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media/image80.jpg" ContentType="image/jpeg"/>
  <Override PartName="/ppt/notesSlides/notesSlide46.xml" ContentType="application/vnd.openxmlformats-officedocument.presentationml.notesSlide+xml"/>
  <Override PartName="/ppt/notesSlides/notesSlide47.xml" ContentType="application/vnd.openxmlformats-officedocument.presentationml.notesSlide+xml"/>
  <Override PartName="/ppt/media/image91.jpg" ContentType="image/jpeg"/>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708" r:id="rId2"/>
    <p:sldMasterId id="2147483722" r:id="rId3"/>
    <p:sldMasterId id="2147483735" r:id="rId4"/>
    <p:sldMasterId id="2147483748" r:id="rId5"/>
    <p:sldMasterId id="2147483761" r:id="rId6"/>
    <p:sldMasterId id="2147483777" r:id="rId7"/>
  </p:sldMasterIdLst>
  <p:notesMasterIdLst>
    <p:notesMasterId r:id="rId104"/>
  </p:notesMasterIdLst>
  <p:sldIdLst>
    <p:sldId id="1032" r:id="rId8"/>
    <p:sldId id="1362" r:id="rId9"/>
    <p:sldId id="1287" r:id="rId10"/>
    <p:sldId id="1286" r:id="rId11"/>
    <p:sldId id="1403" r:id="rId12"/>
    <p:sldId id="262" r:id="rId13"/>
    <p:sldId id="1404" r:id="rId14"/>
    <p:sldId id="264" r:id="rId15"/>
    <p:sldId id="914" r:id="rId16"/>
    <p:sldId id="1365" r:id="rId17"/>
    <p:sldId id="1364" r:id="rId18"/>
    <p:sldId id="1367" r:id="rId19"/>
    <p:sldId id="1354" r:id="rId20"/>
    <p:sldId id="1033" r:id="rId21"/>
    <p:sldId id="1355" r:id="rId22"/>
    <p:sldId id="1356" r:id="rId23"/>
    <p:sldId id="1357" r:id="rId24"/>
    <p:sldId id="1363" r:id="rId25"/>
    <p:sldId id="1401" r:id="rId26"/>
    <p:sldId id="1013" r:id="rId27"/>
    <p:sldId id="918" r:id="rId28"/>
    <p:sldId id="1344" r:id="rId29"/>
    <p:sldId id="1345" r:id="rId30"/>
    <p:sldId id="1371" r:id="rId31"/>
    <p:sldId id="1393" r:id="rId32"/>
    <p:sldId id="1394" r:id="rId33"/>
    <p:sldId id="1395" r:id="rId34"/>
    <p:sldId id="1396" r:id="rId35"/>
    <p:sldId id="1397" r:id="rId36"/>
    <p:sldId id="1398" r:id="rId37"/>
    <p:sldId id="1389" r:id="rId38"/>
    <p:sldId id="1390" r:id="rId39"/>
    <p:sldId id="1399" r:id="rId40"/>
    <p:sldId id="1400" r:id="rId41"/>
    <p:sldId id="1346" r:id="rId42"/>
    <p:sldId id="1369" r:id="rId43"/>
    <p:sldId id="1347" r:id="rId44"/>
    <p:sldId id="1348" r:id="rId45"/>
    <p:sldId id="1349" r:id="rId46"/>
    <p:sldId id="1350" r:id="rId47"/>
    <p:sldId id="1351" r:id="rId48"/>
    <p:sldId id="1017" r:id="rId49"/>
    <p:sldId id="1392" r:id="rId50"/>
    <p:sldId id="272" r:id="rId51"/>
    <p:sldId id="273" r:id="rId52"/>
    <p:sldId id="275" r:id="rId53"/>
    <p:sldId id="276" r:id="rId54"/>
    <p:sldId id="277" r:id="rId55"/>
    <p:sldId id="278" r:id="rId56"/>
    <p:sldId id="279" r:id="rId57"/>
    <p:sldId id="280" r:id="rId58"/>
    <p:sldId id="282" r:id="rId59"/>
    <p:sldId id="281" r:id="rId60"/>
    <p:sldId id="1381" r:id="rId61"/>
    <p:sldId id="1370" r:id="rId62"/>
    <p:sldId id="1380" r:id="rId63"/>
    <p:sldId id="1382" r:id="rId64"/>
    <p:sldId id="1127" r:id="rId65"/>
    <p:sldId id="1358" r:id="rId66"/>
    <p:sldId id="424" r:id="rId67"/>
    <p:sldId id="1036" r:id="rId68"/>
    <p:sldId id="1368" r:id="rId69"/>
    <p:sldId id="368" r:id="rId70"/>
    <p:sldId id="1383" r:id="rId71"/>
    <p:sldId id="1110" r:id="rId72"/>
    <p:sldId id="260" r:id="rId73"/>
    <p:sldId id="261" r:id="rId74"/>
    <p:sldId id="1121" r:id="rId75"/>
    <p:sldId id="1128" r:id="rId76"/>
    <p:sldId id="372" r:id="rId77"/>
    <p:sldId id="1384" r:id="rId78"/>
    <p:sldId id="263" r:id="rId79"/>
    <p:sldId id="1373" r:id="rId80"/>
    <p:sldId id="1374" r:id="rId81"/>
    <p:sldId id="1087" r:id="rId82"/>
    <p:sldId id="1089" r:id="rId83"/>
    <p:sldId id="374" r:id="rId84"/>
    <p:sldId id="1385" r:id="rId85"/>
    <p:sldId id="267" r:id="rId86"/>
    <p:sldId id="375" r:id="rId87"/>
    <p:sldId id="1376" r:id="rId88"/>
    <p:sldId id="1386" r:id="rId89"/>
    <p:sldId id="1375" r:id="rId90"/>
    <p:sldId id="1387" r:id="rId91"/>
    <p:sldId id="1377" r:id="rId92"/>
    <p:sldId id="1378" r:id="rId93"/>
    <p:sldId id="1388" r:id="rId94"/>
    <p:sldId id="1094" r:id="rId95"/>
    <p:sldId id="1391" r:id="rId96"/>
    <p:sldId id="389" r:id="rId97"/>
    <p:sldId id="331" r:id="rId98"/>
    <p:sldId id="1109" r:id="rId99"/>
    <p:sldId id="1130" r:id="rId100"/>
    <p:sldId id="1104" r:id="rId101"/>
    <p:sldId id="1001" r:id="rId102"/>
    <p:sldId id="1002" r:id="rId103"/>
  </p:sldIdLst>
  <p:sldSz cx="9144000" cy="5143500" type="screen16x9"/>
  <p:notesSz cx="6858000" cy="9144000"/>
  <p:custDataLst>
    <p:tags r:id="rId10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68">
          <p15:clr>
            <a:srgbClr val="A4A3A4"/>
          </p15:clr>
        </p15:guide>
        <p15:guide id="2" pos="235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CCFF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2" autoAdjust="0"/>
    <p:restoredTop sz="82687" autoAdjust="0"/>
  </p:normalViewPr>
  <p:slideViewPr>
    <p:cSldViewPr>
      <p:cViewPr varScale="1">
        <p:scale>
          <a:sx n="121" d="100"/>
          <a:sy n="121" d="100"/>
        </p:scale>
        <p:origin x="184" y="264"/>
      </p:cViewPr>
      <p:guideLst>
        <p:guide orient="horz" pos="1668"/>
        <p:guide pos="2352"/>
      </p:guideLst>
    </p:cSldViewPr>
  </p:slideViewPr>
  <p:outlineViewPr>
    <p:cViewPr>
      <p:scale>
        <a:sx n="33" d="100"/>
        <a:sy n="33" d="100"/>
      </p:scale>
      <p:origin x="0" y="2436"/>
    </p:cViewPr>
  </p:outlineViewPr>
  <p:notesTextViewPr>
    <p:cViewPr>
      <p:scale>
        <a:sx n="1" d="1"/>
        <a:sy n="1" d="1"/>
      </p:scale>
      <p:origin x="0" y="0"/>
    </p:cViewPr>
  </p:notesTextViewPr>
  <p:sorterViewPr>
    <p:cViewPr varScale="1">
      <p:scale>
        <a:sx n="100" d="100"/>
        <a:sy n="100" d="100"/>
      </p:scale>
      <p:origin x="0" y="656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6" Type="http://schemas.openxmlformats.org/officeDocument/2006/relationships/slide" Target="slides/slide9.xml"/><Relationship Id="rId107" Type="http://schemas.openxmlformats.org/officeDocument/2006/relationships/viewProps" Target="viewProps.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5" Type="http://schemas.openxmlformats.org/officeDocument/2006/relationships/slideMaster" Target="slideMasters/slideMaster5.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theme" Target="theme/theme1.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presProps" Target="presProp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tableStyles" Target="tableStyles.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tags" Target="tags/tag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6.emf"/><Relationship Id="rId1" Type="http://schemas.openxmlformats.org/officeDocument/2006/relationships/image" Target="../media/image3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2.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3.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image" Target="../media/image46.emf"/><Relationship Id="rId4" Type="http://schemas.openxmlformats.org/officeDocument/2006/relationships/image" Target="../media/image49.emf"/></Relationships>
</file>

<file path=ppt/ink/ink1.xml><?xml version="1.0" encoding="utf-8"?>
<inkml:ink xmlns:inkml="http://www.w3.org/2003/InkML">
  <inkml:definitions>
    <inkml:context xml:id="ctx0">
      <inkml:inkSource xml:id="inkSrc0">
        <inkml:traceFormat>
          <inkml:channel name="X" type="integer" max="2560" units="cm"/>
          <inkml:channel name="Y" type="integer" max="1440" units="cm"/>
          <inkml:channel name="T" type="integer" max="2.14748E9" units="dev"/>
        </inkml:traceFormat>
        <inkml:channelProperties>
          <inkml:channelProperty channel="X" name="resolution" value="82.84789" units="1/cm"/>
          <inkml:channelProperty channel="Y" name="resolution" value="82.75862" units="1/cm"/>
          <inkml:channelProperty channel="T" name="resolution" value="1" units="1/dev"/>
        </inkml:channelProperties>
      </inkml:inkSource>
      <inkml:timestamp xml:id="ts0" timeString="2020-11-02T00:31:03.628"/>
    </inkml:context>
    <inkml:brush xml:id="br0">
      <inkml:brushProperty name="width" value="0.05292" units="cm"/>
      <inkml:brushProperty name="height" value="0.05292" units="cm"/>
      <inkml:brushProperty name="color" value="#FF0000"/>
    </inkml:brush>
  </inkml:definitions>
  <inkml:trace contextRef="#ctx0" brushRef="#br0">6476 3790 0,'10'0'188,"0"0"-173,20 0-15,-21 0 16,2 0-16,29 0 15,-31 0 1,1 0-16,0 0 31,10 0 1,0 0-17,-11 0-15,2 0 16,18 0 15,-9 0-15,-10 0-1,10 0 1,-10 0-16,0 0 16,20 0-1,-11 0-15,31 0 16,-20 0-1,-20 0 1,10 0-16,-1 0 16,1 0-1,0 0 1,-10 0 0,0 0 15,0 0-16,19 0 1,-18 0 0,-1 0-1,29 0 1,-29 0 0,0 0-1,0 0 16,20 0-15,-21 0 15,2 0 16,-1-10-31</inkml:trace>
  <inkml:trace contextRef="#ctx0" brushRef="#br0" timeOffset="1751.658">6843 3175 0,'-10'0'78,"-9"0"-16,9 10-15,-1 0-31,11 0 31,-9 10-32,-1-11 1,0 2-16,0-1 31,10-1 47,-20 1-62,20 20 0,-10-20 15,1 10-16,38-20 173,-19 0-188,0 0 31,0 0-15,9 0-16,11 0 15,-20 0 1,0 0-16,10 0 16,-10 0-1,10 0-15,0 0 16,-11 0 0,2 0 15,-1 0-16,19 0 1,-19 0 0,0 0-1,0 0 1</inkml:trace>
  <inkml:trace contextRef="#ctx0" brushRef="#br0" timeOffset="2704.3">6873 3225 0,'0'20'125,"0"-10"-125,0-1 16,0 31-1,0-10-15,0 10 16,0 29-1,0-59-15,-10 59 16,10-59 0,-20 20-1,20-10 17,0-10-32,-10 0 0,0 0 109</inkml:trace>
  <inkml:trace contextRef="#ctx0" brushRef="#br0" timeOffset="38279.92">4829 11985 0,'30'0'46,"-20"0"-14,0 0-1,-1 0-15,12 0-1,-2 0-15,-9 11 16,0-11-1,10 0 1,-10 0 0,10 0-16,-10 0 15,10 0 1,-10 0-16,-1 0 0,21 19 16,-10-19-1,-10 0 1,0 0-1,19 0-15,-18 0 16,-1 0 0,-1 0-1,21 0 1,-20 0 0,0 0-1,0 0 1,40 21-1,-40-21 1,19 0 0,-19 0-1,0 0 1,0 0 0,20 0-1,-20 0-15,-1 0 16,2 0-1,18 0 1,-19 0-16,0 0 16,0 0-1,10 0 1,0 0 15,-10 0 32,-1 19-48</inkml:trace>
  <inkml:trace contextRef="#ctx0" brushRef="#br0" timeOffset="41063.31">4988 11311 0,'-20'0'203,"10"0"-187,10 10 0,-20 0-1,20 20 1,-10-21-16,-9 31 31,19-30-15,-10 0-1,10 0 1,0 0 0,-20 20-16,20-20 15,-10-1-15,10 2 16,-10-1 0,0-1-1,10 1 1,0 10-1,0-10 1,0 10 0,0-10 15,0 0 0,0 9-15,0-9-1,0 1-15,10-2 47,0 1-15,9 0 46,-8-10-47,-1 0-15,-1 0-1,11 0 16,0 0 1,0 0 15,10 0-16,-21-20 16,-9 11 46,-9-2-61,9-8-1,-10 9-15,-10 0 30,10-10 33,0 20-48,0-10-31,-20-10 15,21 20 64</inkml:trace>
  <inkml:trace contextRef="#ctx0" brushRef="#br0" timeOffset="42146.71">5286 11370 0,'-20'21'141,"20"-2"-125,-20 1-1,20 20 1,-20-30 0,0 9-16,0 11 0,20-20 15,-19 30 1,19-30-16,-30 20 15,20-21-15,0 31 16,10-30 0,-10 0-16,10 10 15,-30 10 1,30-20 0,-20 49-1,1-29 16,19-20-31,-21 20 32</inkml:trace>
  <inkml:trace contextRef="#ctx0" brushRef="#br0" timeOffset="43279.61">5375 11529 0,'-20'20'63,"20"-10"-32,0 0-31,-10 30 16,0 0-1,0-31 1,10 1 0,0 0-1,0 10-15,0 0 16,0-10 0,0 0-1,0 0 32,-20 9-31,20-8-1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08008F-8C0F-4F63-86DC-E7B67385E4BD}" type="datetimeFigureOut">
              <a:rPr lang="en-US" smtClean="0"/>
              <a:pPr/>
              <a:t>3/27/25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FF38DAD-5F37-4EA5-A798-26ED1E453939}" type="slidenum">
              <a:rPr lang="en-US" smtClean="0"/>
              <a:pPr/>
              <a:t>‹#›</a:t>
            </a:fld>
            <a:endParaRPr lang="en-US"/>
          </a:p>
        </p:txBody>
      </p:sp>
    </p:spTree>
    <p:extLst>
      <p:ext uri="{BB962C8B-B14F-4D97-AF65-F5344CB8AC3E}">
        <p14:creationId xmlns:p14="http://schemas.microsoft.com/office/powerpoint/2010/main" val="2403612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幻灯片图像占位符 1">
            <a:extLst>
              <a:ext uri="{FF2B5EF4-FFF2-40B4-BE49-F238E27FC236}">
                <a16:creationId xmlns:a16="http://schemas.microsoft.com/office/drawing/2014/main" id="{13C177EE-882C-4743-B231-91B4C705461A}"/>
              </a:ext>
            </a:extLst>
          </p:cNvPr>
          <p:cNvSpPr>
            <a:spLocks noGrp="1" noRot="1" noChangeAspect="1" noChangeArrowheads="1" noTextEdit="1"/>
          </p:cNvSpPr>
          <p:nvPr>
            <p:ph type="sldImg"/>
          </p:nvPr>
        </p:nvSpPr>
        <p:spPr>
          <a:ln/>
        </p:spPr>
      </p:sp>
      <p:sp>
        <p:nvSpPr>
          <p:cNvPr id="105474" name="备注占位符 2">
            <a:extLst>
              <a:ext uri="{FF2B5EF4-FFF2-40B4-BE49-F238E27FC236}">
                <a16:creationId xmlns:a16="http://schemas.microsoft.com/office/drawing/2014/main" id="{A327A6B2-A4C4-644B-83DC-2F2DB637930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a:p>
        </p:txBody>
      </p:sp>
      <p:sp>
        <p:nvSpPr>
          <p:cNvPr id="105475" name="灯片编号占位符 3">
            <a:extLst>
              <a:ext uri="{FF2B5EF4-FFF2-40B4-BE49-F238E27FC236}">
                <a16:creationId xmlns:a16="http://schemas.microsoft.com/office/drawing/2014/main" id="{8A26901F-634A-494F-9AFF-06177B656B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0F71DBEE-8EDC-3A40-B2AD-4DDF312DDC49}" type="slidenum">
              <a:rPr kumimoji="1" lang="zh-CN" altLang="en-US" sz="1200">
                <a:latin typeface="Times New Roman" panose="02020603050405020304" pitchFamily="18" charset="0"/>
              </a:rPr>
              <a:pPr/>
              <a:t>3</a:t>
            </a:fld>
            <a:endParaRPr kumimoji="1" lang="zh-CN" altLang="en-US" sz="1200">
              <a:latin typeface="Times New Roman" panose="02020603050405020304" pitchFamily="18" charset="0"/>
            </a:endParaRPr>
          </a:p>
        </p:txBody>
      </p:sp>
    </p:spTree>
    <p:extLst>
      <p:ext uri="{BB962C8B-B14F-4D97-AF65-F5344CB8AC3E}">
        <p14:creationId xmlns:p14="http://schemas.microsoft.com/office/powerpoint/2010/main" val="213345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幻灯片图像占位符 1">
            <a:extLst>
              <a:ext uri="{FF2B5EF4-FFF2-40B4-BE49-F238E27FC236}">
                <a16:creationId xmlns:a16="http://schemas.microsoft.com/office/drawing/2014/main" id="{ED2F5B70-D729-BF46-A9F7-FF6F412802BE}"/>
              </a:ext>
            </a:extLst>
          </p:cNvPr>
          <p:cNvSpPr>
            <a:spLocks noGrp="1" noRot="1" noChangeAspect="1" noChangeArrowheads="1" noTextEdit="1"/>
          </p:cNvSpPr>
          <p:nvPr>
            <p:ph type="sldImg"/>
          </p:nvPr>
        </p:nvSpPr>
        <p:spPr>
          <a:ln/>
        </p:spPr>
      </p:sp>
      <p:sp>
        <p:nvSpPr>
          <p:cNvPr id="54274" name="备注占位符 2">
            <a:extLst>
              <a:ext uri="{FF2B5EF4-FFF2-40B4-BE49-F238E27FC236}">
                <a16:creationId xmlns:a16="http://schemas.microsoft.com/office/drawing/2014/main" id="{F418930A-E8B7-1B4A-8D30-5BA20EEA0E6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4275" name="灯片编号占位符 3">
            <a:extLst>
              <a:ext uri="{FF2B5EF4-FFF2-40B4-BE49-F238E27FC236}">
                <a16:creationId xmlns:a16="http://schemas.microsoft.com/office/drawing/2014/main" id="{DE1E4D65-F40A-F449-BE27-EF2E3A0FE49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08C2163-908C-AE41-8CBB-94DB6C47F9F0}" type="slidenum">
              <a:rPr lang="zh-CN" altLang="en-US"/>
              <a:pPr>
                <a:spcBef>
                  <a:spcPct val="0"/>
                </a:spcBef>
              </a:pPr>
              <a:t>24</a:t>
            </a:fld>
            <a:endParaRPr lang="en-US" altLang="zh-CN"/>
          </a:p>
        </p:txBody>
      </p:sp>
    </p:spTree>
    <p:extLst>
      <p:ext uri="{BB962C8B-B14F-4D97-AF65-F5344CB8AC3E}">
        <p14:creationId xmlns:p14="http://schemas.microsoft.com/office/powerpoint/2010/main" val="34224146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幻灯片图像占位符 1">
            <a:extLst>
              <a:ext uri="{FF2B5EF4-FFF2-40B4-BE49-F238E27FC236}">
                <a16:creationId xmlns:a16="http://schemas.microsoft.com/office/drawing/2014/main" id="{B2C9A687-0CCA-FB48-B867-7A7A9DF4264B}"/>
              </a:ext>
            </a:extLst>
          </p:cNvPr>
          <p:cNvSpPr>
            <a:spLocks noGrp="1" noRot="1" noChangeAspect="1" noChangeArrowheads="1" noTextEdit="1"/>
          </p:cNvSpPr>
          <p:nvPr>
            <p:ph type="sldImg"/>
          </p:nvPr>
        </p:nvSpPr>
        <p:spPr>
          <a:ln/>
        </p:spPr>
      </p:sp>
      <p:sp>
        <p:nvSpPr>
          <p:cNvPr id="56322" name="备注占位符 2">
            <a:extLst>
              <a:ext uri="{FF2B5EF4-FFF2-40B4-BE49-F238E27FC236}">
                <a16:creationId xmlns:a16="http://schemas.microsoft.com/office/drawing/2014/main" id="{B7302D44-AFEA-0749-B9C8-A18C2A0CE93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6323" name="灯片编号占位符 3">
            <a:extLst>
              <a:ext uri="{FF2B5EF4-FFF2-40B4-BE49-F238E27FC236}">
                <a16:creationId xmlns:a16="http://schemas.microsoft.com/office/drawing/2014/main" id="{24FEAC38-0A65-864B-96E9-741060E74E7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AE8C95F9-A3F9-E14A-85A2-BE681F32E81B}" type="slidenum">
              <a:rPr lang="zh-CN" altLang="en-US" sz="1200">
                <a:latin typeface="Times New Roman" panose="02020603050405020304" pitchFamily="18" charset="0"/>
              </a:rPr>
              <a:pPr/>
              <a:t>25</a:t>
            </a:fld>
            <a:endParaRPr lang="en-US" altLang="zh-CN" sz="1200">
              <a:latin typeface="Times New Roman" panose="02020603050405020304" pitchFamily="18" charset="0"/>
            </a:endParaRPr>
          </a:p>
        </p:txBody>
      </p:sp>
    </p:spTree>
    <p:extLst>
      <p:ext uri="{BB962C8B-B14F-4D97-AF65-F5344CB8AC3E}">
        <p14:creationId xmlns:p14="http://schemas.microsoft.com/office/powerpoint/2010/main" val="12397125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幻灯片图像占位符 1">
            <a:extLst>
              <a:ext uri="{FF2B5EF4-FFF2-40B4-BE49-F238E27FC236}">
                <a16:creationId xmlns:a16="http://schemas.microsoft.com/office/drawing/2014/main" id="{CB987B57-B565-A64C-A8E5-9B1D7E83E377}"/>
              </a:ext>
            </a:extLst>
          </p:cNvPr>
          <p:cNvSpPr>
            <a:spLocks noGrp="1" noRot="1" noChangeAspect="1" noChangeArrowheads="1" noTextEdit="1"/>
          </p:cNvSpPr>
          <p:nvPr>
            <p:ph type="sldImg"/>
          </p:nvPr>
        </p:nvSpPr>
        <p:spPr>
          <a:ln/>
        </p:spPr>
      </p:sp>
      <p:sp>
        <p:nvSpPr>
          <p:cNvPr id="58370" name="备注占位符 2">
            <a:extLst>
              <a:ext uri="{FF2B5EF4-FFF2-40B4-BE49-F238E27FC236}">
                <a16:creationId xmlns:a16="http://schemas.microsoft.com/office/drawing/2014/main" id="{8C750693-8B53-EB46-87FB-2AA2F0F1E6F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8371" name="灯片编号占位符 3">
            <a:extLst>
              <a:ext uri="{FF2B5EF4-FFF2-40B4-BE49-F238E27FC236}">
                <a16:creationId xmlns:a16="http://schemas.microsoft.com/office/drawing/2014/main" id="{FB27D4B0-7AF9-564F-9F54-6C0D25CD4B2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26E12CF1-A13C-374A-9747-02AAD6ED9A48}" type="slidenum">
              <a:rPr lang="zh-CN" altLang="en-US" sz="1200">
                <a:latin typeface="Times New Roman" panose="02020603050405020304" pitchFamily="18" charset="0"/>
              </a:rPr>
              <a:pPr/>
              <a:t>26</a:t>
            </a:fld>
            <a:endParaRPr lang="en-US" altLang="zh-CN" sz="1200">
              <a:latin typeface="Times New Roman" panose="02020603050405020304" pitchFamily="18" charset="0"/>
            </a:endParaRPr>
          </a:p>
        </p:txBody>
      </p:sp>
    </p:spTree>
    <p:extLst>
      <p:ext uri="{BB962C8B-B14F-4D97-AF65-F5344CB8AC3E}">
        <p14:creationId xmlns:p14="http://schemas.microsoft.com/office/powerpoint/2010/main" val="24597576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幻灯片图像占位符 1">
            <a:extLst>
              <a:ext uri="{FF2B5EF4-FFF2-40B4-BE49-F238E27FC236}">
                <a16:creationId xmlns:a16="http://schemas.microsoft.com/office/drawing/2014/main" id="{FB937E7E-F86E-254C-B117-FD3F3B88C757}"/>
              </a:ext>
            </a:extLst>
          </p:cNvPr>
          <p:cNvSpPr>
            <a:spLocks noGrp="1" noRot="1" noChangeAspect="1" noChangeArrowheads="1" noTextEdit="1"/>
          </p:cNvSpPr>
          <p:nvPr>
            <p:ph type="sldImg"/>
          </p:nvPr>
        </p:nvSpPr>
        <p:spPr>
          <a:ln/>
        </p:spPr>
      </p:sp>
      <p:sp>
        <p:nvSpPr>
          <p:cNvPr id="60418" name="备注占位符 2">
            <a:extLst>
              <a:ext uri="{FF2B5EF4-FFF2-40B4-BE49-F238E27FC236}">
                <a16:creationId xmlns:a16="http://schemas.microsoft.com/office/drawing/2014/main" id="{51FEA0BE-3F9C-694A-AD8C-33BB39B2BC3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0419" name="灯片编号占位符 3">
            <a:extLst>
              <a:ext uri="{FF2B5EF4-FFF2-40B4-BE49-F238E27FC236}">
                <a16:creationId xmlns:a16="http://schemas.microsoft.com/office/drawing/2014/main" id="{DB641EA0-5843-134A-8B4D-EB45586325C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7ECEFDF6-7DDD-D543-9EC4-9DFFD8D20436}" type="slidenum">
              <a:rPr lang="zh-CN" altLang="en-US" sz="1200">
                <a:latin typeface="Times New Roman" panose="02020603050405020304" pitchFamily="18" charset="0"/>
              </a:rPr>
              <a:pPr/>
              <a:t>27</a:t>
            </a:fld>
            <a:endParaRPr lang="en-US" altLang="zh-CN" sz="1200">
              <a:latin typeface="Times New Roman" panose="02020603050405020304" pitchFamily="18" charset="0"/>
            </a:endParaRPr>
          </a:p>
        </p:txBody>
      </p:sp>
    </p:spTree>
    <p:extLst>
      <p:ext uri="{BB962C8B-B14F-4D97-AF65-F5344CB8AC3E}">
        <p14:creationId xmlns:p14="http://schemas.microsoft.com/office/powerpoint/2010/main" val="3166208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幻灯片图像占位符 1">
            <a:extLst>
              <a:ext uri="{FF2B5EF4-FFF2-40B4-BE49-F238E27FC236}">
                <a16:creationId xmlns:a16="http://schemas.microsoft.com/office/drawing/2014/main" id="{C82C708B-4A3D-F744-A9C7-6E0BD87D2C13}"/>
              </a:ext>
            </a:extLst>
          </p:cNvPr>
          <p:cNvSpPr>
            <a:spLocks noGrp="1" noRot="1" noChangeAspect="1" noChangeArrowheads="1" noTextEdit="1"/>
          </p:cNvSpPr>
          <p:nvPr>
            <p:ph type="sldImg"/>
          </p:nvPr>
        </p:nvSpPr>
        <p:spPr>
          <a:ln/>
        </p:spPr>
      </p:sp>
      <p:sp>
        <p:nvSpPr>
          <p:cNvPr id="63490" name="备注占位符 2">
            <a:extLst>
              <a:ext uri="{FF2B5EF4-FFF2-40B4-BE49-F238E27FC236}">
                <a16:creationId xmlns:a16="http://schemas.microsoft.com/office/drawing/2014/main" id="{792D9702-1B5B-154A-AAC4-1075F87D5AF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3491" name="灯片编号占位符 3">
            <a:extLst>
              <a:ext uri="{FF2B5EF4-FFF2-40B4-BE49-F238E27FC236}">
                <a16:creationId xmlns:a16="http://schemas.microsoft.com/office/drawing/2014/main" id="{3F7D5BBF-4C60-9E46-8B1A-E5B7E335526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BE651F5A-529E-464A-B2BB-078D386BAA31}" type="slidenum">
              <a:rPr lang="zh-CN" altLang="en-US" sz="1200">
                <a:latin typeface="Times New Roman" panose="02020603050405020304" pitchFamily="18" charset="0"/>
              </a:rPr>
              <a:pPr/>
              <a:t>29</a:t>
            </a:fld>
            <a:endParaRPr lang="en-US" altLang="zh-CN" sz="1200">
              <a:latin typeface="Times New Roman" panose="02020603050405020304" pitchFamily="18" charset="0"/>
            </a:endParaRPr>
          </a:p>
        </p:txBody>
      </p:sp>
    </p:spTree>
    <p:extLst>
      <p:ext uri="{BB962C8B-B14F-4D97-AF65-F5344CB8AC3E}">
        <p14:creationId xmlns:p14="http://schemas.microsoft.com/office/powerpoint/2010/main" val="12675591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幻灯片图像占位符 1">
            <a:extLst>
              <a:ext uri="{FF2B5EF4-FFF2-40B4-BE49-F238E27FC236}">
                <a16:creationId xmlns:a16="http://schemas.microsoft.com/office/drawing/2014/main" id="{3E02A58A-40AE-9A46-9F17-E06E1F93FD14}"/>
              </a:ext>
            </a:extLst>
          </p:cNvPr>
          <p:cNvSpPr>
            <a:spLocks noGrp="1" noRot="1" noChangeAspect="1" noChangeArrowheads="1" noTextEdit="1"/>
          </p:cNvSpPr>
          <p:nvPr>
            <p:ph type="sldImg"/>
          </p:nvPr>
        </p:nvSpPr>
        <p:spPr>
          <a:ln/>
        </p:spPr>
      </p:sp>
      <p:sp>
        <p:nvSpPr>
          <p:cNvPr id="65538" name="备注占位符 2">
            <a:extLst>
              <a:ext uri="{FF2B5EF4-FFF2-40B4-BE49-F238E27FC236}">
                <a16:creationId xmlns:a16="http://schemas.microsoft.com/office/drawing/2014/main" id="{34955F69-11FB-4645-B2E5-B933EC76F7A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5539" name="灯片编号占位符 3">
            <a:extLst>
              <a:ext uri="{FF2B5EF4-FFF2-40B4-BE49-F238E27FC236}">
                <a16:creationId xmlns:a16="http://schemas.microsoft.com/office/drawing/2014/main" id="{5A2C223C-047D-0841-8E28-79A0AA07774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90F6E06-E13C-1943-B941-D7E08E007FD4}" type="slidenum">
              <a:rPr lang="zh-CN" altLang="en-US" sz="1200">
                <a:latin typeface="Times New Roman" panose="02020603050405020304" pitchFamily="18" charset="0"/>
              </a:rPr>
              <a:pPr/>
              <a:t>30</a:t>
            </a:fld>
            <a:endParaRPr lang="en-US" altLang="zh-CN" sz="1200">
              <a:latin typeface="Times New Roman" panose="02020603050405020304" pitchFamily="18" charset="0"/>
            </a:endParaRPr>
          </a:p>
        </p:txBody>
      </p:sp>
    </p:spTree>
    <p:extLst>
      <p:ext uri="{BB962C8B-B14F-4D97-AF65-F5344CB8AC3E}">
        <p14:creationId xmlns:p14="http://schemas.microsoft.com/office/powerpoint/2010/main" val="2857798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幻灯片图像占位符 1">
            <a:extLst>
              <a:ext uri="{FF2B5EF4-FFF2-40B4-BE49-F238E27FC236}">
                <a16:creationId xmlns:a16="http://schemas.microsoft.com/office/drawing/2014/main" id="{A04036FA-06E9-8149-BE99-D0548CE5B92F}"/>
              </a:ext>
            </a:extLst>
          </p:cNvPr>
          <p:cNvSpPr>
            <a:spLocks noGrp="1" noRot="1" noChangeAspect="1" noChangeArrowheads="1" noTextEdit="1"/>
          </p:cNvSpPr>
          <p:nvPr>
            <p:ph type="sldImg"/>
          </p:nvPr>
        </p:nvSpPr>
        <p:spPr>
          <a:ln/>
        </p:spPr>
      </p:sp>
      <p:sp>
        <p:nvSpPr>
          <p:cNvPr id="67586" name="备注占位符 2">
            <a:extLst>
              <a:ext uri="{FF2B5EF4-FFF2-40B4-BE49-F238E27FC236}">
                <a16:creationId xmlns:a16="http://schemas.microsoft.com/office/drawing/2014/main" id="{5877F729-8E70-0C49-803A-CA591D669CC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7587" name="灯片编号占位符 3">
            <a:extLst>
              <a:ext uri="{FF2B5EF4-FFF2-40B4-BE49-F238E27FC236}">
                <a16:creationId xmlns:a16="http://schemas.microsoft.com/office/drawing/2014/main" id="{4C192FCD-FC7C-8A4A-9D29-D6973BDF172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AAB91A1D-1A32-A84C-874F-F5E69379F874}" type="slidenum">
              <a:rPr lang="zh-CN" altLang="en-US" sz="1200">
                <a:latin typeface="Times New Roman" panose="02020603050405020304" pitchFamily="18" charset="0"/>
              </a:rPr>
              <a:pPr/>
              <a:t>31</a:t>
            </a:fld>
            <a:endParaRPr lang="en-US" altLang="zh-CN" sz="1200">
              <a:latin typeface="Times New Roman" panose="02020603050405020304" pitchFamily="18" charset="0"/>
            </a:endParaRPr>
          </a:p>
        </p:txBody>
      </p:sp>
    </p:spTree>
    <p:extLst>
      <p:ext uri="{BB962C8B-B14F-4D97-AF65-F5344CB8AC3E}">
        <p14:creationId xmlns:p14="http://schemas.microsoft.com/office/powerpoint/2010/main" val="7578753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幻灯片图像占位符 1">
            <a:extLst>
              <a:ext uri="{FF2B5EF4-FFF2-40B4-BE49-F238E27FC236}">
                <a16:creationId xmlns:a16="http://schemas.microsoft.com/office/drawing/2014/main" id="{D4EF32C6-E9A8-9F48-BFF7-A1184F86C530}"/>
              </a:ext>
            </a:extLst>
          </p:cNvPr>
          <p:cNvSpPr>
            <a:spLocks noGrp="1" noRot="1" noChangeAspect="1" noChangeArrowheads="1" noTextEdit="1"/>
          </p:cNvSpPr>
          <p:nvPr>
            <p:ph type="sldImg"/>
          </p:nvPr>
        </p:nvSpPr>
        <p:spPr>
          <a:ln/>
        </p:spPr>
      </p:sp>
      <p:sp>
        <p:nvSpPr>
          <p:cNvPr id="69634" name="备注占位符 2">
            <a:extLst>
              <a:ext uri="{FF2B5EF4-FFF2-40B4-BE49-F238E27FC236}">
                <a16:creationId xmlns:a16="http://schemas.microsoft.com/office/drawing/2014/main" id="{626E0D42-FD35-454C-8BCE-D499CD42CB4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9635" name="灯片编号占位符 3">
            <a:extLst>
              <a:ext uri="{FF2B5EF4-FFF2-40B4-BE49-F238E27FC236}">
                <a16:creationId xmlns:a16="http://schemas.microsoft.com/office/drawing/2014/main" id="{3F7C55B3-4378-0141-9550-C2ED84797DA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688BD711-EB50-5F4B-BFC5-18BE7493B439}" type="slidenum">
              <a:rPr lang="zh-CN" altLang="en-US" sz="1200">
                <a:latin typeface="Times New Roman" panose="02020603050405020304" pitchFamily="18" charset="0"/>
              </a:rPr>
              <a:pPr/>
              <a:t>32</a:t>
            </a:fld>
            <a:endParaRPr lang="en-US" altLang="zh-CN" sz="1200">
              <a:latin typeface="Times New Roman" panose="02020603050405020304" pitchFamily="18" charset="0"/>
            </a:endParaRPr>
          </a:p>
        </p:txBody>
      </p:sp>
    </p:spTree>
    <p:extLst>
      <p:ext uri="{BB962C8B-B14F-4D97-AF65-F5344CB8AC3E}">
        <p14:creationId xmlns:p14="http://schemas.microsoft.com/office/powerpoint/2010/main" val="38152044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幻灯片图像占位符 1">
            <a:extLst>
              <a:ext uri="{FF2B5EF4-FFF2-40B4-BE49-F238E27FC236}">
                <a16:creationId xmlns:a16="http://schemas.microsoft.com/office/drawing/2014/main" id="{85FE7AA0-8558-A642-986E-5A532C0A0B49}"/>
              </a:ext>
            </a:extLst>
          </p:cNvPr>
          <p:cNvSpPr>
            <a:spLocks noGrp="1" noRot="1" noChangeAspect="1" noChangeArrowheads="1" noTextEdit="1"/>
          </p:cNvSpPr>
          <p:nvPr>
            <p:ph type="sldImg"/>
          </p:nvPr>
        </p:nvSpPr>
        <p:spPr>
          <a:ln/>
        </p:spPr>
      </p:sp>
      <p:sp>
        <p:nvSpPr>
          <p:cNvPr id="71682" name="备注占位符 2">
            <a:extLst>
              <a:ext uri="{FF2B5EF4-FFF2-40B4-BE49-F238E27FC236}">
                <a16:creationId xmlns:a16="http://schemas.microsoft.com/office/drawing/2014/main" id="{7026BB2F-8EEC-6F43-9851-7F0FBB3F302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1683" name="灯片编号占位符 3">
            <a:extLst>
              <a:ext uri="{FF2B5EF4-FFF2-40B4-BE49-F238E27FC236}">
                <a16:creationId xmlns:a16="http://schemas.microsoft.com/office/drawing/2014/main" id="{A88676B0-1277-1E45-B523-0A99AAEEB00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6D6B8E30-36C4-194D-8B3E-6B144EA00075}" type="slidenum">
              <a:rPr lang="zh-CN" altLang="en-US" sz="1200">
                <a:latin typeface="Times New Roman" panose="02020603050405020304" pitchFamily="18" charset="0"/>
              </a:rPr>
              <a:pPr/>
              <a:t>33</a:t>
            </a:fld>
            <a:endParaRPr lang="en-US" altLang="zh-CN" sz="1200">
              <a:latin typeface="Times New Roman" panose="02020603050405020304" pitchFamily="18" charset="0"/>
            </a:endParaRPr>
          </a:p>
        </p:txBody>
      </p:sp>
    </p:spTree>
    <p:extLst>
      <p:ext uri="{BB962C8B-B14F-4D97-AF65-F5344CB8AC3E}">
        <p14:creationId xmlns:p14="http://schemas.microsoft.com/office/powerpoint/2010/main" val="134075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幻灯片图像占位符 1">
            <a:extLst>
              <a:ext uri="{FF2B5EF4-FFF2-40B4-BE49-F238E27FC236}">
                <a16:creationId xmlns:a16="http://schemas.microsoft.com/office/drawing/2014/main" id="{62161C62-8B54-C54C-9389-653E87465428}"/>
              </a:ext>
            </a:extLst>
          </p:cNvPr>
          <p:cNvSpPr>
            <a:spLocks noGrp="1" noRot="1" noChangeAspect="1" noChangeArrowheads="1" noTextEdit="1"/>
          </p:cNvSpPr>
          <p:nvPr>
            <p:ph type="sldImg"/>
          </p:nvPr>
        </p:nvSpPr>
        <p:spPr>
          <a:ln/>
        </p:spPr>
      </p:sp>
      <p:sp>
        <p:nvSpPr>
          <p:cNvPr id="74754" name="备注占位符 2">
            <a:extLst>
              <a:ext uri="{FF2B5EF4-FFF2-40B4-BE49-F238E27FC236}">
                <a16:creationId xmlns:a16="http://schemas.microsoft.com/office/drawing/2014/main" id="{0AAA0087-6564-7C49-96F8-E03D2380CC0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4755" name="灯片编号占位符 3">
            <a:extLst>
              <a:ext uri="{FF2B5EF4-FFF2-40B4-BE49-F238E27FC236}">
                <a16:creationId xmlns:a16="http://schemas.microsoft.com/office/drawing/2014/main" id="{04D30CA5-87A7-1C4F-BA41-526CF4FDD57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0B3D19D-B3B2-944E-A9AF-274CF7457CD6}" type="slidenum">
              <a:rPr lang="zh-CN" altLang="en-US"/>
              <a:pPr>
                <a:spcBef>
                  <a:spcPct val="0"/>
                </a:spcBef>
              </a:pPr>
              <a:t>35</a:t>
            </a:fld>
            <a:endParaRPr lang="en-US" altLang="zh-CN"/>
          </a:p>
        </p:txBody>
      </p:sp>
    </p:spTree>
    <p:extLst>
      <p:ext uri="{BB962C8B-B14F-4D97-AF65-F5344CB8AC3E}">
        <p14:creationId xmlns:p14="http://schemas.microsoft.com/office/powerpoint/2010/main" val="4276298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幻灯片图像占位符 1">
            <a:extLst>
              <a:ext uri="{FF2B5EF4-FFF2-40B4-BE49-F238E27FC236}">
                <a16:creationId xmlns:a16="http://schemas.microsoft.com/office/drawing/2014/main" id="{6AA0D621-7FD2-7F4D-B6DC-E5E3E2763D1C}"/>
              </a:ext>
            </a:extLst>
          </p:cNvPr>
          <p:cNvSpPr>
            <a:spLocks noGrp="1" noRot="1" noChangeAspect="1" noChangeArrowheads="1" noTextEdit="1"/>
          </p:cNvSpPr>
          <p:nvPr>
            <p:ph type="sldImg"/>
          </p:nvPr>
        </p:nvSpPr>
        <p:spPr>
          <a:ln/>
        </p:spPr>
      </p:sp>
      <p:sp>
        <p:nvSpPr>
          <p:cNvPr id="107522" name="备注占位符 2">
            <a:extLst>
              <a:ext uri="{FF2B5EF4-FFF2-40B4-BE49-F238E27FC236}">
                <a16:creationId xmlns:a16="http://schemas.microsoft.com/office/drawing/2014/main" id="{E46A9409-FE85-E642-BF32-8A5618ACDA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a:p>
        </p:txBody>
      </p:sp>
      <p:sp>
        <p:nvSpPr>
          <p:cNvPr id="107523" name="灯片编号占位符 3">
            <a:extLst>
              <a:ext uri="{FF2B5EF4-FFF2-40B4-BE49-F238E27FC236}">
                <a16:creationId xmlns:a16="http://schemas.microsoft.com/office/drawing/2014/main" id="{B4FE9542-A07B-AE4C-AD00-85F59D25D6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AC600798-391C-C64F-A444-DC187CA01B29}" type="slidenum">
              <a:rPr kumimoji="1" lang="zh-CN" altLang="en-US" sz="1200">
                <a:latin typeface="Times New Roman" panose="02020603050405020304" pitchFamily="18" charset="0"/>
              </a:rPr>
              <a:pPr/>
              <a:t>4</a:t>
            </a:fld>
            <a:endParaRPr kumimoji="1" lang="zh-CN" altLang="en-US" sz="1200">
              <a:latin typeface="Times New Roman" panose="02020603050405020304" pitchFamily="18" charset="0"/>
            </a:endParaRPr>
          </a:p>
        </p:txBody>
      </p:sp>
    </p:spTree>
    <p:extLst>
      <p:ext uri="{BB962C8B-B14F-4D97-AF65-F5344CB8AC3E}">
        <p14:creationId xmlns:p14="http://schemas.microsoft.com/office/powerpoint/2010/main" val="41601686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a:extLst>
              <a:ext uri="{FF2B5EF4-FFF2-40B4-BE49-F238E27FC236}">
                <a16:creationId xmlns:a16="http://schemas.microsoft.com/office/drawing/2014/main" id="{AB849E73-8AC7-4D42-A721-68F361AAA2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17E4C0F-8673-9641-8070-578E8567815B}" type="slidenum">
              <a:rPr lang="zh-CN" altLang="en-US"/>
              <a:pPr>
                <a:spcBef>
                  <a:spcPct val="0"/>
                </a:spcBef>
              </a:pPr>
              <a:t>37</a:t>
            </a:fld>
            <a:endParaRPr lang="en-US" altLang="zh-CN"/>
          </a:p>
        </p:txBody>
      </p:sp>
      <p:sp>
        <p:nvSpPr>
          <p:cNvPr id="77826" name="Rectangle 1026">
            <a:extLst>
              <a:ext uri="{FF2B5EF4-FFF2-40B4-BE49-F238E27FC236}">
                <a16:creationId xmlns:a16="http://schemas.microsoft.com/office/drawing/2014/main" id="{C7809D2D-6835-8D48-A770-3D5F152B06D3}"/>
              </a:ext>
            </a:extLst>
          </p:cNvPr>
          <p:cNvSpPr>
            <a:spLocks noGrp="1" noRot="1" noChangeAspect="1" noChangeArrowheads="1" noTextEdit="1"/>
          </p:cNvSpPr>
          <p:nvPr>
            <p:ph type="sldImg"/>
          </p:nvPr>
        </p:nvSpPr>
        <p:spPr>
          <a:ln/>
        </p:spPr>
      </p:sp>
      <p:sp>
        <p:nvSpPr>
          <p:cNvPr id="77827" name="Rectangle 1027">
            <a:extLst>
              <a:ext uri="{FF2B5EF4-FFF2-40B4-BE49-F238E27FC236}">
                <a16:creationId xmlns:a16="http://schemas.microsoft.com/office/drawing/2014/main" id="{8B678114-980E-F94A-853C-5183E5887E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18779147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a:extLst>
              <a:ext uri="{FF2B5EF4-FFF2-40B4-BE49-F238E27FC236}">
                <a16:creationId xmlns:a16="http://schemas.microsoft.com/office/drawing/2014/main" id="{2117F42F-475C-DE4F-9D1D-1E6A7B04E3EF}"/>
              </a:ext>
            </a:extLst>
          </p:cNvPr>
          <p:cNvSpPr>
            <a:spLocks noGrp="1" noRot="1" noChangeAspect="1" noChangeArrowheads="1" noTextEdit="1"/>
          </p:cNvSpPr>
          <p:nvPr>
            <p:ph type="sldImg"/>
          </p:nvPr>
        </p:nvSpPr>
        <p:spPr>
          <a:ln/>
        </p:spPr>
      </p:sp>
      <p:sp>
        <p:nvSpPr>
          <p:cNvPr id="79874" name="备注占位符 2">
            <a:extLst>
              <a:ext uri="{FF2B5EF4-FFF2-40B4-BE49-F238E27FC236}">
                <a16:creationId xmlns:a16="http://schemas.microsoft.com/office/drawing/2014/main" id="{E5741DB6-F487-794F-9961-601FA6D8968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9875" name="灯片编号占位符 3">
            <a:extLst>
              <a:ext uri="{FF2B5EF4-FFF2-40B4-BE49-F238E27FC236}">
                <a16:creationId xmlns:a16="http://schemas.microsoft.com/office/drawing/2014/main" id="{59063E1D-E964-B040-8FC8-348065F73C7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F340677-5D4D-7E4F-B966-B9A0BD1704B4}" type="slidenum">
              <a:rPr lang="zh-CN" altLang="en-US"/>
              <a:pPr>
                <a:spcBef>
                  <a:spcPct val="0"/>
                </a:spcBef>
              </a:pPr>
              <a:t>38</a:t>
            </a:fld>
            <a:endParaRPr lang="en-US" altLang="zh-CN"/>
          </a:p>
        </p:txBody>
      </p:sp>
    </p:spTree>
    <p:extLst>
      <p:ext uri="{BB962C8B-B14F-4D97-AF65-F5344CB8AC3E}">
        <p14:creationId xmlns:p14="http://schemas.microsoft.com/office/powerpoint/2010/main" val="27870296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幻灯片图像占位符 1">
            <a:extLst>
              <a:ext uri="{FF2B5EF4-FFF2-40B4-BE49-F238E27FC236}">
                <a16:creationId xmlns:a16="http://schemas.microsoft.com/office/drawing/2014/main" id="{398FF524-48CF-5A4C-A92D-45426CF56F75}"/>
              </a:ext>
            </a:extLst>
          </p:cNvPr>
          <p:cNvSpPr>
            <a:spLocks noGrp="1" noRot="1" noChangeAspect="1" noChangeArrowheads="1" noTextEdit="1"/>
          </p:cNvSpPr>
          <p:nvPr>
            <p:ph type="sldImg"/>
          </p:nvPr>
        </p:nvSpPr>
        <p:spPr>
          <a:ln/>
        </p:spPr>
      </p:sp>
      <p:sp>
        <p:nvSpPr>
          <p:cNvPr id="81922" name="备注占位符 2">
            <a:extLst>
              <a:ext uri="{FF2B5EF4-FFF2-40B4-BE49-F238E27FC236}">
                <a16:creationId xmlns:a16="http://schemas.microsoft.com/office/drawing/2014/main" id="{B3267AA9-AAFC-4544-826D-3464BDF7884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23" name="灯片编号占位符 3">
            <a:extLst>
              <a:ext uri="{FF2B5EF4-FFF2-40B4-BE49-F238E27FC236}">
                <a16:creationId xmlns:a16="http://schemas.microsoft.com/office/drawing/2014/main" id="{DFBCB690-5460-C449-B89C-814E0483739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89FDEAE-4BDF-7B4A-A76B-AA940D8827CB}" type="slidenum">
              <a:rPr lang="zh-CN" altLang="en-US"/>
              <a:pPr>
                <a:spcBef>
                  <a:spcPct val="0"/>
                </a:spcBef>
              </a:pPr>
              <a:t>39</a:t>
            </a:fld>
            <a:endParaRPr lang="en-US" altLang="zh-CN"/>
          </a:p>
        </p:txBody>
      </p:sp>
    </p:spTree>
    <p:extLst>
      <p:ext uri="{BB962C8B-B14F-4D97-AF65-F5344CB8AC3E}">
        <p14:creationId xmlns:p14="http://schemas.microsoft.com/office/powerpoint/2010/main" val="7099487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幻灯片图像占位符 1">
            <a:extLst>
              <a:ext uri="{FF2B5EF4-FFF2-40B4-BE49-F238E27FC236}">
                <a16:creationId xmlns:a16="http://schemas.microsoft.com/office/drawing/2014/main" id="{8EC95B98-BD30-624A-BE67-61AAA307E4F2}"/>
              </a:ext>
            </a:extLst>
          </p:cNvPr>
          <p:cNvSpPr>
            <a:spLocks noGrp="1" noRot="1" noChangeAspect="1" noChangeArrowheads="1" noTextEdit="1"/>
          </p:cNvSpPr>
          <p:nvPr>
            <p:ph type="sldImg"/>
          </p:nvPr>
        </p:nvSpPr>
        <p:spPr>
          <a:ln/>
        </p:spPr>
      </p:sp>
      <p:sp>
        <p:nvSpPr>
          <p:cNvPr id="83970" name="备注占位符 2">
            <a:extLst>
              <a:ext uri="{FF2B5EF4-FFF2-40B4-BE49-F238E27FC236}">
                <a16:creationId xmlns:a16="http://schemas.microsoft.com/office/drawing/2014/main" id="{028056FE-9C5D-C74C-8851-AD687126F47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3971" name="灯片编号占位符 3">
            <a:extLst>
              <a:ext uri="{FF2B5EF4-FFF2-40B4-BE49-F238E27FC236}">
                <a16:creationId xmlns:a16="http://schemas.microsoft.com/office/drawing/2014/main" id="{86334DA4-268A-E442-8742-6D4EDC60A66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950595C-2579-4B49-B5F4-F5C2902BE61F}" type="slidenum">
              <a:rPr lang="zh-CN" altLang="en-US"/>
              <a:pPr>
                <a:spcBef>
                  <a:spcPct val="0"/>
                </a:spcBef>
              </a:pPr>
              <a:t>40</a:t>
            </a:fld>
            <a:endParaRPr lang="en-US" altLang="zh-CN"/>
          </a:p>
        </p:txBody>
      </p:sp>
    </p:spTree>
    <p:extLst>
      <p:ext uri="{BB962C8B-B14F-4D97-AF65-F5344CB8AC3E}">
        <p14:creationId xmlns:p14="http://schemas.microsoft.com/office/powerpoint/2010/main" val="42880657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幻灯片图像占位符 1">
            <a:extLst>
              <a:ext uri="{FF2B5EF4-FFF2-40B4-BE49-F238E27FC236}">
                <a16:creationId xmlns:a16="http://schemas.microsoft.com/office/drawing/2014/main" id="{F7695D0A-D835-CD48-8746-7F4B77956478}"/>
              </a:ext>
            </a:extLst>
          </p:cNvPr>
          <p:cNvSpPr>
            <a:spLocks noGrp="1" noRot="1" noChangeAspect="1" noChangeArrowheads="1" noTextEdit="1"/>
          </p:cNvSpPr>
          <p:nvPr>
            <p:ph type="sldImg"/>
          </p:nvPr>
        </p:nvSpPr>
        <p:spPr>
          <a:ln/>
        </p:spPr>
      </p:sp>
      <p:sp>
        <p:nvSpPr>
          <p:cNvPr id="86018" name="备注占位符 2">
            <a:extLst>
              <a:ext uri="{FF2B5EF4-FFF2-40B4-BE49-F238E27FC236}">
                <a16:creationId xmlns:a16="http://schemas.microsoft.com/office/drawing/2014/main" id="{4D63DD66-3C8A-AD46-B288-C11FB898BAD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86019" name="灯片编号占位符 3">
            <a:extLst>
              <a:ext uri="{FF2B5EF4-FFF2-40B4-BE49-F238E27FC236}">
                <a16:creationId xmlns:a16="http://schemas.microsoft.com/office/drawing/2014/main" id="{A4A03EFC-C7BA-3844-978D-797B82FC5A8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F085A01-097D-024A-9552-6107B13C81FC}" type="slidenum">
              <a:rPr lang="zh-CN" altLang="en-US"/>
              <a:pPr>
                <a:spcBef>
                  <a:spcPct val="0"/>
                </a:spcBef>
              </a:pPr>
              <a:t>41</a:t>
            </a:fld>
            <a:endParaRPr lang="en-US" altLang="zh-CN"/>
          </a:p>
        </p:txBody>
      </p:sp>
    </p:spTree>
    <p:extLst>
      <p:ext uri="{BB962C8B-B14F-4D97-AF65-F5344CB8AC3E}">
        <p14:creationId xmlns:p14="http://schemas.microsoft.com/office/powerpoint/2010/main" val="40139420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FF38DAD-5F37-4EA5-A798-26ED1E453939}" type="slidenum">
              <a:rPr lang="en-US" smtClean="0"/>
              <a:pPr/>
              <a:t>46</a:t>
            </a:fld>
            <a:endParaRPr lang="en-US"/>
          </a:p>
        </p:txBody>
      </p:sp>
    </p:spTree>
    <p:extLst>
      <p:ext uri="{BB962C8B-B14F-4D97-AF65-F5344CB8AC3E}">
        <p14:creationId xmlns:p14="http://schemas.microsoft.com/office/powerpoint/2010/main" val="511845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1" dirty="0">
                <a:solidFill>
                  <a:srgbClr val="FF0000"/>
                </a:solidFill>
              </a:rPr>
              <a:t>采用统计检验的方法来评价测试的结果是统计误差，还是随机误差？</a:t>
            </a:r>
            <a:endParaRPr lang="en-US" altLang="zh-CN" sz="1200" b="1" dirty="0">
              <a:solidFill>
                <a:srgbClr val="FF0000"/>
              </a:solidFill>
            </a:endParaRPr>
          </a:p>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56</a:t>
            </a:fld>
            <a:endParaRPr lang="en-US" altLang="zh-CN"/>
          </a:p>
        </p:txBody>
      </p:sp>
    </p:spTree>
    <p:extLst>
      <p:ext uri="{BB962C8B-B14F-4D97-AF65-F5344CB8AC3E}">
        <p14:creationId xmlns:p14="http://schemas.microsoft.com/office/powerpoint/2010/main" val="1624645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目的：获得最好的模型</a:t>
            </a:r>
            <a:endParaRPr lang="en-US" altLang="zh-CN" dirty="0"/>
          </a:p>
          <a:p>
            <a:endParaRPr lang="en-US" altLang="zh-CN" dirty="0"/>
          </a:p>
          <a:p>
            <a:r>
              <a:rPr lang="zh-CN" altLang="en-US" dirty="0"/>
              <a:t>措施： 调参</a:t>
            </a:r>
            <a:endParaRPr lang="en-US" altLang="zh-CN" dirty="0"/>
          </a:p>
          <a:p>
            <a:endParaRPr lang="en-US" altLang="zh-CN" dirty="0"/>
          </a:p>
          <a:p>
            <a:r>
              <a:rPr lang="zh-CN" altLang="en-US" dirty="0"/>
              <a:t>过程：划分数据、评估</a:t>
            </a:r>
            <a:endParaRPr lang="en-US" altLang="zh-CN" dirty="0"/>
          </a:p>
          <a:p>
            <a:endParaRPr lang="en-US" altLang="zh-CN" dirty="0"/>
          </a:p>
          <a:p>
            <a:r>
              <a:rPr lang="zh-CN" altLang="en-US" dirty="0"/>
              <a:t>具体方法：</a:t>
            </a:r>
            <a:endParaRPr lang="en-US" altLang="zh-CN" dirty="0"/>
          </a:p>
          <a:p>
            <a:endParaRPr lang="en-US" altLang="zh-CN" dirty="0"/>
          </a:p>
          <a:p>
            <a:r>
              <a:rPr lang="zh-CN" altLang="en-US" dirty="0"/>
              <a:t>对每个参数选择一个范围和变化步长</a:t>
            </a:r>
            <a:endParaRPr lang="en-US" altLang="zh-CN" dirty="0"/>
          </a:p>
          <a:p>
            <a:endParaRPr lang="zh-CN" altLang="en-US" dirty="0"/>
          </a:p>
          <a:p>
            <a:r>
              <a:rPr lang="zh-CN" altLang="en-US" dirty="0"/>
              <a:t>例如在</a:t>
            </a:r>
            <a:r>
              <a:rPr lang="en-US" altLang="zh-CN" dirty="0"/>
              <a:t>[0,0.2]</a:t>
            </a:r>
            <a:r>
              <a:rPr lang="zh-CN" altLang="en-US" dirty="0"/>
              <a:t>范围内以</a:t>
            </a:r>
            <a:r>
              <a:rPr lang="en-US" altLang="zh-CN" dirty="0"/>
              <a:t>0.05</a:t>
            </a:r>
            <a:r>
              <a:rPr lang="zh-CN" altLang="en-US" dirty="0"/>
              <a:t>为步长</a:t>
            </a:r>
            <a:endParaRPr lang="en-US" altLang="zh-CN" dirty="0"/>
          </a:p>
          <a:p>
            <a:endParaRPr lang="zh-CN" altLang="en-US" dirty="0"/>
          </a:p>
          <a:p>
            <a:r>
              <a:rPr lang="zh-CN" altLang="en-US" dirty="0"/>
              <a:t>要评估的候选参数值是</a:t>
            </a:r>
            <a:r>
              <a:rPr lang="en-US" altLang="zh-CN" dirty="0"/>
              <a:t>5</a:t>
            </a:r>
            <a:r>
              <a:rPr lang="zh-CN" altLang="en-US" dirty="0"/>
              <a:t>个</a:t>
            </a:r>
            <a:endParaRPr lang="en-US" altLang="zh-CN" dirty="0"/>
          </a:p>
          <a:p>
            <a:endParaRPr lang="zh-CN" altLang="en-US" dirty="0"/>
          </a:p>
          <a:p>
            <a:r>
              <a:rPr lang="zh-CN" altLang="en-US" dirty="0"/>
              <a:t>从这</a:t>
            </a:r>
            <a:r>
              <a:rPr lang="en-US" altLang="zh-CN" dirty="0"/>
              <a:t>5</a:t>
            </a:r>
            <a:r>
              <a:rPr lang="zh-CN" altLang="en-US" dirty="0"/>
              <a:t>个值中产生选定值</a:t>
            </a:r>
          </a:p>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58</a:t>
            </a:fld>
            <a:endParaRPr lang="en-US" altLang="zh-CN"/>
          </a:p>
        </p:txBody>
      </p:sp>
    </p:spTree>
    <p:extLst>
      <p:ext uri="{BB962C8B-B14F-4D97-AF65-F5344CB8AC3E}">
        <p14:creationId xmlns:p14="http://schemas.microsoft.com/office/powerpoint/2010/main" val="42462074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a:extLst>
              <a:ext uri="{FF2B5EF4-FFF2-40B4-BE49-F238E27FC236}">
                <a16:creationId xmlns:a16="http://schemas.microsoft.com/office/drawing/2014/main" id="{69B57BC3-A397-5245-8A23-236B880F47C6}"/>
              </a:ext>
            </a:extLst>
          </p:cNvPr>
          <p:cNvSpPr>
            <a:spLocks noGrp="1" noRot="1" noChangeAspect="1" noChangeArrowheads="1" noTextEdit="1"/>
          </p:cNvSpPr>
          <p:nvPr>
            <p:ph type="sldImg"/>
          </p:nvPr>
        </p:nvSpPr>
        <p:spPr>
          <a:ln/>
        </p:spPr>
      </p:sp>
      <p:sp>
        <p:nvSpPr>
          <p:cNvPr id="31746" name="备注占位符 2">
            <a:extLst>
              <a:ext uri="{FF2B5EF4-FFF2-40B4-BE49-F238E27FC236}">
                <a16:creationId xmlns:a16="http://schemas.microsoft.com/office/drawing/2014/main" id="{8AF17DAC-E052-1546-99AD-64363D73221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747" name="灯片编号占位符 3">
            <a:extLst>
              <a:ext uri="{FF2B5EF4-FFF2-40B4-BE49-F238E27FC236}">
                <a16:creationId xmlns:a16="http://schemas.microsoft.com/office/drawing/2014/main" id="{42D718F1-1046-F847-B5EE-687646CD0F4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A1C8214-DAD2-5C4E-B96A-0B57E167D503}" type="slidenum">
              <a:rPr lang="zh-CN" altLang="en-US"/>
              <a:pPr>
                <a:spcBef>
                  <a:spcPct val="0"/>
                </a:spcBef>
              </a:pPr>
              <a:t>59</a:t>
            </a:fld>
            <a:endParaRPr lang="en-US" altLang="zh-CN"/>
          </a:p>
        </p:txBody>
      </p:sp>
    </p:spTree>
    <p:extLst>
      <p:ext uri="{BB962C8B-B14F-4D97-AF65-F5344CB8AC3E}">
        <p14:creationId xmlns:p14="http://schemas.microsoft.com/office/powerpoint/2010/main" val="21804285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0F7E6-B6AB-4685-9920-66673A4976C0}"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92977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00076555-CE4E-1B40-9F7D-A97442D7A5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F849D68-6104-9649-83CC-E9C64A6D7B62}" type="slidenum">
              <a:rPr lang="zh-CN" altLang="en-US"/>
              <a:pPr>
                <a:spcBef>
                  <a:spcPct val="0"/>
                </a:spcBef>
              </a:pPr>
              <a:t>9</a:t>
            </a:fld>
            <a:endParaRPr lang="en-US" altLang="zh-CN"/>
          </a:p>
        </p:txBody>
      </p:sp>
      <p:sp>
        <p:nvSpPr>
          <p:cNvPr id="37890" name="Rectangle 2">
            <a:extLst>
              <a:ext uri="{FF2B5EF4-FFF2-40B4-BE49-F238E27FC236}">
                <a16:creationId xmlns:a16="http://schemas.microsoft.com/office/drawing/2014/main" id="{8EA7FBCA-8E86-F540-8DF1-7A6B07EF0B7E}"/>
              </a:ext>
            </a:extLst>
          </p:cNvPr>
          <p:cNvSpPr>
            <a:spLocks noGrp="1" noRot="1" noChangeAspect="1" noChangeArrowheads="1" noTextEdit="1"/>
          </p:cNvSpPr>
          <p:nvPr>
            <p:ph type="sldImg"/>
          </p:nvPr>
        </p:nvSpPr>
        <p:spPr>
          <a:xfrm>
            <a:off x="420688" y="703263"/>
            <a:ext cx="6173787" cy="3473450"/>
          </a:xfrm>
          <a:ln w="12700" cap="flat">
            <a:solidFill>
              <a:schemeClr val="tx1"/>
            </a:solidFill>
          </a:ln>
        </p:spPr>
      </p:sp>
      <p:sp>
        <p:nvSpPr>
          <p:cNvPr id="37891" name="Rectangle 3">
            <a:extLst>
              <a:ext uri="{FF2B5EF4-FFF2-40B4-BE49-F238E27FC236}">
                <a16:creationId xmlns:a16="http://schemas.microsoft.com/office/drawing/2014/main" id="{5284ED2B-838E-7641-BE7A-BD5002739DAD}"/>
              </a:ext>
            </a:extLst>
          </p:cNvPr>
          <p:cNvSpPr>
            <a:spLocks noGrp="1" noChangeArrowheads="1"/>
          </p:cNvSpPr>
          <p:nvPr>
            <p:ph type="body" idx="1"/>
          </p:nvPr>
        </p:nvSpPr>
        <p:spPr>
          <a:xfrm>
            <a:off x="935038" y="4416425"/>
            <a:ext cx="5140325"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48" tIns="43673" rIns="87348" bIns="43673"/>
          <a:lstStyle/>
          <a:p>
            <a:endParaRPr lang="zh-CN" altLang="en-US"/>
          </a:p>
        </p:txBody>
      </p:sp>
    </p:spTree>
    <p:extLst>
      <p:ext uri="{BB962C8B-B14F-4D97-AF65-F5344CB8AC3E}">
        <p14:creationId xmlns:p14="http://schemas.microsoft.com/office/powerpoint/2010/main" val="12840913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目的：获得最好的模型</a:t>
            </a:r>
            <a:endParaRPr lang="en-US" altLang="zh-CN" dirty="0"/>
          </a:p>
          <a:p>
            <a:endParaRPr lang="en-US" altLang="zh-CN" dirty="0"/>
          </a:p>
          <a:p>
            <a:r>
              <a:rPr lang="zh-CN" altLang="en-US" dirty="0"/>
              <a:t>措施： 调参</a:t>
            </a:r>
            <a:endParaRPr lang="en-US" altLang="zh-CN" dirty="0"/>
          </a:p>
          <a:p>
            <a:endParaRPr lang="en-US" altLang="zh-CN" dirty="0"/>
          </a:p>
          <a:p>
            <a:r>
              <a:rPr lang="zh-CN" altLang="en-US" dirty="0"/>
              <a:t>过程：划分数据、评估</a:t>
            </a:r>
            <a:endParaRPr lang="en-US" altLang="zh-CN" dirty="0"/>
          </a:p>
          <a:p>
            <a:endParaRPr lang="en-US" altLang="zh-CN" dirty="0"/>
          </a:p>
          <a:p>
            <a:r>
              <a:rPr lang="zh-CN" altLang="en-US" dirty="0"/>
              <a:t>具体方法：</a:t>
            </a:r>
            <a:endParaRPr lang="en-US" altLang="zh-CN" dirty="0"/>
          </a:p>
          <a:p>
            <a:endParaRPr lang="en-US" altLang="zh-CN" dirty="0"/>
          </a:p>
          <a:p>
            <a:r>
              <a:rPr lang="zh-CN" altLang="en-US" dirty="0"/>
              <a:t>对每个参数选择一个范围和变化步长</a:t>
            </a:r>
            <a:endParaRPr lang="en-US" altLang="zh-CN" dirty="0"/>
          </a:p>
          <a:p>
            <a:endParaRPr lang="zh-CN" altLang="en-US" dirty="0"/>
          </a:p>
          <a:p>
            <a:r>
              <a:rPr lang="zh-CN" altLang="en-US" dirty="0"/>
              <a:t>例如在</a:t>
            </a:r>
            <a:r>
              <a:rPr lang="en-US" altLang="zh-CN" dirty="0"/>
              <a:t>[0,0.2]</a:t>
            </a:r>
            <a:r>
              <a:rPr lang="zh-CN" altLang="en-US" dirty="0"/>
              <a:t>范围内以</a:t>
            </a:r>
            <a:r>
              <a:rPr lang="en-US" altLang="zh-CN" dirty="0"/>
              <a:t>0.05</a:t>
            </a:r>
            <a:r>
              <a:rPr lang="zh-CN" altLang="en-US" dirty="0"/>
              <a:t>为步长</a:t>
            </a:r>
            <a:endParaRPr lang="en-US" altLang="zh-CN" dirty="0"/>
          </a:p>
          <a:p>
            <a:endParaRPr lang="zh-CN" altLang="en-US" dirty="0"/>
          </a:p>
          <a:p>
            <a:r>
              <a:rPr lang="zh-CN" altLang="en-US" dirty="0"/>
              <a:t>要评估的候选参数值是</a:t>
            </a:r>
            <a:r>
              <a:rPr lang="en-US" altLang="zh-CN" dirty="0"/>
              <a:t>5</a:t>
            </a:r>
            <a:r>
              <a:rPr lang="zh-CN" altLang="en-US" dirty="0"/>
              <a:t>个</a:t>
            </a:r>
            <a:endParaRPr lang="en-US" altLang="zh-CN" dirty="0"/>
          </a:p>
          <a:p>
            <a:endParaRPr lang="zh-CN" altLang="en-US" dirty="0"/>
          </a:p>
          <a:p>
            <a:r>
              <a:rPr lang="zh-CN" altLang="en-US" dirty="0"/>
              <a:t>从这</a:t>
            </a:r>
            <a:r>
              <a:rPr lang="en-US" altLang="zh-CN" dirty="0"/>
              <a:t>5</a:t>
            </a:r>
            <a:r>
              <a:rPr lang="zh-CN" altLang="en-US" dirty="0"/>
              <a:t>个值中产生选定值</a:t>
            </a:r>
          </a:p>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64</a:t>
            </a:fld>
            <a:endParaRPr lang="en-US" altLang="zh-CN"/>
          </a:p>
        </p:txBody>
      </p:sp>
    </p:spTree>
    <p:extLst>
      <p:ext uri="{BB962C8B-B14F-4D97-AF65-F5344CB8AC3E}">
        <p14:creationId xmlns:p14="http://schemas.microsoft.com/office/powerpoint/2010/main" val="9264117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楷体" panose="02010609060101010101" pitchFamily="49" charset="-122"/>
                <a:ea typeface="楷体" panose="02010609060101010101" pitchFamily="49" charset="-122"/>
              </a:rPr>
              <a:t>假设有</a:t>
            </a:r>
            <a:r>
              <a:rPr lang="en-US" altLang="zh-CN" sz="1200" dirty="0">
                <a:latin typeface="楷体" panose="02010609060101010101" pitchFamily="49" charset="-122"/>
                <a:ea typeface="楷体" panose="02010609060101010101" pitchFamily="49" charset="-122"/>
              </a:rPr>
              <a:t>1000</a:t>
            </a:r>
            <a:r>
              <a:rPr lang="zh-CN" altLang="en-US" sz="1200" dirty="0">
                <a:latin typeface="楷体" panose="02010609060101010101" pitchFamily="49" charset="-122"/>
                <a:ea typeface="楷体" panose="02010609060101010101" pitchFamily="49" charset="-122"/>
              </a:rPr>
              <a:t>个样本，</a:t>
            </a:r>
            <a:r>
              <a:rPr lang="en-US" altLang="zh-CN" sz="1200" dirty="0">
                <a:latin typeface="楷体" panose="02010609060101010101" pitchFamily="49" charset="-122"/>
                <a:ea typeface="楷体" panose="02010609060101010101" pitchFamily="49" charset="-122"/>
              </a:rPr>
              <a:t>500</a:t>
            </a:r>
            <a:r>
              <a:rPr lang="zh-CN" altLang="en-US" sz="1200" dirty="0">
                <a:latin typeface="楷体" panose="02010609060101010101" pitchFamily="49" charset="-122"/>
                <a:ea typeface="楷体" panose="02010609060101010101" pitchFamily="49" charset="-122"/>
              </a:rPr>
              <a:t>个是正例，</a:t>
            </a:r>
            <a:r>
              <a:rPr lang="en-US" altLang="zh-CN" sz="1200" dirty="0">
                <a:latin typeface="楷体" panose="02010609060101010101" pitchFamily="49" charset="-122"/>
                <a:ea typeface="楷体" panose="02010609060101010101" pitchFamily="49" charset="-122"/>
              </a:rPr>
              <a:t>500</a:t>
            </a:r>
            <a:r>
              <a:rPr lang="zh-CN" altLang="en-US" sz="1200" dirty="0">
                <a:latin typeface="楷体" panose="02010609060101010101" pitchFamily="49" charset="-122"/>
                <a:ea typeface="楷体" panose="02010609060101010101" pitchFamily="49" charset="-122"/>
              </a:rPr>
              <a:t>个是反例。如果随机地将</a:t>
            </a:r>
            <a:r>
              <a:rPr lang="en-US" altLang="zh-CN" sz="1200" dirty="0">
                <a:latin typeface="楷体" panose="02010609060101010101" pitchFamily="49" charset="-122"/>
                <a:ea typeface="楷体" panose="02010609060101010101" pitchFamily="49" charset="-122"/>
              </a:rPr>
              <a:t>1000</a:t>
            </a:r>
            <a:r>
              <a:rPr lang="zh-CN" altLang="en-US" sz="1200" dirty="0">
                <a:latin typeface="楷体" panose="02010609060101010101" pitchFamily="49" charset="-122"/>
                <a:ea typeface="楷体" panose="02010609060101010101" pitchFamily="49" charset="-122"/>
              </a:rPr>
              <a:t>个样本分成两部分，很可能在训练集或测试集中正反的比例不在是</a:t>
            </a:r>
            <a:r>
              <a:rPr lang="en-US" altLang="zh-CN" sz="1200" dirty="0">
                <a:latin typeface="楷体" panose="02010609060101010101" pitchFamily="49" charset="-122"/>
                <a:ea typeface="楷体" panose="02010609060101010101" pitchFamily="49" charset="-122"/>
              </a:rPr>
              <a:t>1</a:t>
            </a:r>
            <a:r>
              <a:rPr lang="zh-CN" altLang="en-US" sz="1200" dirty="0">
                <a:latin typeface="楷体" panose="02010609060101010101" pitchFamily="49" charset="-122"/>
                <a:ea typeface="楷体" panose="02010609060101010101" pitchFamily="49" charset="-122"/>
              </a:rPr>
              <a:t>比</a:t>
            </a:r>
            <a:r>
              <a:rPr lang="en-US" altLang="zh-CN" sz="1200" dirty="0">
                <a:latin typeface="楷体" panose="02010609060101010101" pitchFamily="49" charset="-122"/>
                <a:ea typeface="楷体" panose="02010609060101010101" pitchFamily="49" charset="-122"/>
              </a:rPr>
              <a:t>1</a:t>
            </a:r>
            <a:r>
              <a:rPr lang="zh-CN" altLang="en-US" sz="1200" dirty="0">
                <a:latin typeface="楷体" panose="02010609060101010101" pitchFamily="49" charset="-122"/>
                <a:ea typeface="楷体" panose="02010609060101010101" pitchFamily="49" charset="-122"/>
              </a:rPr>
              <a:t>，这就会引入额外的偏差。</a:t>
            </a:r>
            <a:endParaRPr lang="en-US" altLang="zh-CN" sz="1200" dirty="0">
              <a:latin typeface="楷体" panose="02010609060101010101" pitchFamily="49" charset="-122"/>
              <a:ea typeface="楷体" panose="02010609060101010101" pitchFamily="49" charset="-122"/>
            </a:endParaRPr>
          </a:p>
          <a:p>
            <a:endParaRPr lang="en-US" altLang="zh-CN" sz="1200" dirty="0">
              <a:latin typeface="楷体" panose="02010609060101010101" pitchFamily="49" charset="-122"/>
              <a:ea typeface="楷体" panose="02010609060101010101" pitchFamily="49" charset="-122"/>
            </a:endParaRPr>
          </a:p>
          <a:p>
            <a:r>
              <a:rPr lang="zh-CN" altLang="en-US" sz="1200" dirty="0">
                <a:latin typeface="楷体" panose="02010609060101010101" pitchFamily="49" charset="-122"/>
                <a:ea typeface="楷体" panose="02010609060101010101" pitchFamily="49" charset="-122"/>
              </a:rPr>
              <a:t>就算采用了分层采样，在每层中的采样也是随机的，每次采样的时候被选进训练集中的样本也是变化的，故单次使用留出法得带的估计结果往往不够稳定，在使用留出法时一般采用若干次随机划分、重复进行实验评估后取平均值作为留出法的评估结果。例如进行</a:t>
            </a:r>
            <a:r>
              <a:rPr lang="en-US" altLang="zh-CN" sz="1200" dirty="0">
                <a:latin typeface="楷体" panose="02010609060101010101" pitchFamily="49" charset="-122"/>
                <a:ea typeface="楷体" panose="02010609060101010101" pitchFamily="49" charset="-122"/>
              </a:rPr>
              <a:t>100</a:t>
            </a:r>
            <a:r>
              <a:rPr lang="zh-CN" altLang="en-US" sz="1200" dirty="0">
                <a:latin typeface="楷体" panose="02010609060101010101" pitchFamily="49" charset="-122"/>
                <a:ea typeface="楷体" panose="02010609060101010101" pitchFamily="49" charset="-122"/>
              </a:rPr>
              <a:t>次随机划分，每次随机产生一个训练</a:t>
            </a:r>
            <a:r>
              <a:rPr lang="en-US" altLang="zh-CN" sz="1200" dirty="0">
                <a:latin typeface="楷体" panose="02010609060101010101" pitchFamily="49" charset="-122"/>
                <a:ea typeface="楷体" panose="02010609060101010101" pitchFamily="49" charset="-122"/>
              </a:rPr>
              <a:t>/</a:t>
            </a:r>
            <a:r>
              <a:rPr lang="zh-CN" altLang="en-US" sz="1200" dirty="0">
                <a:latin typeface="楷体" panose="02010609060101010101" pitchFamily="49" charset="-122"/>
                <a:ea typeface="楷体" panose="02010609060101010101" pitchFamily="49" charset="-122"/>
              </a:rPr>
              <a:t>测试集进行模型的训练测试，</a:t>
            </a:r>
            <a:r>
              <a:rPr lang="en-US" altLang="zh-CN" sz="1200" dirty="0">
                <a:latin typeface="楷体" panose="02010609060101010101" pitchFamily="49" charset="-122"/>
                <a:ea typeface="楷体" panose="02010609060101010101" pitchFamily="49" charset="-122"/>
              </a:rPr>
              <a:t>100</a:t>
            </a:r>
            <a:r>
              <a:rPr lang="zh-CN" altLang="en-US" sz="1200" dirty="0">
                <a:latin typeface="楷体" panose="02010609060101010101" pitchFamily="49" charset="-122"/>
                <a:ea typeface="楷体" panose="02010609060101010101" pitchFamily="49" charset="-122"/>
              </a:rPr>
              <a:t>次之后会有</a:t>
            </a:r>
            <a:r>
              <a:rPr lang="en-US" altLang="zh-CN" sz="1200" dirty="0">
                <a:latin typeface="楷体" panose="02010609060101010101" pitchFamily="49" charset="-122"/>
                <a:ea typeface="楷体" panose="02010609060101010101" pitchFamily="49" charset="-122"/>
              </a:rPr>
              <a:t>100</a:t>
            </a:r>
            <a:r>
              <a:rPr lang="zh-CN" altLang="en-US" sz="1200" dirty="0">
                <a:latin typeface="楷体" panose="02010609060101010101" pitchFamily="49" charset="-122"/>
                <a:ea typeface="楷体" panose="02010609060101010101" pitchFamily="49" charset="-122"/>
              </a:rPr>
              <a:t>个结果，将这</a:t>
            </a:r>
            <a:r>
              <a:rPr lang="en-US" altLang="zh-CN" sz="1200" dirty="0">
                <a:latin typeface="楷体" panose="02010609060101010101" pitchFamily="49" charset="-122"/>
                <a:ea typeface="楷体" panose="02010609060101010101" pitchFamily="49" charset="-122"/>
              </a:rPr>
              <a:t>100</a:t>
            </a:r>
            <a:r>
              <a:rPr lang="zh-CN" altLang="en-US" sz="1200" dirty="0">
                <a:latin typeface="楷体" panose="02010609060101010101" pitchFamily="49" charset="-122"/>
                <a:ea typeface="楷体" panose="02010609060101010101" pitchFamily="49" charset="-122"/>
              </a:rPr>
              <a:t>个结果进行平均作为一次留出法的最终结果。</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0F7E6-B6AB-4685-9920-66673A4976C0}"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973070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A700B29-73C7-4AD4-B5FA-B30122207903}" type="slidenum">
              <a:rPr kumimoji="0" lang="en-US"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en-US" sz="13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8494529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a:extLst>
              <a:ext uri="{FF2B5EF4-FFF2-40B4-BE49-F238E27FC236}">
                <a16:creationId xmlns:a16="http://schemas.microsoft.com/office/drawing/2014/main" id="{69B57BC3-A397-5245-8A23-236B880F47C6}"/>
              </a:ext>
            </a:extLst>
          </p:cNvPr>
          <p:cNvSpPr>
            <a:spLocks noGrp="1" noRot="1" noChangeAspect="1" noChangeArrowheads="1" noTextEdit="1"/>
          </p:cNvSpPr>
          <p:nvPr>
            <p:ph type="sldImg"/>
          </p:nvPr>
        </p:nvSpPr>
        <p:spPr>
          <a:ln/>
        </p:spPr>
      </p:sp>
      <p:sp>
        <p:nvSpPr>
          <p:cNvPr id="31746" name="备注占位符 2">
            <a:extLst>
              <a:ext uri="{FF2B5EF4-FFF2-40B4-BE49-F238E27FC236}">
                <a16:creationId xmlns:a16="http://schemas.microsoft.com/office/drawing/2014/main" id="{8AF17DAC-E052-1546-99AD-64363D73221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31747" name="灯片编号占位符 3">
            <a:extLst>
              <a:ext uri="{FF2B5EF4-FFF2-40B4-BE49-F238E27FC236}">
                <a16:creationId xmlns:a16="http://schemas.microsoft.com/office/drawing/2014/main" id="{42D718F1-1046-F847-B5EE-687646CD0F4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A1C8214-DAD2-5C4E-B96A-0B57E167D503}" type="slidenum">
              <a:rPr lang="zh-CN" altLang="en-US"/>
              <a:pPr>
                <a:spcBef>
                  <a:spcPct val="0"/>
                </a:spcBef>
              </a:pPr>
              <a:t>73</a:t>
            </a:fld>
            <a:endParaRPr lang="en-US" altLang="zh-CN"/>
          </a:p>
        </p:txBody>
      </p:sp>
    </p:spTree>
    <p:extLst>
      <p:ext uri="{BB962C8B-B14F-4D97-AF65-F5344CB8AC3E}">
        <p14:creationId xmlns:p14="http://schemas.microsoft.com/office/powerpoint/2010/main" val="4977965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a:extLst>
              <a:ext uri="{FF2B5EF4-FFF2-40B4-BE49-F238E27FC236}">
                <a16:creationId xmlns:a16="http://schemas.microsoft.com/office/drawing/2014/main" id="{69B57BC3-A397-5245-8A23-236B880F47C6}"/>
              </a:ext>
            </a:extLst>
          </p:cNvPr>
          <p:cNvSpPr>
            <a:spLocks noGrp="1" noRot="1" noChangeAspect="1" noChangeArrowheads="1" noTextEdit="1"/>
          </p:cNvSpPr>
          <p:nvPr>
            <p:ph type="sldImg"/>
          </p:nvPr>
        </p:nvSpPr>
        <p:spPr>
          <a:ln/>
        </p:spPr>
      </p:sp>
      <p:sp>
        <p:nvSpPr>
          <p:cNvPr id="31746" name="备注占位符 2">
            <a:extLst>
              <a:ext uri="{FF2B5EF4-FFF2-40B4-BE49-F238E27FC236}">
                <a16:creationId xmlns:a16="http://schemas.microsoft.com/office/drawing/2014/main" id="{8AF17DAC-E052-1546-99AD-64363D73221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31747" name="灯片编号占位符 3">
            <a:extLst>
              <a:ext uri="{FF2B5EF4-FFF2-40B4-BE49-F238E27FC236}">
                <a16:creationId xmlns:a16="http://schemas.microsoft.com/office/drawing/2014/main" id="{42D718F1-1046-F847-B5EE-687646CD0F4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A1C8214-DAD2-5C4E-B96A-0B57E167D503}" type="slidenum">
              <a:rPr lang="zh-CN" altLang="en-US"/>
              <a:pPr>
                <a:spcBef>
                  <a:spcPct val="0"/>
                </a:spcBef>
              </a:pPr>
              <a:t>74</a:t>
            </a:fld>
            <a:endParaRPr lang="en-US" altLang="zh-CN"/>
          </a:p>
        </p:txBody>
      </p:sp>
    </p:spTree>
    <p:extLst>
      <p:ext uri="{BB962C8B-B14F-4D97-AF65-F5344CB8AC3E}">
        <p14:creationId xmlns:p14="http://schemas.microsoft.com/office/powerpoint/2010/main" val="25630506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0F7E6-B6AB-4685-9920-66673A4976C0}"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75</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0668371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0F7E6-B6AB-4685-9920-66673A4976C0}"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76</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806669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a:extLst>
              <a:ext uri="{FF2B5EF4-FFF2-40B4-BE49-F238E27FC236}">
                <a16:creationId xmlns:a16="http://schemas.microsoft.com/office/drawing/2014/main" id="{69B57BC3-A397-5245-8A23-236B880F47C6}"/>
              </a:ext>
            </a:extLst>
          </p:cNvPr>
          <p:cNvSpPr>
            <a:spLocks noGrp="1" noRot="1" noChangeAspect="1" noChangeArrowheads="1" noTextEdit="1"/>
          </p:cNvSpPr>
          <p:nvPr>
            <p:ph type="sldImg"/>
          </p:nvPr>
        </p:nvSpPr>
        <p:spPr>
          <a:ln/>
        </p:spPr>
      </p:sp>
      <p:sp>
        <p:nvSpPr>
          <p:cNvPr id="31746" name="备注占位符 2">
            <a:extLst>
              <a:ext uri="{FF2B5EF4-FFF2-40B4-BE49-F238E27FC236}">
                <a16:creationId xmlns:a16="http://schemas.microsoft.com/office/drawing/2014/main" id="{8AF17DAC-E052-1546-99AD-64363D73221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31747" name="灯片编号占位符 3">
            <a:extLst>
              <a:ext uri="{FF2B5EF4-FFF2-40B4-BE49-F238E27FC236}">
                <a16:creationId xmlns:a16="http://schemas.microsoft.com/office/drawing/2014/main" id="{42D718F1-1046-F847-B5EE-687646CD0F4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A1C8214-DAD2-5C4E-B96A-0B57E167D503}" type="slidenum">
              <a:rPr lang="zh-CN" altLang="en-US"/>
              <a:pPr>
                <a:spcBef>
                  <a:spcPct val="0"/>
                </a:spcBef>
              </a:pPr>
              <a:t>78</a:t>
            </a:fld>
            <a:endParaRPr lang="en-US" altLang="zh-CN"/>
          </a:p>
        </p:txBody>
      </p:sp>
    </p:spTree>
    <p:extLst>
      <p:ext uri="{BB962C8B-B14F-4D97-AF65-F5344CB8AC3E}">
        <p14:creationId xmlns:p14="http://schemas.microsoft.com/office/powerpoint/2010/main" val="2135301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020F7E6-B6AB-4685-9920-66673A4976C0}" type="slidenum">
              <a:rPr lang="en-US" altLang="zh-CN" smtClean="0"/>
              <a:t>80</a:t>
            </a:fld>
            <a:endParaRPr lang="en-US" altLang="zh-CN"/>
          </a:p>
        </p:txBody>
      </p:sp>
    </p:spTree>
    <p:extLst>
      <p:ext uri="{BB962C8B-B14F-4D97-AF65-F5344CB8AC3E}">
        <p14:creationId xmlns:p14="http://schemas.microsoft.com/office/powerpoint/2010/main" val="10734199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a:extLst>
              <a:ext uri="{FF2B5EF4-FFF2-40B4-BE49-F238E27FC236}">
                <a16:creationId xmlns:a16="http://schemas.microsoft.com/office/drawing/2014/main" id="{69B57BC3-A397-5245-8A23-236B880F47C6}"/>
              </a:ext>
            </a:extLst>
          </p:cNvPr>
          <p:cNvSpPr>
            <a:spLocks noGrp="1" noRot="1" noChangeAspect="1" noChangeArrowheads="1" noTextEdit="1"/>
          </p:cNvSpPr>
          <p:nvPr>
            <p:ph type="sldImg"/>
          </p:nvPr>
        </p:nvSpPr>
        <p:spPr>
          <a:ln/>
        </p:spPr>
      </p:sp>
      <p:sp>
        <p:nvSpPr>
          <p:cNvPr id="31746" name="备注占位符 2">
            <a:extLst>
              <a:ext uri="{FF2B5EF4-FFF2-40B4-BE49-F238E27FC236}">
                <a16:creationId xmlns:a16="http://schemas.microsoft.com/office/drawing/2014/main" id="{8AF17DAC-E052-1546-99AD-64363D73221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31747" name="灯片编号占位符 3">
            <a:extLst>
              <a:ext uri="{FF2B5EF4-FFF2-40B4-BE49-F238E27FC236}">
                <a16:creationId xmlns:a16="http://schemas.microsoft.com/office/drawing/2014/main" id="{42D718F1-1046-F847-B5EE-687646CD0F4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A1C8214-DAD2-5C4E-B96A-0B57E167D503}" type="slidenum">
              <a:rPr lang="zh-CN" altLang="en-US"/>
              <a:pPr>
                <a:spcBef>
                  <a:spcPct val="0"/>
                </a:spcBef>
              </a:pPr>
              <a:t>81</a:t>
            </a:fld>
            <a:endParaRPr lang="en-US" altLang="zh-CN"/>
          </a:p>
        </p:txBody>
      </p:sp>
    </p:spTree>
    <p:extLst>
      <p:ext uri="{BB962C8B-B14F-4D97-AF65-F5344CB8AC3E}">
        <p14:creationId xmlns:p14="http://schemas.microsoft.com/office/powerpoint/2010/main" val="1406958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CFD3F476-F163-2D4C-B95D-2D88431583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99DCB45-53F5-B442-93C1-41C07DC12728}" type="slidenum">
              <a:rPr lang="zh-CN" altLang="en-US"/>
              <a:pPr>
                <a:spcBef>
                  <a:spcPct val="0"/>
                </a:spcBef>
              </a:pPr>
              <a:t>13</a:t>
            </a:fld>
            <a:endParaRPr lang="en-US" altLang="zh-CN"/>
          </a:p>
        </p:txBody>
      </p:sp>
      <p:sp>
        <p:nvSpPr>
          <p:cNvPr id="23554" name="Rectangle 2">
            <a:extLst>
              <a:ext uri="{FF2B5EF4-FFF2-40B4-BE49-F238E27FC236}">
                <a16:creationId xmlns:a16="http://schemas.microsoft.com/office/drawing/2014/main" id="{69E4F854-A800-EE43-ADEC-3B5031E29310}"/>
              </a:ext>
            </a:extLst>
          </p:cNvPr>
          <p:cNvSpPr>
            <a:spLocks noGrp="1" noRot="1" noChangeAspect="1" noChangeArrowheads="1" noTextEdit="1"/>
          </p:cNvSpPr>
          <p:nvPr>
            <p:ph type="sldImg"/>
          </p:nvPr>
        </p:nvSpPr>
        <p:spPr>
          <a:xfrm>
            <a:off x="420688" y="703263"/>
            <a:ext cx="6173787" cy="3473450"/>
          </a:xfrm>
          <a:noFill/>
          <a:ln w="12700" cap="flat">
            <a:solidFill>
              <a:schemeClr val="tx1"/>
            </a:solidFill>
          </a:ln>
        </p:spPr>
      </p:sp>
      <p:sp>
        <p:nvSpPr>
          <p:cNvPr id="23555" name="Rectangle 3">
            <a:extLst>
              <a:ext uri="{FF2B5EF4-FFF2-40B4-BE49-F238E27FC236}">
                <a16:creationId xmlns:a16="http://schemas.microsoft.com/office/drawing/2014/main" id="{6ABD61EF-0E93-7844-8161-675D8974F7CF}"/>
              </a:ext>
            </a:extLst>
          </p:cNvPr>
          <p:cNvSpPr>
            <a:spLocks noGrp="1" noChangeArrowheads="1"/>
          </p:cNvSpPr>
          <p:nvPr>
            <p:ph type="body" idx="1"/>
          </p:nvPr>
        </p:nvSpPr>
        <p:spPr>
          <a:xfrm>
            <a:off x="935038" y="4416425"/>
            <a:ext cx="5140325"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48" tIns="43673" rIns="87348" bIns="43673"/>
          <a:lstStyle/>
          <a:p>
            <a:endParaRPr lang="zh-CN" altLang="en-US"/>
          </a:p>
        </p:txBody>
      </p:sp>
    </p:spTree>
    <p:extLst>
      <p:ext uri="{BB962C8B-B14F-4D97-AF65-F5344CB8AC3E}">
        <p14:creationId xmlns:p14="http://schemas.microsoft.com/office/powerpoint/2010/main" val="22397735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a:extLst>
              <a:ext uri="{FF2B5EF4-FFF2-40B4-BE49-F238E27FC236}">
                <a16:creationId xmlns:a16="http://schemas.microsoft.com/office/drawing/2014/main" id="{69B57BC3-A397-5245-8A23-236B880F47C6}"/>
              </a:ext>
            </a:extLst>
          </p:cNvPr>
          <p:cNvSpPr>
            <a:spLocks noGrp="1" noRot="1" noChangeAspect="1" noChangeArrowheads="1" noTextEdit="1"/>
          </p:cNvSpPr>
          <p:nvPr>
            <p:ph type="sldImg"/>
          </p:nvPr>
        </p:nvSpPr>
        <p:spPr>
          <a:ln/>
        </p:spPr>
      </p:sp>
      <p:sp>
        <p:nvSpPr>
          <p:cNvPr id="31746" name="备注占位符 2">
            <a:extLst>
              <a:ext uri="{FF2B5EF4-FFF2-40B4-BE49-F238E27FC236}">
                <a16:creationId xmlns:a16="http://schemas.microsoft.com/office/drawing/2014/main" id="{8AF17DAC-E052-1546-99AD-64363D73221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31747" name="灯片编号占位符 3">
            <a:extLst>
              <a:ext uri="{FF2B5EF4-FFF2-40B4-BE49-F238E27FC236}">
                <a16:creationId xmlns:a16="http://schemas.microsoft.com/office/drawing/2014/main" id="{42D718F1-1046-F847-B5EE-687646CD0F4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A1C8214-DAD2-5C4E-B96A-0B57E167D503}" type="slidenum">
              <a:rPr lang="zh-CN" altLang="en-US"/>
              <a:pPr>
                <a:spcBef>
                  <a:spcPct val="0"/>
                </a:spcBef>
              </a:pPr>
              <a:t>82</a:t>
            </a:fld>
            <a:endParaRPr lang="en-US" altLang="zh-CN"/>
          </a:p>
        </p:txBody>
      </p:sp>
    </p:spTree>
    <p:extLst>
      <p:ext uri="{BB962C8B-B14F-4D97-AF65-F5344CB8AC3E}">
        <p14:creationId xmlns:p14="http://schemas.microsoft.com/office/powerpoint/2010/main" val="26497333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a:extLst>
              <a:ext uri="{FF2B5EF4-FFF2-40B4-BE49-F238E27FC236}">
                <a16:creationId xmlns:a16="http://schemas.microsoft.com/office/drawing/2014/main" id="{69B57BC3-A397-5245-8A23-236B880F47C6}"/>
              </a:ext>
            </a:extLst>
          </p:cNvPr>
          <p:cNvSpPr>
            <a:spLocks noGrp="1" noRot="1" noChangeAspect="1" noChangeArrowheads="1" noTextEdit="1"/>
          </p:cNvSpPr>
          <p:nvPr>
            <p:ph type="sldImg"/>
          </p:nvPr>
        </p:nvSpPr>
        <p:spPr>
          <a:ln/>
        </p:spPr>
      </p:sp>
      <p:sp>
        <p:nvSpPr>
          <p:cNvPr id="31746" name="备注占位符 2">
            <a:extLst>
              <a:ext uri="{FF2B5EF4-FFF2-40B4-BE49-F238E27FC236}">
                <a16:creationId xmlns:a16="http://schemas.microsoft.com/office/drawing/2014/main" id="{8AF17DAC-E052-1546-99AD-64363D73221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31747" name="灯片编号占位符 3">
            <a:extLst>
              <a:ext uri="{FF2B5EF4-FFF2-40B4-BE49-F238E27FC236}">
                <a16:creationId xmlns:a16="http://schemas.microsoft.com/office/drawing/2014/main" id="{42D718F1-1046-F847-B5EE-687646CD0F4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A1C8214-DAD2-5C4E-B96A-0B57E167D503}" type="slidenum">
              <a:rPr lang="zh-CN" altLang="en-US"/>
              <a:pPr>
                <a:spcBef>
                  <a:spcPct val="0"/>
                </a:spcBef>
              </a:pPr>
              <a:t>83</a:t>
            </a:fld>
            <a:endParaRPr lang="en-US" altLang="zh-CN"/>
          </a:p>
        </p:txBody>
      </p:sp>
    </p:spTree>
    <p:extLst>
      <p:ext uri="{BB962C8B-B14F-4D97-AF65-F5344CB8AC3E}">
        <p14:creationId xmlns:p14="http://schemas.microsoft.com/office/powerpoint/2010/main" val="38434437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a:extLst>
              <a:ext uri="{FF2B5EF4-FFF2-40B4-BE49-F238E27FC236}">
                <a16:creationId xmlns:a16="http://schemas.microsoft.com/office/drawing/2014/main" id="{69B57BC3-A397-5245-8A23-236B880F47C6}"/>
              </a:ext>
            </a:extLst>
          </p:cNvPr>
          <p:cNvSpPr>
            <a:spLocks noGrp="1" noRot="1" noChangeAspect="1" noChangeArrowheads="1" noTextEdit="1"/>
          </p:cNvSpPr>
          <p:nvPr>
            <p:ph type="sldImg"/>
          </p:nvPr>
        </p:nvSpPr>
        <p:spPr>
          <a:ln/>
        </p:spPr>
      </p:sp>
      <p:sp>
        <p:nvSpPr>
          <p:cNvPr id="31746" name="备注占位符 2">
            <a:extLst>
              <a:ext uri="{FF2B5EF4-FFF2-40B4-BE49-F238E27FC236}">
                <a16:creationId xmlns:a16="http://schemas.microsoft.com/office/drawing/2014/main" id="{8AF17DAC-E052-1546-99AD-64363D73221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31747" name="灯片编号占位符 3">
            <a:extLst>
              <a:ext uri="{FF2B5EF4-FFF2-40B4-BE49-F238E27FC236}">
                <a16:creationId xmlns:a16="http://schemas.microsoft.com/office/drawing/2014/main" id="{42D718F1-1046-F847-B5EE-687646CD0F4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A1C8214-DAD2-5C4E-B96A-0B57E167D503}" type="slidenum">
              <a:rPr lang="zh-CN" altLang="en-US"/>
              <a:pPr>
                <a:spcBef>
                  <a:spcPct val="0"/>
                </a:spcBef>
              </a:pPr>
              <a:t>84</a:t>
            </a:fld>
            <a:endParaRPr lang="en-US" altLang="zh-CN"/>
          </a:p>
        </p:txBody>
      </p:sp>
    </p:spTree>
    <p:extLst>
      <p:ext uri="{BB962C8B-B14F-4D97-AF65-F5344CB8AC3E}">
        <p14:creationId xmlns:p14="http://schemas.microsoft.com/office/powerpoint/2010/main" val="5288107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a:extLst>
              <a:ext uri="{FF2B5EF4-FFF2-40B4-BE49-F238E27FC236}">
                <a16:creationId xmlns:a16="http://schemas.microsoft.com/office/drawing/2014/main" id="{69B57BC3-A397-5245-8A23-236B880F47C6}"/>
              </a:ext>
            </a:extLst>
          </p:cNvPr>
          <p:cNvSpPr>
            <a:spLocks noGrp="1" noRot="1" noChangeAspect="1" noChangeArrowheads="1" noTextEdit="1"/>
          </p:cNvSpPr>
          <p:nvPr>
            <p:ph type="sldImg"/>
          </p:nvPr>
        </p:nvSpPr>
        <p:spPr>
          <a:ln/>
        </p:spPr>
      </p:sp>
      <p:sp>
        <p:nvSpPr>
          <p:cNvPr id="31746" name="备注占位符 2">
            <a:extLst>
              <a:ext uri="{FF2B5EF4-FFF2-40B4-BE49-F238E27FC236}">
                <a16:creationId xmlns:a16="http://schemas.microsoft.com/office/drawing/2014/main" id="{8AF17DAC-E052-1546-99AD-64363D73221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31747" name="灯片编号占位符 3">
            <a:extLst>
              <a:ext uri="{FF2B5EF4-FFF2-40B4-BE49-F238E27FC236}">
                <a16:creationId xmlns:a16="http://schemas.microsoft.com/office/drawing/2014/main" id="{42D718F1-1046-F847-B5EE-687646CD0F4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A1C8214-DAD2-5C4E-B96A-0B57E167D503}" type="slidenum">
              <a:rPr lang="zh-CN" altLang="en-US"/>
              <a:pPr>
                <a:spcBef>
                  <a:spcPct val="0"/>
                </a:spcBef>
              </a:pPr>
              <a:t>85</a:t>
            </a:fld>
            <a:endParaRPr lang="en-US" altLang="zh-CN"/>
          </a:p>
        </p:txBody>
      </p:sp>
    </p:spTree>
    <p:extLst>
      <p:ext uri="{BB962C8B-B14F-4D97-AF65-F5344CB8AC3E}">
        <p14:creationId xmlns:p14="http://schemas.microsoft.com/office/powerpoint/2010/main" val="29164377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a:extLst>
              <a:ext uri="{FF2B5EF4-FFF2-40B4-BE49-F238E27FC236}">
                <a16:creationId xmlns:a16="http://schemas.microsoft.com/office/drawing/2014/main" id="{69B57BC3-A397-5245-8A23-236B880F47C6}"/>
              </a:ext>
            </a:extLst>
          </p:cNvPr>
          <p:cNvSpPr>
            <a:spLocks noGrp="1" noRot="1" noChangeAspect="1" noChangeArrowheads="1" noTextEdit="1"/>
          </p:cNvSpPr>
          <p:nvPr>
            <p:ph type="sldImg"/>
          </p:nvPr>
        </p:nvSpPr>
        <p:spPr>
          <a:ln/>
        </p:spPr>
      </p:sp>
      <p:sp>
        <p:nvSpPr>
          <p:cNvPr id="31746" name="备注占位符 2">
            <a:extLst>
              <a:ext uri="{FF2B5EF4-FFF2-40B4-BE49-F238E27FC236}">
                <a16:creationId xmlns:a16="http://schemas.microsoft.com/office/drawing/2014/main" id="{8AF17DAC-E052-1546-99AD-64363D73221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31747" name="灯片编号占位符 3">
            <a:extLst>
              <a:ext uri="{FF2B5EF4-FFF2-40B4-BE49-F238E27FC236}">
                <a16:creationId xmlns:a16="http://schemas.microsoft.com/office/drawing/2014/main" id="{42D718F1-1046-F847-B5EE-687646CD0F4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A1C8214-DAD2-5C4E-B96A-0B57E167D503}" type="slidenum">
              <a:rPr lang="zh-CN" altLang="en-US"/>
              <a:pPr>
                <a:spcBef>
                  <a:spcPct val="0"/>
                </a:spcBef>
              </a:pPr>
              <a:t>86</a:t>
            </a:fld>
            <a:endParaRPr lang="en-US" altLang="zh-CN"/>
          </a:p>
        </p:txBody>
      </p:sp>
    </p:spTree>
    <p:extLst>
      <p:ext uri="{BB962C8B-B14F-4D97-AF65-F5344CB8AC3E}">
        <p14:creationId xmlns:p14="http://schemas.microsoft.com/office/powerpoint/2010/main" val="41598154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88</a:t>
            </a:fld>
            <a:endParaRPr lang="en-US" altLang="zh-CN"/>
          </a:p>
        </p:txBody>
      </p:sp>
    </p:spTree>
    <p:extLst>
      <p:ext uri="{BB962C8B-B14F-4D97-AF65-F5344CB8AC3E}">
        <p14:creationId xmlns:p14="http://schemas.microsoft.com/office/powerpoint/2010/main" val="2885978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给予均方误差的回归任务</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32A4FEB-E317-4522-BC1D-4EA4F27D065D}" type="slidenum">
              <a:rPr kumimoji="0" lang="zh-CN" altLang="en-US"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90</a:t>
            </a:fld>
            <a:endParaRPr kumimoji="0" lang="zh-CN" altLang="en-US"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4970291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92</a:t>
            </a:fld>
            <a:endParaRPr lang="en-US" altLang="zh-CN"/>
          </a:p>
        </p:txBody>
      </p:sp>
    </p:spTree>
    <p:extLst>
      <p:ext uri="{BB962C8B-B14F-4D97-AF65-F5344CB8AC3E}">
        <p14:creationId xmlns:p14="http://schemas.microsoft.com/office/powerpoint/2010/main" val="36537207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第一个模型是一个线性模型，欠拟合，不能很好地适应我们的训练集；第二个模型过于强调拟合原始数据，而丢失了算法的本质：预测新数据。我们可以看出，若给出一个新的值使之预测，它将表现的很差，是过拟合，虽然能非常好地适应我们的训练集但在新输入变量进行预测时可能会效果不好；而第三个模型似乎最合适。</a:t>
            </a:r>
          </a:p>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94</a:t>
            </a:fld>
            <a:endParaRPr lang="en-US" altLang="zh-CN"/>
          </a:p>
        </p:txBody>
      </p:sp>
    </p:spTree>
    <p:extLst>
      <p:ext uri="{BB962C8B-B14F-4D97-AF65-F5344CB8AC3E}">
        <p14:creationId xmlns:p14="http://schemas.microsoft.com/office/powerpoint/2010/main" val="31853027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95</a:t>
            </a:fld>
            <a:endParaRPr lang="en-US" altLang="zh-CN"/>
          </a:p>
        </p:txBody>
      </p:sp>
    </p:spTree>
    <p:extLst>
      <p:ext uri="{BB962C8B-B14F-4D97-AF65-F5344CB8AC3E}">
        <p14:creationId xmlns:p14="http://schemas.microsoft.com/office/powerpoint/2010/main" val="1344972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幻灯片图像占位符 1">
            <a:extLst>
              <a:ext uri="{FF2B5EF4-FFF2-40B4-BE49-F238E27FC236}">
                <a16:creationId xmlns:a16="http://schemas.microsoft.com/office/drawing/2014/main" id="{7D0DBE38-1415-0E4A-B32A-82C0C073C07D}"/>
              </a:ext>
            </a:extLst>
          </p:cNvPr>
          <p:cNvSpPr>
            <a:spLocks noGrp="1" noRot="1" noChangeAspect="1" noChangeArrowheads="1" noTextEdit="1"/>
          </p:cNvSpPr>
          <p:nvPr>
            <p:ph type="sldImg"/>
          </p:nvPr>
        </p:nvSpPr>
        <p:spPr>
          <a:ln/>
        </p:spPr>
      </p:sp>
      <p:sp>
        <p:nvSpPr>
          <p:cNvPr id="25602" name="备注占位符 2">
            <a:extLst>
              <a:ext uri="{FF2B5EF4-FFF2-40B4-BE49-F238E27FC236}">
                <a16:creationId xmlns:a16="http://schemas.microsoft.com/office/drawing/2014/main" id="{68664EFC-9CD3-1947-98BF-400B6650A27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pPr>
            <a:endParaRPr lang="zh-CN" altLang="en-US"/>
          </a:p>
        </p:txBody>
      </p:sp>
      <p:sp>
        <p:nvSpPr>
          <p:cNvPr id="25603" name="灯片编号占位符 3">
            <a:extLst>
              <a:ext uri="{FF2B5EF4-FFF2-40B4-BE49-F238E27FC236}">
                <a16:creationId xmlns:a16="http://schemas.microsoft.com/office/drawing/2014/main" id="{685A5C05-186E-4F48-852B-E900CC065E4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0CF9F46-49B0-5C46-A0C7-32A9A5F65764}" type="slidenum">
              <a:rPr lang="zh-CN" altLang="en-US"/>
              <a:pPr>
                <a:spcBef>
                  <a:spcPct val="0"/>
                </a:spcBef>
              </a:pPr>
              <a:t>15</a:t>
            </a:fld>
            <a:endParaRPr lang="en-US" altLang="zh-CN"/>
          </a:p>
        </p:txBody>
      </p:sp>
    </p:spTree>
    <p:extLst>
      <p:ext uri="{BB962C8B-B14F-4D97-AF65-F5344CB8AC3E}">
        <p14:creationId xmlns:p14="http://schemas.microsoft.com/office/powerpoint/2010/main" val="651115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96</a:t>
            </a:fld>
            <a:endParaRPr lang="en-US" altLang="zh-CN"/>
          </a:p>
        </p:txBody>
      </p:sp>
    </p:spTree>
    <p:extLst>
      <p:ext uri="{BB962C8B-B14F-4D97-AF65-F5344CB8AC3E}">
        <p14:creationId xmlns:p14="http://schemas.microsoft.com/office/powerpoint/2010/main" val="3991665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a:extLst>
              <a:ext uri="{FF2B5EF4-FFF2-40B4-BE49-F238E27FC236}">
                <a16:creationId xmlns:a16="http://schemas.microsoft.com/office/drawing/2014/main" id="{FC8010AA-500D-4B43-A53F-086F47DA286F}"/>
              </a:ext>
            </a:extLst>
          </p:cNvPr>
          <p:cNvSpPr>
            <a:spLocks noGrp="1" noRot="1" noChangeAspect="1" noChangeArrowheads="1" noTextEdit="1"/>
          </p:cNvSpPr>
          <p:nvPr>
            <p:ph type="sldImg"/>
          </p:nvPr>
        </p:nvSpPr>
        <p:spPr>
          <a:ln/>
        </p:spPr>
      </p:sp>
      <p:sp>
        <p:nvSpPr>
          <p:cNvPr id="27650" name="备注占位符 2">
            <a:extLst>
              <a:ext uri="{FF2B5EF4-FFF2-40B4-BE49-F238E27FC236}">
                <a16:creationId xmlns:a16="http://schemas.microsoft.com/office/drawing/2014/main" id="{1CF74950-47A0-DC4A-B74D-D4F341DD65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7651" name="灯片编号占位符 3">
            <a:extLst>
              <a:ext uri="{FF2B5EF4-FFF2-40B4-BE49-F238E27FC236}">
                <a16:creationId xmlns:a16="http://schemas.microsoft.com/office/drawing/2014/main" id="{BB078607-A91F-0C42-8A78-B08D7EE2096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7E14C21-9A9F-0A43-88CF-D13DE8AFD1AE}" type="slidenum">
              <a:rPr lang="zh-CN" altLang="en-US"/>
              <a:pPr>
                <a:spcBef>
                  <a:spcPct val="0"/>
                </a:spcBef>
              </a:pPr>
              <a:t>16</a:t>
            </a:fld>
            <a:endParaRPr lang="en-US" altLang="zh-CN"/>
          </a:p>
        </p:txBody>
      </p:sp>
    </p:spTree>
    <p:extLst>
      <p:ext uri="{BB962C8B-B14F-4D97-AF65-F5344CB8AC3E}">
        <p14:creationId xmlns:p14="http://schemas.microsoft.com/office/powerpoint/2010/main" val="3267923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幻灯片图像占位符 1">
            <a:extLst>
              <a:ext uri="{FF2B5EF4-FFF2-40B4-BE49-F238E27FC236}">
                <a16:creationId xmlns:a16="http://schemas.microsoft.com/office/drawing/2014/main" id="{2AF365BE-45F0-7041-89FA-C643EF823E76}"/>
              </a:ext>
            </a:extLst>
          </p:cNvPr>
          <p:cNvSpPr>
            <a:spLocks noGrp="1" noRot="1" noChangeAspect="1" noChangeArrowheads="1" noTextEdit="1"/>
          </p:cNvSpPr>
          <p:nvPr>
            <p:ph type="sldImg"/>
          </p:nvPr>
        </p:nvSpPr>
        <p:spPr>
          <a:ln/>
        </p:spPr>
      </p:sp>
      <p:sp>
        <p:nvSpPr>
          <p:cNvPr id="29698" name="备注占位符 2">
            <a:extLst>
              <a:ext uri="{FF2B5EF4-FFF2-40B4-BE49-F238E27FC236}">
                <a16:creationId xmlns:a16="http://schemas.microsoft.com/office/drawing/2014/main" id="{21A57EC1-DFAE-934B-A233-89A89720A89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9699" name="灯片编号占位符 3">
            <a:extLst>
              <a:ext uri="{FF2B5EF4-FFF2-40B4-BE49-F238E27FC236}">
                <a16:creationId xmlns:a16="http://schemas.microsoft.com/office/drawing/2014/main" id="{03AB88A0-84FF-164D-BF11-A9F0D8B8BD6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C24BD46-CB36-264C-A2F2-6651026897B0}" type="slidenum">
              <a:rPr lang="zh-CN" altLang="en-US"/>
              <a:pPr>
                <a:spcBef>
                  <a:spcPct val="0"/>
                </a:spcBef>
              </a:pPr>
              <a:t>17</a:t>
            </a:fld>
            <a:endParaRPr lang="en-US" altLang="zh-CN"/>
          </a:p>
        </p:txBody>
      </p:sp>
    </p:spTree>
    <p:extLst>
      <p:ext uri="{BB962C8B-B14F-4D97-AF65-F5344CB8AC3E}">
        <p14:creationId xmlns:p14="http://schemas.microsoft.com/office/powerpoint/2010/main" val="2132744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幻灯片图像占位符 1">
            <a:extLst>
              <a:ext uri="{FF2B5EF4-FFF2-40B4-BE49-F238E27FC236}">
                <a16:creationId xmlns:a16="http://schemas.microsoft.com/office/drawing/2014/main" id="{2708C4A8-BE8A-AB46-9F85-C83B6CD79A50}"/>
              </a:ext>
            </a:extLst>
          </p:cNvPr>
          <p:cNvSpPr>
            <a:spLocks noGrp="1" noRot="1" noChangeAspect="1" noChangeArrowheads="1" noTextEdit="1"/>
          </p:cNvSpPr>
          <p:nvPr>
            <p:ph type="sldImg"/>
          </p:nvPr>
        </p:nvSpPr>
        <p:spPr>
          <a:ln/>
        </p:spPr>
      </p:sp>
      <p:sp>
        <p:nvSpPr>
          <p:cNvPr id="50178" name="备注占位符 2">
            <a:extLst>
              <a:ext uri="{FF2B5EF4-FFF2-40B4-BE49-F238E27FC236}">
                <a16:creationId xmlns:a16="http://schemas.microsoft.com/office/drawing/2014/main" id="{487E4BF3-03BB-4543-8EA4-2C61447CDF8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0179" name="灯片编号占位符 3">
            <a:extLst>
              <a:ext uri="{FF2B5EF4-FFF2-40B4-BE49-F238E27FC236}">
                <a16:creationId xmlns:a16="http://schemas.microsoft.com/office/drawing/2014/main" id="{9E95E1DA-2A8F-7142-BE72-FCD03CF334A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F0D9134-8E43-DA4F-9778-A00EBD59F5A1}" type="slidenum">
              <a:rPr lang="zh-CN" altLang="en-US"/>
              <a:pPr>
                <a:spcBef>
                  <a:spcPct val="0"/>
                </a:spcBef>
              </a:pPr>
              <a:t>22</a:t>
            </a:fld>
            <a:endParaRPr lang="en-US" altLang="zh-CN"/>
          </a:p>
        </p:txBody>
      </p:sp>
    </p:spTree>
    <p:extLst>
      <p:ext uri="{BB962C8B-B14F-4D97-AF65-F5344CB8AC3E}">
        <p14:creationId xmlns:p14="http://schemas.microsoft.com/office/powerpoint/2010/main" val="106315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幻灯片图像占位符 1">
            <a:extLst>
              <a:ext uri="{FF2B5EF4-FFF2-40B4-BE49-F238E27FC236}">
                <a16:creationId xmlns:a16="http://schemas.microsoft.com/office/drawing/2014/main" id="{A6AB7629-B4C7-5C47-BF08-2D9CA6C17ECC}"/>
              </a:ext>
            </a:extLst>
          </p:cNvPr>
          <p:cNvSpPr>
            <a:spLocks noGrp="1" noRot="1" noChangeAspect="1" noChangeArrowheads="1" noTextEdit="1"/>
          </p:cNvSpPr>
          <p:nvPr>
            <p:ph type="sldImg"/>
          </p:nvPr>
        </p:nvSpPr>
        <p:spPr>
          <a:ln/>
        </p:spPr>
      </p:sp>
      <p:sp>
        <p:nvSpPr>
          <p:cNvPr id="52226" name="备注占位符 2">
            <a:extLst>
              <a:ext uri="{FF2B5EF4-FFF2-40B4-BE49-F238E27FC236}">
                <a16:creationId xmlns:a16="http://schemas.microsoft.com/office/drawing/2014/main" id="{21A09FA0-8481-CF41-AFC4-3DEB048EECA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2227" name="灯片编号占位符 3">
            <a:extLst>
              <a:ext uri="{FF2B5EF4-FFF2-40B4-BE49-F238E27FC236}">
                <a16:creationId xmlns:a16="http://schemas.microsoft.com/office/drawing/2014/main" id="{AF817832-B103-1D4B-AE97-F5ED5F81BFF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4203923-3699-1347-8E14-91F0884FC495}" type="slidenum">
              <a:rPr lang="zh-CN" altLang="en-US"/>
              <a:pPr>
                <a:spcBef>
                  <a:spcPct val="0"/>
                </a:spcBef>
              </a:pPr>
              <a:t>23</a:t>
            </a:fld>
            <a:endParaRPr lang="en-US" altLang="zh-CN"/>
          </a:p>
        </p:txBody>
      </p:sp>
    </p:spTree>
    <p:extLst>
      <p:ext uri="{BB962C8B-B14F-4D97-AF65-F5344CB8AC3E}">
        <p14:creationId xmlns:p14="http://schemas.microsoft.com/office/powerpoint/2010/main" val="2086265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DE425BA-46FE-214B-99EE-34FC89C498E2}" type="datetime1">
              <a:rPr lang="zh-CN" altLang="en-US" smtClean="0">
                <a:solidFill>
                  <a:prstClr val="black">
                    <a:tint val="75000"/>
                  </a:prstClr>
                </a:solidFill>
              </a:rPr>
              <a:t>2025/3/28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07742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86A63A-0F57-9546-A688-D1EC400F1DD2}" type="datetime1">
              <a:rPr lang="zh-CN" altLang="en-US" smtClean="0">
                <a:solidFill>
                  <a:prstClr val="black">
                    <a:tint val="75000"/>
                  </a:prstClr>
                </a:solidFill>
              </a:rPr>
              <a:t>2025/3/28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46306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90E558-3B06-1541-8307-55574BD95182}" type="datetime1">
              <a:rPr lang="zh-CN" altLang="en-US" smtClean="0">
                <a:solidFill>
                  <a:prstClr val="black">
                    <a:tint val="75000"/>
                  </a:prstClr>
                </a:solidFill>
              </a:rPr>
              <a:t>2025/3/28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093069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200151"/>
            <a:ext cx="4038600" cy="339447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1"/>
            <a:ext cx="4038600" cy="339447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D274F038-98BB-6745-9B5D-2285A2A84241}"/>
              </a:ext>
            </a:extLst>
          </p:cNvPr>
          <p:cNvSpPr>
            <a:spLocks noGrp="1" noChangeArrowheads="1"/>
          </p:cNvSpPr>
          <p:nvPr>
            <p:ph type="dt" sz="half" idx="10"/>
          </p:nvPr>
        </p:nvSpPr>
        <p:spPr/>
        <p:txBody>
          <a:bodyPr/>
          <a:lstStyle>
            <a:lvl1pPr>
              <a:defRPr/>
            </a:lvl1pPr>
          </a:lstStyle>
          <a:p>
            <a:pPr>
              <a:defRPr/>
            </a:pPr>
            <a:fld id="{734A3AE9-B53B-AD41-A6A4-9B9486EE110D}" type="datetime1">
              <a:rPr lang="zh-CN" altLang="en-US" smtClean="0"/>
              <a:t>2025/3/28</a:t>
            </a:fld>
            <a:endParaRPr lang="en-US" altLang="zh-CN"/>
          </a:p>
        </p:txBody>
      </p:sp>
      <p:sp>
        <p:nvSpPr>
          <p:cNvPr id="6" name="Rectangle 5">
            <a:extLst>
              <a:ext uri="{FF2B5EF4-FFF2-40B4-BE49-F238E27FC236}">
                <a16:creationId xmlns:a16="http://schemas.microsoft.com/office/drawing/2014/main" id="{8526D7B6-4347-AB48-9FA3-137614423350}"/>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C2D245BB-706B-3E4B-AD87-15BB517D7782}"/>
              </a:ext>
            </a:extLst>
          </p:cNvPr>
          <p:cNvSpPr>
            <a:spLocks noGrp="1" noChangeArrowheads="1"/>
          </p:cNvSpPr>
          <p:nvPr>
            <p:ph type="sldNum" sz="quarter" idx="12"/>
          </p:nvPr>
        </p:nvSpPr>
        <p:spPr/>
        <p:txBody>
          <a:bodyPr/>
          <a:lstStyle>
            <a:lvl1pPr>
              <a:defRPr smtClean="0"/>
            </a:lvl1pPr>
          </a:lstStyle>
          <a:p>
            <a:pPr>
              <a:defRPr/>
            </a:pPr>
            <a:fld id="{6CDEAEBA-0614-EF4A-9A65-1D047DDD91A1}" type="slidenum">
              <a:rPr lang="en-US" altLang="zh-CN"/>
              <a:pPr>
                <a:defRPr/>
              </a:pPr>
              <a:t>‹#›</a:t>
            </a:fld>
            <a:endParaRPr lang="en-US" altLang="zh-CN"/>
          </a:p>
        </p:txBody>
      </p:sp>
    </p:spTree>
    <p:extLst>
      <p:ext uri="{BB962C8B-B14F-4D97-AF65-F5344CB8AC3E}">
        <p14:creationId xmlns:p14="http://schemas.microsoft.com/office/powerpoint/2010/main" val="27184598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077E5C4-9C10-9047-B685-C89E95270F6B}" type="datetime1">
              <a:rPr lang="zh-CN" altLang="en-US" smtClean="0">
                <a:solidFill>
                  <a:prstClr val="black">
                    <a:tint val="75000"/>
                  </a:prstClr>
                </a:solidFill>
              </a:rPr>
              <a:t>2025/3/28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44651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87704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B1489B-FC81-F444-89CB-B8AD5536802A}" type="datetime1">
              <a:rPr lang="zh-CN" altLang="en-US" smtClean="0">
                <a:solidFill>
                  <a:prstClr val="black">
                    <a:tint val="75000"/>
                  </a:prstClr>
                </a:solidFill>
              </a:rPr>
              <a:t>2025/3/28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864410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1C0500-09CB-A846-8318-22CD553176C9}" type="datetime1">
              <a:rPr lang="zh-CN" altLang="en-US" smtClean="0">
                <a:solidFill>
                  <a:prstClr val="black">
                    <a:tint val="75000"/>
                  </a:prstClr>
                </a:solidFill>
              </a:rPr>
              <a:t>2025/3/28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65731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0E08E6D-9AE6-8041-AB7A-A02D4D30589F}" type="datetime1">
              <a:rPr lang="zh-CN" altLang="en-US" smtClean="0">
                <a:solidFill>
                  <a:prstClr val="black">
                    <a:tint val="75000"/>
                  </a:prstClr>
                </a:solidFill>
              </a:rPr>
              <a:t>2025/3/28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61311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ACF6B01-B6B6-8547-81D6-21B9CBA1F27B}" type="datetime1">
              <a:rPr lang="zh-CN" altLang="en-US" smtClean="0">
                <a:solidFill>
                  <a:prstClr val="black">
                    <a:tint val="75000"/>
                  </a:prstClr>
                </a:solidFill>
              </a:rPr>
              <a:t>2025/3/28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46155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60B4A0-16B7-1C4B-A00B-13B1E8F4DDD1}" type="datetime1">
              <a:rPr lang="zh-CN" altLang="en-US" smtClean="0">
                <a:solidFill>
                  <a:prstClr val="black">
                    <a:tint val="75000"/>
                  </a:prstClr>
                </a:solidFill>
              </a:rPr>
              <a:t>2025/3/28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18319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41EDFC-6F78-A446-926B-0352E765ECDD}" type="datetime1">
              <a:rPr lang="zh-CN" altLang="en-US" smtClean="0">
                <a:solidFill>
                  <a:prstClr val="black">
                    <a:tint val="75000"/>
                  </a:prstClr>
                </a:solidFill>
              </a:rPr>
              <a:t>2025/3/28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916039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69AB3F2-5F6E-B747-A31F-D020E169AF61}" type="datetime1">
              <a:rPr lang="zh-CN" altLang="en-US" smtClean="0">
                <a:solidFill>
                  <a:prstClr val="black">
                    <a:tint val="75000"/>
                  </a:prstClr>
                </a:solidFill>
              </a:rPr>
              <a:t>2025/3/28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964515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3B96187-E7A7-234C-BD61-A8397A097541}" type="datetime1">
              <a:rPr lang="zh-CN" altLang="en-US" smtClean="0">
                <a:solidFill>
                  <a:prstClr val="black">
                    <a:tint val="75000"/>
                  </a:prstClr>
                </a:solidFill>
              </a:rPr>
              <a:t>2025/3/28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041441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A137AC-3501-4547-A3D9-759EC635A443}" type="datetime1">
              <a:rPr lang="zh-CN" altLang="en-US" smtClean="0">
                <a:solidFill>
                  <a:prstClr val="black">
                    <a:tint val="75000"/>
                  </a:prstClr>
                </a:solidFill>
              </a:rPr>
              <a:t>2025/3/28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672460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5402D9-ECE3-C64C-9DB6-D30DD3D1F65C}" type="datetime1">
              <a:rPr lang="zh-CN" altLang="en-US" smtClean="0">
                <a:solidFill>
                  <a:prstClr val="black">
                    <a:tint val="75000"/>
                  </a:prstClr>
                </a:solidFill>
              </a:rPr>
              <a:t>2025/3/28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960806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C9FF2F7-64E4-B040-B1A0-0BB31664A5CE}" type="datetime1">
              <a:rPr lang="zh-CN" altLang="en-US" smtClean="0">
                <a:solidFill>
                  <a:prstClr val="black">
                    <a:tint val="75000"/>
                  </a:prstClr>
                </a:solidFill>
              </a:rPr>
              <a:t>2025/3/28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840196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5616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3003C3-3872-2A4A-A899-FDF39724CEC3}" type="datetime1">
              <a:rPr lang="zh-CN" altLang="en-US" smtClean="0">
                <a:solidFill>
                  <a:prstClr val="black">
                    <a:tint val="75000"/>
                  </a:prstClr>
                </a:solidFill>
              </a:rPr>
              <a:t>2025/3/28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661860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08D458E-537D-744C-9149-F915373B98BA}" type="datetime1">
              <a:rPr lang="zh-CN" altLang="en-US" smtClean="0">
                <a:solidFill>
                  <a:prstClr val="black">
                    <a:tint val="75000"/>
                  </a:prstClr>
                </a:solidFill>
              </a:rPr>
              <a:t>2025/3/28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33317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326176C-47AD-134B-8BE7-B138E46811DA}" type="datetime1">
              <a:rPr lang="zh-CN" altLang="en-US" smtClean="0">
                <a:solidFill>
                  <a:prstClr val="black">
                    <a:tint val="75000"/>
                  </a:prstClr>
                </a:solidFill>
              </a:rPr>
              <a:t>2025/3/28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93836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91F4F2BF-779A-6946-A13A-FBD80952A6C3}" type="datetime1">
              <a:rPr lang="zh-CN" altLang="en-US" smtClean="0">
                <a:solidFill>
                  <a:prstClr val="black">
                    <a:tint val="75000"/>
                  </a:prstClr>
                </a:solidFill>
              </a:rPr>
              <a:t>2025/3/28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36761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3D2B7B-F966-0D48-958D-CF6EBB83C572}" type="datetime1">
              <a:rPr lang="zh-CN" altLang="en-US" smtClean="0">
                <a:solidFill>
                  <a:prstClr val="black">
                    <a:tint val="75000"/>
                  </a:prstClr>
                </a:solidFill>
              </a:rPr>
              <a:t>2025/3/28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48567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1A876A-C391-B947-A689-12B0518C7736}" type="datetime1">
              <a:rPr lang="zh-CN" altLang="en-US" smtClean="0">
                <a:solidFill>
                  <a:prstClr val="black">
                    <a:tint val="75000"/>
                  </a:prstClr>
                </a:solidFill>
              </a:rPr>
              <a:t>2025/3/28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1716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B60656-9321-7A42-BF03-71A946DD6B6B}" type="datetime1">
              <a:rPr lang="zh-CN" altLang="en-US" smtClean="0">
                <a:solidFill>
                  <a:prstClr val="black">
                    <a:tint val="75000"/>
                  </a:prstClr>
                </a:solidFill>
              </a:rPr>
              <a:t>2025/3/28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617523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B76BB7B-9D87-2A45-9B41-F79B86E4CD09}" type="datetime1">
              <a:rPr lang="zh-CN" altLang="en-US" smtClean="0">
                <a:solidFill>
                  <a:prstClr val="black">
                    <a:tint val="75000"/>
                  </a:prstClr>
                </a:solidFill>
              </a:rPr>
              <a:t>2025/3/28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484239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D544395-BA8E-2545-86C3-FD4E1A32EA83}" type="datetime1">
              <a:rPr lang="zh-CN" altLang="en-US" smtClean="0">
                <a:solidFill>
                  <a:prstClr val="black">
                    <a:tint val="75000"/>
                  </a:prstClr>
                </a:solidFill>
              </a:rPr>
              <a:t>2025/3/28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370839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7DEA5D-74C7-2340-A54F-76C70A87064A}" type="datetime1">
              <a:rPr lang="zh-CN" altLang="en-US" smtClean="0">
                <a:solidFill>
                  <a:prstClr val="black">
                    <a:tint val="75000"/>
                  </a:prstClr>
                </a:solidFill>
              </a:rPr>
              <a:t>2025/3/28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639593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E69047C-860D-DA47-A87A-403662679836}" type="datetime1">
              <a:rPr lang="zh-CN" altLang="en-US" smtClean="0">
                <a:solidFill>
                  <a:prstClr val="black">
                    <a:tint val="75000"/>
                  </a:prstClr>
                </a:solidFill>
              </a:rPr>
              <a:t>2025/3/28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205614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7B748FD-CA64-0043-8601-77AC119353D3}" type="datetime1">
              <a:rPr lang="zh-CN" altLang="en-US" smtClean="0">
                <a:solidFill>
                  <a:prstClr val="black">
                    <a:tint val="75000"/>
                  </a:prstClr>
                </a:solidFill>
              </a:rPr>
              <a:t>2025/3/28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861804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1E4055-0945-2645-B612-E5E836BB3EE0}" type="datetime1">
              <a:rPr lang="zh-CN" altLang="en-US" smtClean="0">
                <a:solidFill>
                  <a:prstClr val="black">
                    <a:tint val="75000"/>
                  </a:prstClr>
                </a:solidFill>
              </a:rPr>
              <a:t>2025/3/28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252903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12F46B-409F-4146-AB16-F6E0B714107D}" type="datetime1">
              <a:rPr lang="zh-CN" altLang="en-US" smtClean="0">
                <a:solidFill>
                  <a:prstClr val="black">
                    <a:tint val="75000"/>
                  </a:prstClr>
                </a:solidFill>
              </a:rPr>
              <a:t>2025/3/28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336578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2346A71-216E-EF49-B710-8731EDE9BC91}" type="datetime1">
              <a:rPr lang="zh-CN" altLang="en-US" smtClean="0">
                <a:solidFill>
                  <a:prstClr val="black">
                    <a:tint val="75000"/>
                  </a:prstClr>
                </a:solidFill>
              </a:rPr>
              <a:t>2025/3/28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77906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4A8144-3C89-E745-87C6-6AEFB6FD00B1}" type="datetime1">
              <a:rPr lang="zh-CN" altLang="en-US" smtClean="0">
                <a:solidFill>
                  <a:prstClr val="black">
                    <a:tint val="75000"/>
                  </a:prstClr>
                </a:solidFill>
              </a:rPr>
              <a:t>2025/3/28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1175074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B247389-215B-884B-894A-484DF06C9DDD}" type="datetime1">
              <a:rPr lang="zh-CN" altLang="en-US" smtClean="0">
                <a:solidFill>
                  <a:prstClr val="black">
                    <a:tint val="75000"/>
                  </a:prstClr>
                </a:solidFill>
              </a:rPr>
              <a:t>2025/3/28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824269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F4C7D87-F232-6C41-AAFF-D7E9F30696BB}" type="datetime1">
              <a:rPr lang="zh-CN" altLang="en-US" smtClean="0">
                <a:solidFill>
                  <a:prstClr val="black">
                    <a:tint val="75000"/>
                  </a:prstClr>
                </a:solidFill>
              </a:rPr>
              <a:t>2025/3/28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9970825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4D6946-86CE-464F-9DD0-264ACBBD0569}" type="datetime1">
              <a:rPr lang="zh-CN" altLang="en-US" smtClean="0">
                <a:solidFill>
                  <a:prstClr val="black">
                    <a:tint val="75000"/>
                  </a:prstClr>
                </a:solidFill>
              </a:rPr>
              <a:t>2025/3/28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0238695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72CEDA-E7B9-AF4C-9251-44189AB39931}" type="datetime1">
              <a:rPr lang="zh-CN" altLang="en-US" smtClean="0">
                <a:solidFill>
                  <a:prstClr val="black">
                    <a:tint val="75000"/>
                  </a:prstClr>
                </a:solidFill>
              </a:rPr>
              <a:t>2025/3/28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8013394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382893-D203-DF49-B8C1-2DE4C6BAC6C7}" type="datetime1">
              <a:rPr lang="zh-CN" altLang="en-US" smtClean="0">
                <a:solidFill>
                  <a:prstClr val="black">
                    <a:tint val="75000"/>
                  </a:prstClr>
                </a:solidFill>
              </a:rPr>
              <a:t>2025/3/28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464267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174843-1460-1045-873F-8A39ED5D9D83}" type="datetime1">
              <a:rPr lang="zh-CN" altLang="en-US" smtClean="0">
                <a:solidFill>
                  <a:prstClr val="black">
                    <a:tint val="75000"/>
                  </a:prstClr>
                </a:solidFill>
              </a:rPr>
              <a:t>2025/3/28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6138332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EA8E88-0D38-1144-B3E4-80A4D6C38941}" type="datetime1">
              <a:rPr lang="zh-CN" altLang="en-US" smtClean="0">
                <a:solidFill>
                  <a:prstClr val="black">
                    <a:tint val="75000"/>
                  </a:prstClr>
                </a:solidFill>
              </a:rPr>
              <a:t>2025/3/28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380448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D733955-6007-6F4E-A36F-2C9984A625F4}" type="datetime1">
              <a:rPr lang="zh-CN" altLang="en-US" smtClean="0">
                <a:solidFill>
                  <a:prstClr val="black">
                    <a:tint val="75000"/>
                  </a:prstClr>
                </a:solidFill>
                <a:latin typeface="Calibri"/>
              </a:rPr>
              <a:t>2025/3/28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64473656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736F8F-103D-A64B-8CBB-B13A844A1616}" type="datetime1">
              <a:rPr lang="zh-CN" altLang="en-US" smtClean="0">
                <a:solidFill>
                  <a:prstClr val="black">
                    <a:tint val="75000"/>
                  </a:prstClr>
                </a:solidFill>
                <a:latin typeface="Calibri"/>
              </a:rPr>
              <a:t>2025/3/28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36963780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6441D2-F19A-EB46-9A2C-DDBDC58EDAA4}" type="datetime1">
              <a:rPr lang="zh-CN" altLang="en-US" smtClean="0">
                <a:solidFill>
                  <a:prstClr val="black">
                    <a:tint val="75000"/>
                  </a:prstClr>
                </a:solidFill>
                <a:latin typeface="Calibri"/>
              </a:rPr>
              <a:t>2025/3/28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844294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C0CDCE3-66B3-094D-B80F-0FE5E404F7ED}" type="datetime1">
              <a:rPr lang="zh-CN" altLang="en-US" smtClean="0">
                <a:solidFill>
                  <a:prstClr val="black">
                    <a:tint val="75000"/>
                  </a:prstClr>
                </a:solidFill>
              </a:rPr>
              <a:t>2025/3/28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6419910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399B5F3-09A5-A144-8EF2-5A5802CFB276}" type="datetime1">
              <a:rPr lang="zh-CN" altLang="en-US" smtClean="0">
                <a:solidFill>
                  <a:prstClr val="black">
                    <a:tint val="75000"/>
                  </a:prstClr>
                </a:solidFill>
                <a:latin typeface="Calibri"/>
              </a:rPr>
              <a:t>2025/3/28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3375692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3597AD-938A-5148-A76E-212D5C206547}" type="datetime1">
              <a:rPr lang="zh-CN" altLang="en-US" smtClean="0">
                <a:solidFill>
                  <a:prstClr val="black">
                    <a:tint val="75000"/>
                  </a:prstClr>
                </a:solidFill>
                <a:latin typeface="Calibri"/>
              </a:rPr>
              <a:t>2025/3/28</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13950048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6BFE490-74F2-9745-A2AB-1096F89F62D6}" type="datetime1">
              <a:rPr lang="zh-CN" altLang="en-US" smtClean="0">
                <a:solidFill>
                  <a:prstClr val="black">
                    <a:tint val="75000"/>
                  </a:prstClr>
                </a:solidFill>
                <a:latin typeface="Calibri"/>
              </a:rPr>
              <a:t>2025/3/28</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53889827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8EBFA6-59B9-F340-B88E-D2BDF6DB24B0}" type="datetime1">
              <a:rPr lang="zh-CN" altLang="en-US" smtClean="0">
                <a:solidFill>
                  <a:prstClr val="black">
                    <a:tint val="75000"/>
                  </a:prstClr>
                </a:solidFill>
                <a:latin typeface="Calibri"/>
              </a:rPr>
              <a:t>2025/3/28</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06549120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F37484-8BA3-CE46-A462-D718D3516447}" type="datetime1">
              <a:rPr lang="zh-CN" altLang="en-US" smtClean="0">
                <a:solidFill>
                  <a:prstClr val="black">
                    <a:tint val="75000"/>
                  </a:prstClr>
                </a:solidFill>
                <a:latin typeface="Calibri"/>
              </a:rPr>
              <a:t>2025/3/28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02886278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4AC9AD7-179B-AF45-B6EA-73130972131D}" type="datetime1">
              <a:rPr lang="zh-CN" altLang="en-US" smtClean="0">
                <a:solidFill>
                  <a:prstClr val="black">
                    <a:tint val="75000"/>
                  </a:prstClr>
                </a:solidFill>
                <a:latin typeface="Calibri"/>
              </a:rPr>
              <a:t>2025/3/28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40365867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1EC419-E5A4-A041-86EB-453A2DE813C5}" type="datetime1">
              <a:rPr lang="zh-CN" altLang="en-US" smtClean="0">
                <a:solidFill>
                  <a:prstClr val="black">
                    <a:tint val="75000"/>
                  </a:prstClr>
                </a:solidFill>
                <a:latin typeface="Calibri"/>
              </a:rPr>
              <a:t>2025/3/28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9728920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F9CE7BA-5CD4-E642-81E6-8204973F5B09}" type="datetime1">
              <a:rPr lang="zh-CN" altLang="en-US" smtClean="0">
                <a:solidFill>
                  <a:prstClr val="black">
                    <a:tint val="75000"/>
                  </a:prstClr>
                </a:solidFill>
                <a:latin typeface="Calibri"/>
              </a:rPr>
              <a:t>2025/3/28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43459083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CDD9BCA-0FEE-0545-AA8E-D135F15FF3B4}" type="datetime1">
              <a:rPr lang="zh-CN" altLang="en-US" smtClean="0">
                <a:solidFill>
                  <a:prstClr val="black">
                    <a:tint val="75000"/>
                  </a:prstClr>
                </a:solidFill>
                <a:latin typeface="Calibri"/>
              </a:rPr>
              <a:t>2025/3/28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5154702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204E69-229C-E242-88E5-80F50FC7508F}" type="datetime1">
              <a:rPr lang="zh-CN" altLang="en-US" smtClean="0">
                <a:solidFill>
                  <a:prstClr val="black">
                    <a:tint val="75000"/>
                  </a:prstClr>
                </a:solidFill>
                <a:latin typeface="Calibri"/>
              </a:rPr>
              <a:t>2025/3/28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8896990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10593BF-426D-8C45-AA95-810D2AEABEEE}" type="datetime1">
              <a:rPr lang="zh-CN" altLang="en-US" smtClean="0">
                <a:solidFill>
                  <a:prstClr val="black">
                    <a:tint val="75000"/>
                  </a:prstClr>
                </a:solidFill>
              </a:rPr>
              <a:t>2025/3/28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093298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D739DC-87D5-6245-AC0B-5642C82E26AF}" type="datetime1">
              <a:rPr lang="zh-CN" altLang="en-US" smtClean="0">
                <a:solidFill>
                  <a:prstClr val="black">
                    <a:tint val="75000"/>
                  </a:prstClr>
                </a:solidFill>
                <a:latin typeface="Calibri"/>
              </a:rPr>
              <a:t>2025/3/28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8212632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10734E-D917-7F4E-B393-DE7026D7D787}" type="datetime1">
              <a:rPr lang="zh-CN" altLang="en-US" smtClean="0">
                <a:solidFill>
                  <a:prstClr val="black">
                    <a:tint val="75000"/>
                  </a:prstClr>
                </a:solidFill>
                <a:latin typeface="Calibri"/>
              </a:rPr>
              <a:t>2025/3/28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3983829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0CD6FE5-510F-CF4E-A818-466E8BAB2943}" type="datetime1">
              <a:rPr lang="zh-CN" altLang="en-US" smtClean="0">
                <a:solidFill>
                  <a:prstClr val="black">
                    <a:tint val="75000"/>
                  </a:prstClr>
                </a:solidFill>
                <a:latin typeface="Calibri"/>
              </a:rPr>
              <a:t>2025/3/28</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9089601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4877EE0-F586-1A4F-997F-3952A6004250}" type="datetime1">
              <a:rPr lang="zh-CN" altLang="en-US" smtClean="0">
                <a:solidFill>
                  <a:prstClr val="black">
                    <a:tint val="75000"/>
                  </a:prstClr>
                </a:solidFill>
                <a:latin typeface="Calibri"/>
              </a:rPr>
              <a:t>2025/3/28</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72891361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EF8ECF-9159-1C43-A42B-57D470894FC5}" type="datetime1">
              <a:rPr lang="zh-CN" altLang="en-US" smtClean="0">
                <a:solidFill>
                  <a:prstClr val="black">
                    <a:tint val="75000"/>
                  </a:prstClr>
                </a:solidFill>
                <a:latin typeface="Calibri"/>
              </a:rPr>
              <a:t>2025/3/28</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9124344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8ED978-2CE5-4449-B070-D8ED7BF7B394}" type="datetime1">
              <a:rPr lang="zh-CN" altLang="en-US" smtClean="0">
                <a:solidFill>
                  <a:prstClr val="black">
                    <a:tint val="75000"/>
                  </a:prstClr>
                </a:solidFill>
                <a:latin typeface="Calibri"/>
              </a:rPr>
              <a:t>2025/3/28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85303058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07D7C38-A1E3-9E40-AB6F-79740B440C9F}" type="datetime1">
              <a:rPr lang="zh-CN" altLang="en-US" smtClean="0">
                <a:solidFill>
                  <a:prstClr val="black">
                    <a:tint val="75000"/>
                  </a:prstClr>
                </a:solidFill>
                <a:latin typeface="Calibri"/>
              </a:rPr>
              <a:t>2025/3/28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5388965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CC98D4-CE99-654B-A354-372893A512A9}" type="datetime1">
              <a:rPr lang="zh-CN" altLang="en-US" smtClean="0">
                <a:solidFill>
                  <a:prstClr val="black">
                    <a:tint val="75000"/>
                  </a:prstClr>
                </a:solidFill>
                <a:latin typeface="Calibri"/>
              </a:rPr>
              <a:t>2025/3/28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51974350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ADF656-C902-9341-934D-F1D8031AE87B}" type="datetime1">
              <a:rPr lang="zh-CN" altLang="en-US" smtClean="0">
                <a:solidFill>
                  <a:prstClr val="black">
                    <a:tint val="75000"/>
                  </a:prstClr>
                </a:solidFill>
                <a:latin typeface="Calibri"/>
              </a:rPr>
              <a:t>2025/3/28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52547274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1"/>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CN" altLang="en-US"/>
              <a:t>单击此处编辑母版副标题样式</a:t>
            </a:r>
          </a:p>
        </p:txBody>
      </p:sp>
    </p:spTree>
    <p:extLst>
      <p:ext uri="{BB962C8B-B14F-4D97-AF65-F5344CB8AC3E}">
        <p14:creationId xmlns:p14="http://schemas.microsoft.com/office/powerpoint/2010/main" val="4286268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E6153A-78C0-2E47-A2E5-99CAED5E1A1B}" type="datetime1">
              <a:rPr lang="zh-CN" altLang="en-US" smtClean="0">
                <a:solidFill>
                  <a:prstClr val="black">
                    <a:tint val="75000"/>
                  </a:prstClr>
                </a:solidFill>
              </a:rPr>
              <a:t>2025/3/28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933360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457200" y="1200153"/>
            <a:ext cx="8229600" cy="3394472"/>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矩形 3">
            <a:extLst>
              <a:ext uri="{FF2B5EF4-FFF2-40B4-BE49-F238E27FC236}">
                <a16:creationId xmlns:a16="http://schemas.microsoft.com/office/drawing/2014/main" id="{6349F746-6001-453B-3560-15D9743DDBCC}"/>
              </a:ext>
            </a:extLst>
          </p:cNvPr>
          <p:cNvSpPr/>
          <p:nvPr userDrawn="1"/>
        </p:nvSpPr>
        <p:spPr>
          <a:xfrm>
            <a:off x="525439" y="736979"/>
            <a:ext cx="8618561" cy="214952"/>
          </a:xfrm>
          <a:prstGeom prst="rect">
            <a:avLst/>
          </a:prstGeom>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5400000" scaled="1"/>
            <a:tileRect/>
          </a:gradFill>
          <a:ln>
            <a:noFill/>
          </a:ln>
          <a:scene3d>
            <a:camera prst="perspectiveFront"/>
            <a:lightRig rig="threePt" dir="t"/>
          </a:scene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96797232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8"/>
            <a:ext cx="7772400" cy="1021556"/>
          </a:xfr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Tree>
    <p:extLst>
      <p:ext uri="{BB962C8B-B14F-4D97-AF65-F5344CB8AC3E}">
        <p14:creationId xmlns:p14="http://schemas.microsoft.com/office/powerpoint/2010/main" val="286162733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3"/>
            <a:ext cx="4038600" cy="3394472"/>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3"/>
            <a:ext cx="4038600" cy="3394472"/>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5340094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7" y="1151335"/>
            <a:ext cx="4041775" cy="47982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45027" y="1631156"/>
            <a:ext cx="4041775" cy="2963466"/>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2372957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86699567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2E3248E-10AF-A426-F97A-B5FA5514A5C1}"/>
              </a:ext>
            </a:extLst>
          </p:cNvPr>
          <p:cNvSpPr/>
          <p:nvPr userDrawn="1"/>
        </p:nvSpPr>
        <p:spPr>
          <a:xfrm>
            <a:off x="525439" y="736979"/>
            <a:ext cx="8618561" cy="214952"/>
          </a:xfrm>
          <a:prstGeom prst="rect">
            <a:avLst/>
          </a:prstGeom>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5400000" scaled="1"/>
            <a:tileRect/>
          </a:gradFill>
          <a:ln>
            <a:noFill/>
          </a:ln>
          <a:scene3d>
            <a:camera prst="perspectiveFront"/>
            <a:lightRig rig="threePt" dir="t"/>
          </a:scene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129560081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04787"/>
            <a:ext cx="3008313" cy="871538"/>
          </a:xfr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3575050" y="204790"/>
            <a:ext cx="5111750" cy="438983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076328"/>
            <a:ext cx="3008313" cy="3518297"/>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Tree>
    <p:extLst>
      <p:ext uri="{BB962C8B-B14F-4D97-AF65-F5344CB8AC3E}">
        <p14:creationId xmlns:p14="http://schemas.microsoft.com/office/powerpoint/2010/main" val="142803615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p:cNvSpPr>
            <a:spLocks noGrp="1"/>
          </p:cNvSpPr>
          <p:nvPr>
            <p:ph type="body" sz="half" idx="2"/>
          </p:nvPr>
        </p:nvSpPr>
        <p:spPr>
          <a:xfrm>
            <a:off x="1792288" y="4025503"/>
            <a:ext cx="5486400" cy="603647"/>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Tree>
    <p:extLst>
      <p:ext uri="{BB962C8B-B14F-4D97-AF65-F5344CB8AC3E}">
        <p14:creationId xmlns:p14="http://schemas.microsoft.com/office/powerpoint/2010/main" val="171350807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200153"/>
            <a:ext cx="8229600" cy="3394472"/>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5971981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2425" y="166690"/>
            <a:ext cx="2160588" cy="442793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20664" y="166690"/>
            <a:ext cx="6329362" cy="442793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565329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B72E308-36C4-6444-934C-A9FFC2C608D9}" type="datetime1">
              <a:rPr lang="zh-CN" altLang="en-US" smtClean="0">
                <a:solidFill>
                  <a:prstClr val="black">
                    <a:tint val="75000"/>
                  </a:prstClr>
                </a:solidFill>
              </a:rPr>
              <a:t>2025/3/28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36583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FE78F62-6A7C-C346-BBF0-F91649BD3D6D}" type="datetime1">
              <a:rPr lang="zh-CN" altLang="en-US" smtClean="0">
                <a:solidFill>
                  <a:prstClr val="black">
                    <a:tint val="75000"/>
                  </a:prstClr>
                </a:solidFill>
              </a:rPr>
              <a:t>2025/3/28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4415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5.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6.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7.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332D4006-04E4-A849-A315-28413B92D388}" type="datetime1">
              <a:rPr lang="zh-CN" altLang="en-US" smtClean="0">
                <a:solidFill>
                  <a:prstClr val="black">
                    <a:tint val="75000"/>
                  </a:prstClr>
                </a:solidFill>
              </a:rPr>
              <a:t>2025/3/28</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2167633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789"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25DE89C4-AB7A-D442-A2B4-00CBE85AC217}" type="datetime1">
              <a:rPr lang="zh-CN" altLang="en-US" smtClean="0">
                <a:solidFill>
                  <a:prstClr val="black">
                    <a:tint val="75000"/>
                  </a:prstClr>
                </a:solidFill>
              </a:rPr>
              <a:t>2025/3/28</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
        <p:nvSpPr>
          <p:cNvPr id="12" name="TextBox 11"/>
          <p:cNvSpPr txBox="1"/>
          <p:nvPr userDrawn="1"/>
        </p:nvSpPr>
        <p:spPr>
          <a:xfrm>
            <a:off x="9372599" y="666750"/>
            <a:ext cx="1293496" cy="523220"/>
          </a:xfrm>
          <a:prstGeom prst="rect">
            <a:avLst/>
          </a:prstGeom>
          <a:noFill/>
        </p:spPr>
        <p:txBody>
          <a:bodyPr wrap="none" rtlCol="0">
            <a:spAutoFit/>
          </a:bodyPr>
          <a:lstStyle/>
          <a:p>
            <a:r>
              <a:rPr lang="en-US" sz="1400" dirty="0">
                <a:solidFill>
                  <a:prstClr val="black"/>
                </a:solidFill>
              </a:rPr>
              <a:t>Template</a:t>
            </a:r>
          </a:p>
          <a:p>
            <a:r>
              <a:rPr lang="en-US" sz="1400" dirty="0">
                <a:solidFill>
                  <a:prstClr val="black"/>
                </a:solidFill>
              </a:rPr>
              <a:t>vertLeftWhite2</a:t>
            </a:r>
          </a:p>
        </p:txBody>
      </p:sp>
      <p:pic>
        <p:nvPicPr>
          <p:cNvPr id="13"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914400" y="329184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914400" y="283464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914400" y="374904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914400" y="4206240"/>
            <a:ext cx="254471" cy="256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148564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FDD87F2-3642-BE47-8343-D1C37742E489}" type="datetime1">
              <a:rPr lang="zh-CN" altLang="en-US" smtClean="0">
                <a:solidFill>
                  <a:prstClr val="black">
                    <a:tint val="75000"/>
                  </a:prstClr>
                </a:solidFill>
              </a:rPr>
              <a:t>2025/3/28</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
        <p:nvSpPr>
          <p:cNvPr id="12" name="TextBox 11"/>
          <p:cNvSpPr txBox="1"/>
          <p:nvPr userDrawn="1"/>
        </p:nvSpPr>
        <p:spPr>
          <a:xfrm>
            <a:off x="9372599" y="666750"/>
            <a:ext cx="1370568" cy="1600438"/>
          </a:xfrm>
          <a:prstGeom prst="rect">
            <a:avLst/>
          </a:prstGeom>
          <a:noFill/>
        </p:spPr>
        <p:txBody>
          <a:bodyPr wrap="none" rtlCol="0">
            <a:spAutoFit/>
          </a:bodyPr>
          <a:lstStyle/>
          <a:p>
            <a:r>
              <a:rPr lang="en-US" sz="1400" dirty="0">
                <a:solidFill>
                  <a:prstClr val="black"/>
                </a:solidFill>
              </a:rPr>
              <a:t>Template</a:t>
            </a:r>
          </a:p>
          <a:p>
            <a:r>
              <a:rPr lang="en-US" sz="1400" dirty="0">
                <a:solidFill>
                  <a:prstClr val="black"/>
                </a:solidFill>
              </a:rPr>
              <a:t>block2x2White1</a:t>
            </a:r>
          </a:p>
          <a:p>
            <a:endParaRPr lang="en-US" sz="1400" dirty="0">
              <a:solidFill>
                <a:prstClr val="black"/>
              </a:solidFill>
            </a:endParaRPr>
          </a:p>
          <a:p>
            <a:r>
              <a:rPr lang="en-US" sz="1400" dirty="0">
                <a:solidFill>
                  <a:prstClr val="black"/>
                </a:solidFill>
              </a:rPr>
              <a:t>Ordering of</a:t>
            </a:r>
            <a:r>
              <a:rPr lang="en-US" sz="1400" baseline="0" dirty="0">
                <a:solidFill>
                  <a:prstClr val="black"/>
                </a:solidFill>
              </a:rPr>
              <a:t> </a:t>
            </a:r>
          </a:p>
          <a:p>
            <a:r>
              <a:rPr lang="en-US" sz="1400" baseline="0" dirty="0">
                <a:solidFill>
                  <a:prstClr val="black"/>
                </a:solidFill>
              </a:rPr>
              <a:t>buttons is</a:t>
            </a:r>
            <a:r>
              <a:rPr lang="en-US" sz="1400" dirty="0">
                <a:solidFill>
                  <a:prstClr val="black"/>
                </a:solidFill>
              </a:rPr>
              <a:t>:</a:t>
            </a:r>
          </a:p>
          <a:p>
            <a:r>
              <a:rPr lang="en-US" sz="1400" dirty="0">
                <a:solidFill>
                  <a:prstClr val="black"/>
                </a:solidFill>
              </a:rPr>
              <a:t>13</a:t>
            </a:r>
          </a:p>
          <a:p>
            <a:r>
              <a:rPr lang="en-US" sz="1400" dirty="0">
                <a:solidFill>
                  <a:prstClr val="black"/>
                </a:solidFill>
              </a:rPr>
              <a:t>24</a:t>
            </a:r>
          </a:p>
        </p:txBody>
      </p:sp>
      <p:pic>
        <p:nvPicPr>
          <p:cNvPr id="13"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914400" y="393192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914400" y="201168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4572000" y="201168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4572000" y="3931920"/>
            <a:ext cx="254471" cy="256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230408"/>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A41E11E6-FF6C-7943-BA5E-7204AD3CE818}" type="datetime1">
              <a:rPr lang="zh-CN" altLang="en-US" smtClean="0">
                <a:solidFill>
                  <a:prstClr val="black">
                    <a:tint val="75000"/>
                  </a:prstClr>
                </a:solidFill>
              </a:rPr>
              <a:t>2025/3/28</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9513965"/>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DBEF5E3D-C6C5-F34E-9748-BA5027E00E9C}" type="datetime1">
              <a:rPr lang="zh-CN" altLang="en-US" smtClean="0">
                <a:solidFill>
                  <a:prstClr val="black">
                    <a:tint val="75000"/>
                  </a:prstClr>
                </a:solidFill>
                <a:latin typeface="Calibri"/>
              </a:rPr>
              <a:t>2025/3/28</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997697233"/>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B8131CCC-EF85-AD42-A977-2379C07A008C}" type="datetime1">
              <a:rPr lang="zh-CN" altLang="en-US" smtClean="0">
                <a:solidFill>
                  <a:prstClr val="black">
                    <a:tint val="75000"/>
                  </a:prstClr>
                </a:solidFill>
                <a:latin typeface="Calibri"/>
              </a:rPr>
              <a:t>2025/3/28</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
        <p:nvSpPr>
          <p:cNvPr id="9" name="TextBox 8"/>
          <p:cNvSpPr txBox="1"/>
          <p:nvPr userDrawn="1"/>
        </p:nvSpPr>
        <p:spPr>
          <a:xfrm>
            <a:off x="8448353" y="4932892"/>
            <a:ext cx="766557" cy="246221"/>
          </a:xfrm>
          <a:prstGeom prst="rect">
            <a:avLst/>
          </a:prstGeom>
          <a:noFill/>
        </p:spPr>
        <p:txBody>
          <a:bodyPr wrap="none" rtlCol="0">
            <a:spAutoFit/>
          </a:bodyPr>
          <a:lstStyle/>
          <a:p>
            <a:r>
              <a:rPr lang="en-US" sz="1000" dirty="0">
                <a:solidFill>
                  <a:prstClr val="black"/>
                </a:solidFill>
                <a:latin typeface="Calibri"/>
              </a:rPr>
              <a:t>Andrew Ng</a:t>
            </a:r>
          </a:p>
        </p:txBody>
      </p:sp>
    </p:spTree>
    <p:extLst>
      <p:ext uri="{BB962C8B-B14F-4D97-AF65-F5344CB8AC3E}">
        <p14:creationId xmlns:p14="http://schemas.microsoft.com/office/powerpoint/2010/main" val="1114306691"/>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9"/>
          <p:cNvSpPr>
            <a:spLocks noChangeArrowheads="1"/>
          </p:cNvSpPr>
          <p:nvPr userDrawn="1"/>
        </p:nvSpPr>
        <p:spPr bwMode="auto">
          <a:xfrm>
            <a:off x="0" y="750094"/>
            <a:ext cx="484585" cy="196454"/>
          </a:xfrm>
          <a:prstGeom prst="rect">
            <a:avLst/>
          </a:prstGeom>
          <a:solidFill>
            <a:srgbClr val="A500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微软雅黑" panose="020B0503020204020204" pitchFamily="34" charset="-122"/>
              </a:defRPr>
            </a:lvl1pPr>
            <a:lvl2pPr marL="742950" indent="-285750" eaLnBrk="0" hangingPunct="0">
              <a:defRPr sz="2400">
                <a:solidFill>
                  <a:schemeClr val="tx1"/>
                </a:solidFill>
                <a:latin typeface="Arial" panose="020B0604020202020204" pitchFamily="34" charset="0"/>
                <a:ea typeface="微软雅黑" panose="020B0503020204020204" pitchFamily="34" charset="-122"/>
              </a:defRPr>
            </a:lvl2pPr>
            <a:lvl3pPr marL="1143000" indent="-228600" eaLnBrk="0" hangingPunct="0">
              <a:defRPr sz="2400">
                <a:solidFill>
                  <a:schemeClr val="tx1"/>
                </a:solidFill>
                <a:latin typeface="Arial" panose="020B0604020202020204" pitchFamily="34" charset="0"/>
                <a:ea typeface="微软雅黑" panose="020B0503020204020204" pitchFamily="34" charset="-122"/>
              </a:defRPr>
            </a:lvl3pPr>
            <a:lvl4pPr marL="1600200" indent="-228600" eaLnBrk="0" hangingPunct="0">
              <a:defRPr sz="2400">
                <a:solidFill>
                  <a:schemeClr val="tx1"/>
                </a:solidFill>
                <a:latin typeface="Arial" panose="020B0604020202020204" pitchFamily="34" charset="0"/>
                <a:ea typeface="微软雅黑" panose="020B0503020204020204" pitchFamily="34" charset="-122"/>
              </a:defRPr>
            </a:lvl4pPr>
            <a:lvl5pPr marL="2057400" indent="-228600" eaLnBrk="0" hangingPunct="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sz="1800"/>
          </a:p>
        </p:txBody>
      </p:sp>
      <p:sp>
        <p:nvSpPr>
          <p:cNvPr id="1027" name="Rectangle 10"/>
          <p:cNvSpPr>
            <a:spLocks noChangeArrowheads="1"/>
          </p:cNvSpPr>
          <p:nvPr userDrawn="1"/>
        </p:nvSpPr>
        <p:spPr bwMode="auto">
          <a:xfrm>
            <a:off x="527448" y="747712"/>
            <a:ext cx="8616553" cy="196454"/>
          </a:xfrm>
          <a:prstGeom prst="rect">
            <a:avLst/>
          </a:prstGeom>
          <a:solidFill>
            <a:srgbClr val="0066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微软雅黑" panose="020B0503020204020204" pitchFamily="34" charset="-122"/>
              </a:defRPr>
            </a:lvl1pPr>
            <a:lvl2pPr marL="742950" indent="-285750" eaLnBrk="0" hangingPunct="0">
              <a:defRPr sz="2400">
                <a:solidFill>
                  <a:schemeClr val="tx1"/>
                </a:solidFill>
                <a:latin typeface="Arial" panose="020B0604020202020204" pitchFamily="34" charset="0"/>
                <a:ea typeface="微软雅黑" panose="020B0503020204020204" pitchFamily="34" charset="-122"/>
              </a:defRPr>
            </a:lvl2pPr>
            <a:lvl3pPr marL="1143000" indent="-228600" eaLnBrk="0" hangingPunct="0">
              <a:defRPr sz="2400">
                <a:solidFill>
                  <a:schemeClr val="tx1"/>
                </a:solidFill>
                <a:latin typeface="Arial" panose="020B0604020202020204" pitchFamily="34" charset="0"/>
                <a:ea typeface="微软雅黑" panose="020B0503020204020204" pitchFamily="34" charset="-122"/>
              </a:defRPr>
            </a:lvl3pPr>
            <a:lvl4pPr marL="1600200" indent="-228600" eaLnBrk="0" hangingPunct="0">
              <a:defRPr sz="2400">
                <a:solidFill>
                  <a:schemeClr val="tx1"/>
                </a:solidFill>
                <a:latin typeface="Arial" panose="020B0604020202020204" pitchFamily="34" charset="0"/>
                <a:ea typeface="微软雅黑" panose="020B0503020204020204" pitchFamily="34" charset="-122"/>
              </a:defRPr>
            </a:lvl4pPr>
            <a:lvl5pPr marL="2057400" indent="-228600" eaLnBrk="0" hangingPunct="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sz="1800"/>
          </a:p>
        </p:txBody>
      </p:sp>
      <p:sp>
        <p:nvSpPr>
          <p:cNvPr id="1028" name="Text Box 11"/>
          <p:cNvSpPr txBox="1">
            <a:spLocks noChangeArrowheads="1"/>
          </p:cNvSpPr>
          <p:nvPr userDrawn="1"/>
        </p:nvSpPr>
        <p:spPr bwMode="auto">
          <a:xfrm>
            <a:off x="149097" y="722710"/>
            <a:ext cx="349776"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微软雅黑" panose="020B0503020204020204" pitchFamily="34" charset="-122"/>
              </a:defRPr>
            </a:lvl1pPr>
            <a:lvl2pPr marL="742950" indent="-285750">
              <a:defRPr sz="2400">
                <a:solidFill>
                  <a:schemeClr val="tx1"/>
                </a:solidFill>
                <a:latin typeface="Arial" panose="020B0604020202020204" pitchFamily="34" charset="0"/>
                <a:ea typeface="微软雅黑" panose="020B0503020204020204" pitchFamily="34" charset="-122"/>
              </a:defRPr>
            </a:lvl2pPr>
            <a:lvl3pPr marL="1143000" indent="-228600">
              <a:defRPr sz="2400">
                <a:solidFill>
                  <a:schemeClr val="tx1"/>
                </a:solidFill>
                <a:latin typeface="Arial" panose="020B0604020202020204" pitchFamily="34" charset="0"/>
                <a:ea typeface="微软雅黑" panose="020B0503020204020204" pitchFamily="34" charset="-122"/>
              </a:defRPr>
            </a:lvl3pPr>
            <a:lvl4pPr marL="1600200" indent="-228600">
              <a:defRPr sz="2400">
                <a:solidFill>
                  <a:schemeClr val="tx1"/>
                </a:solidFill>
                <a:latin typeface="Arial" panose="020B0604020202020204" pitchFamily="34" charset="0"/>
                <a:ea typeface="微软雅黑" panose="020B0503020204020204" pitchFamily="34" charset="-122"/>
              </a:defRPr>
            </a:lvl4pPr>
            <a:lvl5pPr marL="2057400" indent="-22860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algn="r" eaLnBrk="1" hangingPunct="1">
              <a:defRPr/>
            </a:pPr>
            <a:fld id="{679EA1FA-98DD-462E-800D-6ADA9E20B4EE}" type="slidenum">
              <a:rPr lang="en-US" altLang="zh-CN" sz="1050" b="1" smtClean="0">
                <a:solidFill>
                  <a:schemeClr val="bg1"/>
                </a:solidFill>
                <a:ea typeface="宋体" panose="02010600030101010101" pitchFamily="2" charset="-122"/>
              </a:rPr>
              <a:t>‹#›</a:t>
            </a:fld>
            <a:endParaRPr lang="en-US" altLang="zh-CN" sz="1050" b="1">
              <a:solidFill>
                <a:schemeClr val="bg1"/>
              </a:solidFill>
              <a:ea typeface="宋体" panose="02010600030101010101" pitchFamily="2" charset="-122"/>
            </a:endParaRPr>
          </a:p>
        </p:txBody>
      </p:sp>
      <p:sp>
        <p:nvSpPr>
          <p:cNvPr id="1029" name="Rectangle 12"/>
          <p:cNvSpPr>
            <a:spLocks noGrp="1" noChangeArrowheads="1"/>
          </p:cNvSpPr>
          <p:nvPr>
            <p:ph type="title"/>
          </p:nvPr>
        </p:nvSpPr>
        <p:spPr bwMode="auto">
          <a:xfrm>
            <a:off x="220266" y="166688"/>
            <a:ext cx="8642747" cy="508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p>
        </p:txBody>
      </p:sp>
    </p:spTree>
    <p:extLst>
      <p:ext uri="{BB962C8B-B14F-4D97-AF65-F5344CB8AC3E}">
        <p14:creationId xmlns:p14="http://schemas.microsoft.com/office/powerpoint/2010/main" val="1379598583"/>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Lst>
  <p:hf hdr="0" ftr="0" dt="0"/>
  <p:txStyles>
    <p:titleStyle>
      <a:lvl1pPr algn="ctr" rtl="0" eaLnBrk="0" fontAlgn="base" hangingPunct="0">
        <a:spcBef>
          <a:spcPct val="0"/>
        </a:spcBef>
        <a:spcAft>
          <a:spcPct val="0"/>
        </a:spcAft>
        <a:defRPr sz="2700" b="1">
          <a:solidFill>
            <a:schemeClr val="tx2"/>
          </a:solidFill>
          <a:latin typeface="+mj-lt"/>
          <a:ea typeface="+mj-ea"/>
          <a:cs typeface="+mj-cs"/>
        </a:defRPr>
      </a:lvl1pPr>
      <a:lvl2pPr algn="ctr" rtl="0" eaLnBrk="0" fontAlgn="base" hangingPunct="0">
        <a:spcBef>
          <a:spcPct val="0"/>
        </a:spcBef>
        <a:spcAft>
          <a:spcPct val="0"/>
        </a:spcAft>
        <a:defRPr sz="27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27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27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2700" b="1">
          <a:solidFill>
            <a:schemeClr val="tx2"/>
          </a:solidFill>
          <a:latin typeface="Arial" panose="020B0604020202020204" pitchFamily="34" charset="0"/>
          <a:ea typeface="微软雅黑" panose="020B0503020204020204" pitchFamily="34" charset="-122"/>
        </a:defRPr>
      </a:lvl5pPr>
      <a:lvl6pPr marL="342900" algn="ctr" rtl="0" fontAlgn="base">
        <a:spcBef>
          <a:spcPct val="0"/>
        </a:spcBef>
        <a:spcAft>
          <a:spcPct val="0"/>
        </a:spcAft>
        <a:defRPr sz="2700" b="1">
          <a:solidFill>
            <a:schemeClr val="tx2"/>
          </a:solidFill>
          <a:latin typeface="Arial" panose="020B0604020202020204" pitchFamily="34" charset="0"/>
          <a:ea typeface="微软雅黑" panose="020B0503020204020204" pitchFamily="34" charset="-122"/>
        </a:defRPr>
      </a:lvl6pPr>
      <a:lvl7pPr marL="685800" algn="ctr" rtl="0" fontAlgn="base">
        <a:spcBef>
          <a:spcPct val="0"/>
        </a:spcBef>
        <a:spcAft>
          <a:spcPct val="0"/>
        </a:spcAft>
        <a:defRPr sz="2700" b="1">
          <a:solidFill>
            <a:schemeClr val="tx2"/>
          </a:solidFill>
          <a:latin typeface="Arial" panose="020B0604020202020204" pitchFamily="34" charset="0"/>
          <a:ea typeface="微软雅黑" panose="020B0503020204020204" pitchFamily="34" charset="-122"/>
        </a:defRPr>
      </a:lvl7pPr>
      <a:lvl8pPr marL="1028700" algn="ctr" rtl="0" fontAlgn="base">
        <a:spcBef>
          <a:spcPct val="0"/>
        </a:spcBef>
        <a:spcAft>
          <a:spcPct val="0"/>
        </a:spcAft>
        <a:defRPr sz="2700" b="1">
          <a:solidFill>
            <a:schemeClr val="tx2"/>
          </a:solidFill>
          <a:latin typeface="Arial" panose="020B0604020202020204" pitchFamily="34" charset="0"/>
          <a:ea typeface="微软雅黑" panose="020B0503020204020204" pitchFamily="34" charset="-122"/>
        </a:defRPr>
      </a:lvl8pPr>
      <a:lvl9pPr marL="1371600" algn="ctr" rtl="0" fontAlgn="base">
        <a:spcBef>
          <a:spcPct val="0"/>
        </a:spcBef>
        <a:spcAft>
          <a:spcPct val="0"/>
        </a:spcAft>
        <a:defRPr sz="2700" b="1">
          <a:solidFill>
            <a:schemeClr val="tx2"/>
          </a:solidFill>
          <a:latin typeface="Arial" panose="020B0604020202020204" pitchFamily="34" charset="0"/>
          <a:ea typeface="微软雅黑" panose="020B0503020204020204" pitchFamily="34" charset="-122"/>
        </a:defRPr>
      </a:lvl9pPr>
    </p:titleStyle>
    <p:bodyStyle>
      <a:lvl1pPr marL="256223" indent="-256223" algn="l" rtl="0" eaLnBrk="0" fontAlgn="base" hangingPunct="0">
        <a:spcBef>
          <a:spcPct val="20000"/>
        </a:spcBef>
        <a:spcAft>
          <a:spcPct val="0"/>
        </a:spcAft>
        <a:buChar char="•"/>
        <a:defRPr sz="2400">
          <a:solidFill>
            <a:schemeClr val="tx1"/>
          </a:solidFill>
          <a:latin typeface="+mn-lt"/>
          <a:ea typeface="+mn-ea"/>
          <a:cs typeface="+mn-cs"/>
        </a:defRPr>
      </a:lvl1pPr>
      <a:lvl2pPr marL="556260" indent="-213360" algn="l" rtl="0" eaLnBrk="0" fontAlgn="base" hangingPunct="0">
        <a:spcBef>
          <a:spcPct val="20000"/>
        </a:spcBef>
        <a:spcAft>
          <a:spcPct val="0"/>
        </a:spcAft>
        <a:buChar char="–"/>
        <a:defRPr sz="2100">
          <a:solidFill>
            <a:schemeClr val="tx1"/>
          </a:solidFill>
          <a:latin typeface="+mn-lt"/>
          <a:ea typeface="+mn-ea"/>
        </a:defRPr>
      </a:lvl2pPr>
      <a:lvl3pPr marL="856298" indent="-170498" algn="l" rtl="0" eaLnBrk="0" fontAlgn="base" hangingPunct="0">
        <a:spcBef>
          <a:spcPct val="20000"/>
        </a:spcBef>
        <a:spcAft>
          <a:spcPct val="0"/>
        </a:spcAft>
        <a:buChar char="•"/>
        <a:defRPr sz="1800">
          <a:solidFill>
            <a:schemeClr val="tx1"/>
          </a:solidFill>
          <a:latin typeface="+mn-lt"/>
          <a:ea typeface="+mn-ea"/>
        </a:defRPr>
      </a:lvl3pPr>
      <a:lvl4pPr marL="1199198" indent="-170498" algn="l" rtl="0" eaLnBrk="0" fontAlgn="base" hangingPunct="0">
        <a:spcBef>
          <a:spcPct val="20000"/>
        </a:spcBef>
        <a:spcAft>
          <a:spcPct val="0"/>
        </a:spcAft>
        <a:buChar char="–"/>
        <a:defRPr sz="1500">
          <a:solidFill>
            <a:schemeClr val="tx1"/>
          </a:solidFill>
          <a:latin typeface="+mn-lt"/>
          <a:ea typeface="+mn-ea"/>
        </a:defRPr>
      </a:lvl4pPr>
      <a:lvl5pPr marL="1542098" indent="-170498" algn="l" rtl="0" eaLnBrk="0" fontAlgn="base" hangingPunct="0">
        <a:spcBef>
          <a:spcPct val="20000"/>
        </a:spcBef>
        <a:spcAft>
          <a:spcPct val="0"/>
        </a:spcAft>
        <a:buChar char="»"/>
        <a:defRPr sz="1500">
          <a:solidFill>
            <a:schemeClr val="tx1"/>
          </a:solidFill>
          <a:latin typeface="+mn-lt"/>
          <a:ea typeface="+mn-ea"/>
        </a:defRPr>
      </a:lvl5pPr>
      <a:lvl6pPr marL="1885950" indent="-171450" algn="l" rtl="0" fontAlgn="base">
        <a:spcBef>
          <a:spcPct val="20000"/>
        </a:spcBef>
        <a:spcAft>
          <a:spcPct val="0"/>
        </a:spcAft>
        <a:buChar char="»"/>
        <a:defRPr sz="1500">
          <a:solidFill>
            <a:schemeClr val="tx1"/>
          </a:solidFill>
          <a:latin typeface="+mn-lt"/>
          <a:ea typeface="+mn-ea"/>
        </a:defRPr>
      </a:lvl6pPr>
      <a:lvl7pPr marL="2228850" indent="-171450" algn="l" rtl="0" fontAlgn="base">
        <a:spcBef>
          <a:spcPct val="20000"/>
        </a:spcBef>
        <a:spcAft>
          <a:spcPct val="0"/>
        </a:spcAft>
        <a:buChar char="»"/>
        <a:defRPr sz="1500">
          <a:solidFill>
            <a:schemeClr val="tx1"/>
          </a:solidFill>
          <a:latin typeface="+mn-lt"/>
          <a:ea typeface="+mn-ea"/>
        </a:defRPr>
      </a:lvl7pPr>
      <a:lvl8pPr marL="2571750" indent="-171450" algn="l" rtl="0" fontAlgn="base">
        <a:spcBef>
          <a:spcPct val="20000"/>
        </a:spcBef>
        <a:spcAft>
          <a:spcPct val="0"/>
        </a:spcAft>
        <a:buChar char="»"/>
        <a:defRPr sz="1500">
          <a:solidFill>
            <a:schemeClr val="tx1"/>
          </a:solidFill>
          <a:latin typeface="+mn-lt"/>
          <a:ea typeface="+mn-ea"/>
        </a:defRPr>
      </a:lvl8pPr>
      <a:lvl9pPr marL="2914650" indent="-171450" algn="l" rtl="0" fontAlgn="base">
        <a:spcBef>
          <a:spcPct val="20000"/>
        </a:spcBef>
        <a:spcAft>
          <a:spcPct val="0"/>
        </a:spcAft>
        <a:buChar char="»"/>
        <a:defRPr sz="15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 Id="rId6" Type="http://schemas.openxmlformats.org/officeDocument/2006/relationships/image" Target="../media/image14.tiff"/><Relationship Id="rId5" Type="http://schemas.openxmlformats.org/officeDocument/2006/relationships/image" Target="../media/image13.tiff"/><Relationship Id="rId4" Type="http://schemas.openxmlformats.org/officeDocument/2006/relationships/image" Target="../media/image12.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7.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5.emf"/><Relationship Id="rId5" Type="http://schemas.openxmlformats.org/officeDocument/2006/relationships/oleObject" Target="../embeddings/oleObject1.bin"/><Relationship Id="rId4" Type="http://schemas.openxmlformats.org/officeDocument/2006/relationships/image" Target="../media/image16.emf"/></Relationships>
</file>

<file path=ppt/slides/_rels/slide17.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notesSlide" Target="../notesSlides/notesSlide7.xml"/><Relationship Id="rId7" Type="http://schemas.openxmlformats.org/officeDocument/2006/relationships/image" Target="../media/image20.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oleObject" Target="../embeddings/oleObject2.bin"/><Relationship Id="rId9" Type="http://schemas.openxmlformats.org/officeDocument/2006/relationships/image" Target="../media/image22.emf"/></Relationships>
</file>

<file path=ppt/slides/_rels/slide18.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4.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www.360doc.com/content/19/0610/07/39482793_841453815.shtml"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www.360doc.com/content/"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customXml" Target="../ink/ink1.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24.emf"/><Relationship Id="rId4" Type="http://schemas.openxmlformats.org/officeDocument/2006/relationships/oleObject" Target="../embeddings/oleObject4.bin"/></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40.png"/><Relationship Id="rId3" Type="http://schemas.openxmlformats.org/officeDocument/2006/relationships/notesSlide" Target="../notesSlides/notesSlide23.xml"/><Relationship Id="rId7" Type="http://schemas.openxmlformats.org/officeDocument/2006/relationships/image" Target="../media/image36.emf"/><Relationship Id="rId12" Type="http://schemas.openxmlformats.org/officeDocument/2006/relationships/image" Target="../media/image39.png"/><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oleObject" Target="../embeddings/oleObject6.bin"/><Relationship Id="rId11" Type="http://schemas.openxmlformats.org/officeDocument/2006/relationships/image" Target="../media/image38.png"/><Relationship Id="rId5" Type="http://schemas.openxmlformats.org/officeDocument/2006/relationships/image" Target="../media/image35.emf"/><Relationship Id="rId10" Type="http://schemas.openxmlformats.org/officeDocument/2006/relationships/image" Target="../media/image37.png"/><Relationship Id="rId4" Type="http://schemas.openxmlformats.org/officeDocument/2006/relationships/oleObject" Target="../embeddings/oleObject5.bin"/><Relationship Id="rId9" Type="http://schemas.openxmlformats.org/officeDocument/2006/relationships/image" Target="../media/image24.emf"/></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2.xml"/><Relationship Id="rId1" Type="http://schemas.openxmlformats.org/officeDocument/2006/relationships/vmlDrawing" Target="../drawings/vmlDrawing6.vml"/><Relationship Id="rId5" Type="http://schemas.openxmlformats.org/officeDocument/2006/relationships/image" Target="../media/image42.png"/><Relationship Id="rId4" Type="http://schemas.openxmlformats.org/officeDocument/2006/relationships/oleObject" Target="../embeddings/oleObject8.bin"/></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2.xml"/><Relationship Id="rId1" Type="http://schemas.openxmlformats.org/officeDocument/2006/relationships/vmlDrawing" Target="../drawings/vmlDrawing7.vm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notesSlide" Target="../notesSlides/notesSlide28.xml"/><Relationship Id="rId7" Type="http://schemas.openxmlformats.org/officeDocument/2006/relationships/image" Target="../media/image47.e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2.bin"/><Relationship Id="rId11" Type="http://schemas.openxmlformats.org/officeDocument/2006/relationships/image" Target="../media/image49.emf"/><Relationship Id="rId5" Type="http://schemas.openxmlformats.org/officeDocument/2006/relationships/image" Target="../media/image46.emf"/><Relationship Id="rId10" Type="http://schemas.openxmlformats.org/officeDocument/2006/relationships/oleObject" Target="../embeddings/oleObject14.bin"/><Relationship Id="rId4" Type="http://schemas.openxmlformats.org/officeDocument/2006/relationships/oleObject" Target="../embeddings/oleObject11.bin"/><Relationship Id="rId9" Type="http://schemas.openxmlformats.org/officeDocument/2006/relationships/image" Target="../media/image48.emf"/></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75.xml"/></Relationships>
</file>

<file path=ppt/slides/_rels/slide66.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gif"/><Relationship Id="rId1" Type="http://schemas.openxmlformats.org/officeDocument/2006/relationships/slideLayout" Target="../slideLayouts/slideLayout7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69.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32.xml"/><Relationship Id="rId1" Type="http://schemas.openxmlformats.org/officeDocument/2006/relationships/slideLayout" Target="../slideLayouts/slideLayout75.xml"/><Relationship Id="rId5" Type="http://schemas.openxmlformats.org/officeDocument/2006/relationships/image" Target="../media/image57.png"/><Relationship Id="rId4" Type="http://schemas.openxmlformats.org/officeDocument/2006/relationships/image" Target="../media/image55.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73.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62.tiff"/><Relationship Id="rId4" Type="http://schemas.openxmlformats.org/officeDocument/2006/relationships/image" Target="../media/image61.tiff"/></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0.xml"/></Relationships>
</file>

<file path=ppt/slides/_rels/slide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7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78.xml.rels><?xml version="1.0" encoding="UTF-8" standalone="yes"?>
<Relationships xmlns="http://schemas.openxmlformats.org/package/2006/relationships"><Relationship Id="rId3" Type="http://schemas.openxmlformats.org/officeDocument/2006/relationships/image" Target="../media/image60.tiff"/><Relationship Id="rId7" Type="http://schemas.openxmlformats.org/officeDocument/2006/relationships/image" Target="../media/image62.tiff"/><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65.tiff"/><Relationship Id="rId5" Type="http://schemas.openxmlformats.org/officeDocument/2006/relationships/image" Target="../media/image64.tiff"/><Relationship Id="rId4" Type="http://schemas.openxmlformats.org/officeDocument/2006/relationships/image" Target="../media/image61.tiff"/></Relationships>
</file>

<file path=ppt/slides/_rels/slide7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7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72.tiff"/><Relationship Id="rId5" Type="http://schemas.openxmlformats.org/officeDocument/2006/relationships/image" Target="../media/image71.emf"/><Relationship Id="rId4" Type="http://schemas.openxmlformats.org/officeDocument/2006/relationships/image" Target="../media/image70.gif"/></Relationships>
</file>

<file path=ppt/slides/_rels/slide82.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85.xml.rels><?xml version="1.0" encoding="UTF-8" standalone="yes"?>
<Relationships xmlns="http://schemas.openxmlformats.org/package/2006/relationships"><Relationship Id="rId3" Type="http://schemas.openxmlformats.org/officeDocument/2006/relationships/image" Target="../media/image79.tif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6.xml"/><Relationship Id="rId1" Type="http://schemas.openxmlformats.org/officeDocument/2006/relationships/slideLayout" Target="../slideLayouts/slideLayout70.xml"/><Relationship Id="rId4" Type="http://schemas.openxmlformats.org/officeDocument/2006/relationships/image" Target="../media/image84.png"/></Relationships>
</file>

<file path=ppt/slides/_rels/slide9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0.xml"/><Relationship Id="rId6" Type="http://schemas.openxmlformats.org/officeDocument/2006/relationships/image" Target="../media/image90.png"/><Relationship Id="rId5" Type="http://schemas.openxmlformats.org/officeDocument/2006/relationships/image" Target="../media/image88.png"/><Relationship Id="rId4" Type="http://schemas.openxmlformats.org/officeDocument/2006/relationships/image" Target="../media/image87.png"/></Relationships>
</file>

<file path=ppt/slides/_rels/slide92.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1B2A86-AFBA-B449-B759-174316051AB8}"/>
              </a:ext>
            </a:extLst>
          </p:cNvPr>
          <p:cNvSpPr>
            <a:spLocks noGrp="1"/>
          </p:cNvSpPr>
          <p:nvPr>
            <p:ph type="title"/>
          </p:nvPr>
        </p:nvSpPr>
        <p:spPr/>
        <p:txBody>
          <a:bodyPr/>
          <a:lstStyle/>
          <a:p>
            <a:r>
              <a:rPr kumimoji="1" lang="zh-CN" altLang="en-US" dirty="0">
                <a:latin typeface="+mn-ea"/>
                <a:ea typeface="+mn-ea"/>
              </a:rPr>
              <a:t>有监督学习</a:t>
            </a:r>
          </a:p>
        </p:txBody>
      </p:sp>
      <p:sp>
        <p:nvSpPr>
          <p:cNvPr id="3" name="内容占位符 2">
            <a:extLst>
              <a:ext uri="{FF2B5EF4-FFF2-40B4-BE49-F238E27FC236}">
                <a16:creationId xmlns:a16="http://schemas.microsoft.com/office/drawing/2014/main" id="{DEFA0834-E0FB-AD4B-A083-A26126A725F0}"/>
              </a:ext>
            </a:extLst>
          </p:cNvPr>
          <p:cNvSpPr>
            <a:spLocks noGrp="1"/>
          </p:cNvSpPr>
          <p:nvPr>
            <p:ph idx="1"/>
          </p:nvPr>
        </p:nvSpPr>
        <p:spPr/>
        <p:txBody>
          <a:bodyPr>
            <a:normAutofit fontScale="92500" lnSpcReduction="10000"/>
          </a:bodyPr>
          <a:lstStyle/>
          <a:p>
            <a:r>
              <a:rPr lang="zh-CN" altLang="en-US" dirty="0">
                <a:solidFill>
                  <a:srgbClr val="FF0000"/>
                </a:solidFill>
                <a:latin typeface="+mn-ea"/>
              </a:rPr>
              <a:t>什么是有监督学习？</a:t>
            </a:r>
            <a:endParaRPr lang="en-US" altLang="zh-CN" dirty="0">
              <a:solidFill>
                <a:srgbClr val="FF0000"/>
              </a:solidFill>
              <a:latin typeface="+mn-ea"/>
            </a:endParaRPr>
          </a:p>
          <a:p>
            <a:pPr lvl="1"/>
            <a:r>
              <a:rPr lang="zh-CN" altLang="en-US" dirty="0">
                <a:latin typeface="+mn-ea"/>
              </a:rPr>
              <a:t>决策树分类回顾</a:t>
            </a:r>
            <a:endParaRPr lang="en-US" altLang="zh-CN" dirty="0">
              <a:latin typeface="+mn-ea"/>
            </a:endParaRPr>
          </a:p>
          <a:p>
            <a:pPr lvl="1"/>
            <a:r>
              <a:rPr lang="zh-CN" altLang="en-US" dirty="0">
                <a:latin typeface="+mn-ea"/>
              </a:rPr>
              <a:t>决策树的模型解读</a:t>
            </a:r>
            <a:endParaRPr lang="en-US" altLang="zh-CN" dirty="0">
              <a:latin typeface="+mn-ea"/>
            </a:endParaRPr>
          </a:p>
          <a:p>
            <a:r>
              <a:rPr lang="zh-CN" altLang="en-US" dirty="0">
                <a:latin typeface="+mn-ea"/>
              </a:rPr>
              <a:t>模型评估与选择</a:t>
            </a:r>
            <a:endParaRPr lang="en-US" altLang="zh-CN" dirty="0">
              <a:latin typeface="+mn-ea"/>
            </a:endParaRPr>
          </a:p>
          <a:p>
            <a:pPr lvl="1"/>
            <a:r>
              <a:rPr lang="zh-CN" altLang="en-US" dirty="0">
                <a:latin typeface="+mn-ea"/>
              </a:rPr>
              <a:t>数据集划分</a:t>
            </a:r>
            <a:endParaRPr lang="en-US" altLang="zh-CN" dirty="0">
              <a:latin typeface="+mn-ea"/>
            </a:endParaRPr>
          </a:p>
          <a:p>
            <a:pPr lvl="1"/>
            <a:r>
              <a:rPr lang="zh-CN" altLang="en-US" dirty="0">
                <a:latin typeface="+mn-ea"/>
              </a:rPr>
              <a:t>评价指标</a:t>
            </a:r>
            <a:endParaRPr lang="en-US" altLang="zh-CN" dirty="0">
              <a:latin typeface="+mn-ea"/>
            </a:endParaRPr>
          </a:p>
          <a:p>
            <a:pPr lvl="1"/>
            <a:r>
              <a:rPr lang="zh-CN" altLang="en-US" dirty="0">
                <a:latin typeface="+mn-ea"/>
              </a:rPr>
              <a:t>偏差和方差</a:t>
            </a:r>
            <a:endParaRPr lang="en-US" altLang="zh-CN" dirty="0">
              <a:latin typeface="+mn-ea"/>
            </a:endParaRPr>
          </a:p>
          <a:p>
            <a:endParaRPr kumimoji="1" lang="en-US" altLang="zh-CN" dirty="0"/>
          </a:p>
          <a:p>
            <a:endParaRPr kumimoji="1" lang="en-US" altLang="zh-CN" dirty="0"/>
          </a:p>
          <a:p>
            <a:pPr marL="0" indent="0">
              <a:buNone/>
            </a:pPr>
            <a:endParaRPr kumimoji="1" lang="zh-CN" altLang="en-US" dirty="0"/>
          </a:p>
        </p:txBody>
      </p:sp>
      <p:sp>
        <p:nvSpPr>
          <p:cNvPr id="5" name="灯片编号占位符 4">
            <a:extLst>
              <a:ext uri="{FF2B5EF4-FFF2-40B4-BE49-F238E27FC236}">
                <a16:creationId xmlns:a16="http://schemas.microsoft.com/office/drawing/2014/main" id="{9D37F58D-409C-4343-B136-0F6974EDA98D}"/>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1</a:t>
            </a:fld>
            <a:endParaRPr lang="en-US">
              <a:solidFill>
                <a:prstClr val="black">
                  <a:tint val="75000"/>
                </a:prstClr>
              </a:solidFill>
            </a:endParaRPr>
          </a:p>
        </p:txBody>
      </p:sp>
    </p:spTree>
    <p:extLst>
      <p:ext uri="{BB962C8B-B14F-4D97-AF65-F5344CB8AC3E}">
        <p14:creationId xmlns:p14="http://schemas.microsoft.com/office/powerpoint/2010/main" val="374484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E78A17-E8B6-F94A-AF83-2503E707C4FB}"/>
              </a:ext>
            </a:extLst>
          </p:cNvPr>
          <p:cNvSpPr>
            <a:spLocks noGrp="1"/>
          </p:cNvSpPr>
          <p:nvPr>
            <p:ph type="title"/>
          </p:nvPr>
        </p:nvSpPr>
        <p:spPr/>
        <p:txBody>
          <a:bodyPr>
            <a:normAutofit/>
          </a:bodyPr>
          <a:lstStyle/>
          <a:p>
            <a:r>
              <a:rPr kumimoji="1" lang="zh-CN" altLang="en-US" sz="2800" dirty="0"/>
              <a:t>维度灾难（</a:t>
            </a:r>
            <a:r>
              <a:rPr kumimoji="1" lang="en-US" altLang="zh-CN" sz="2800" dirty="0"/>
              <a:t>curse of dimensionality</a:t>
            </a:r>
            <a:r>
              <a:rPr kumimoji="1" lang="zh-CN" altLang="en-US" sz="2800" dirty="0"/>
              <a:t>）</a:t>
            </a:r>
          </a:p>
        </p:txBody>
      </p:sp>
      <p:sp>
        <p:nvSpPr>
          <p:cNvPr id="3" name="内容占位符 2">
            <a:extLst>
              <a:ext uri="{FF2B5EF4-FFF2-40B4-BE49-F238E27FC236}">
                <a16:creationId xmlns:a16="http://schemas.microsoft.com/office/drawing/2014/main" id="{6F21EC6F-7EA1-3949-AF38-D36910209FD8}"/>
              </a:ext>
            </a:extLst>
          </p:cNvPr>
          <p:cNvSpPr>
            <a:spLocks noGrp="1"/>
          </p:cNvSpPr>
          <p:nvPr>
            <p:ph idx="1"/>
          </p:nvPr>
        </p:nvSpPr>
        <p:spPr/>
        <p:txBody>
          <a:bodyPr>
            <a:normAutofit/>
          </a:bodyPr>
          <a:lstStyle/>
          <a:p>
            <a:r>
              <a:rPr kumimoji="1" lang="zh-CN" altLang="en-US" sz="2000" dirty="0"/>
              <a:t>维度（特征）越大，单位体积（</a:t>
            </a:r>
            <a:r>
              <a:rPr kumimoji="1" lang="en-US" altLang="zh-CN" sz="2000" dirty="0"/>
              <a:t>unit</a:t>
            </a:r>
            <a:r>
              <a:rPr kumimoji="1" lang="zh-CN" altLang="en-US" sz="2000" dirty="0"/>
              <a:t> </a:t>
            </a:r>
            <a:r>
              <a:rPr kumimoji="1" lang="en-US" altLang="zh-CN" sz="2000" dirty="0"/>
              <a:t>volume</a:t>
            </a:r>
            <a:r>
              <a:rPr kumimoji="1" lang="zh-CN" altLang="en-US" sz="2000" dirty="0"/>
              <a:t>）越小</a:t>
            </a:r>
            <a:endParaRPr kumimoji="1" lang="en-US" altLang="zh-CN" sz="2000" dirty="0"/>
          </a:p>
          <a:p>
            <a:endParaRPr kumimoji="1" lang="en-US" altLang="zh-CN" sz="2000" dirty="0"/>
          </a:p>
          <a:p>
            <a:endParaRPr kumimoji="1" lang="en-US" altLang="zh-CN" sz="2000" dirty="0"/>
          </a:p>
          <a:p>
            <a:endParaRPr kumimoji="1" lang="en-US" altLang="zh-CN" sz="2000" dirty="0"/>
          </a:p>
          <a:p>
            <a:endParaRPr kumimoji="1" lang="en-US" altLang="zh-CN" sz="2000" dirty="0"/>
          </a:p>
          <a:p>
            <a:endParaRPr kumimoji="1" lang="en-US" altLang="zh-CN" sz="2000" dirty="0"/>
          </a:p>
          <a:p>
            <a:endParaRPr kumimoji="1" lang="en-US" altLang="zh-CN" sz="2000" dirty="0"/>
          </a:p>
        </p:txBody>
      </p:sp>
      <p:pic>
        <p:nvPicPr>
          <p:cNvPr id="4" name="图片 3">
            <a:extLst>
              <a:ext uri="{FF2B5EF4-FFF2-40B4-BE49-F238E27FC236}">
                <a16:creationId xmlns:a16="http://schemas.microsoft.com/office/drawing/2014/main" id="{FC8F3C37-3DB8-6D49-AFDB-469CCBCABF54}"/>
              </a:ext>
            </a:extLst>
          </p:cNvPr>
          <p:cNvPicPr>
            <a:picLocks noChangeAspect="1"/>
          </p:cNvPicPr>
          <p:nvPr/>
        </p:nvPicPr>
        <p:blipFill>
          <a:blip r:embed="rId2"/>
          <a:stretch>
            <a:fillRect/>
          </a:stretch>
        </p:blipFill>
        <p:spPr>
          <a:xfrm>
            <a:off x="800108" y="1811187"/>
            <a:ext cx="2634416" cy="1997211"/>
          </a:xfrm>
          <a:prstGeom prst="rect">
            <a:avLst/>
          </a:prstGeom>
        </p:spPr>
      </p:pic>
      <p:pic>
        <p:nvPicPr>
          <p:cNvPr id="6" name="图片 5">
            <a:extLst>
              <a:ext uri="{FF2B5EF4-FFF2-40B4-BE49-F238E27FC236}">
                <a16:creationId xmlns:a16="http://schemas.microsoft.com/office/drawing/2014/main" id="{4666D47A-AABD-2545-8AB8-295B51C6FA58}"/>
              </a:ext>
            </a:extLst>
          </p:cNvPr>
          <p:cNvPicPr>
            <a:picLocks noChangeAspect="1"/>
          </p:cNvPicPr>
          <p:nvPr/>
        </p:nvPicPr>
        <p:blipFill>
          <a:blip r:embed="rId3"/>
          <a:stretch>
            <a:fillRect/>
          </a:stretch>
        </p:blipFill>
        <p:spPr>
          <a:xfrm>
            <a:off x="3503111" y="1793738"/>
            <a:ext cx="2211889" cy="1997212"/>
          </a:xfrm>
          <a:prstGeom prst="rect">
            <a:avLst/>
          </a:prstGeom>
        </p:spPr>
      </p:pic>
      <p:sp>
        <p:nvSpPr>
          <p:cNvPr id="5" name="文本框 4">
            <a:extLst>
              <a:ext uri="{FF2B5EF4-FFF2-40B4-BE49-F238E27FC236}">
                <a16:creationId xmlns:a16="http://schemas.microsoft.com/office/drawing/2014/main" id="{97D507A0-07CE-FB42-8A4F-A762A5686830}"/>
              </a:ext>
            </a:extLst>
          </p:cNvPr>
          <p:cNvSpPr txBox="1"/>
          <p:nvPr/>
        </p:nvSpPr>
        <p:spPr>
          <a:xfrm>
            <a:off x="1167506" y="3943349"/>
            <a:ext cx="1880494" cy="307777"/>
          </a:xfrm>
          <a:prstGeom prst="rect">
            <a:avLst/>
          </a:prstGeom>
          <a:noFill/>
        </p:spPr>
        <p:txBody>
          <a:bodyPr wrap="square" rtlCol="0">
            <a:spAutoFit/>
          </a:bodyPr>
          <a:lstStyle/>
          <a:p>
            <a:r>
              <a:rPr kumimoji="1" lang="en-US" altLang="zh-CN" sz="1400" dirty="0"/>
              <a:t>2D</a:t>
            </a:r>
            <a:r>
              <a:rPr kumimoji="1" lang="zh-CN" altLang="en-US" sz="1400" dirty="0"/>
              <a:t>空间中的单位圆</a:t>
            </a:r>
          </a:p>
        </p:txBody>
      </p:sp>
      <p:sp>
        <p:nvSpPr>
          <p:cNvPr id="9" name="文本框 8">
            <a:extLst>
              <a:ext uri="{FF2B5EF4-FFF2-40B4-BE49-F238E27FC236}">
                <a16:creationId xmlns:a16="http://schemas.microsoft.com/office/drawing/2014/main" id="{476F646D-FD26-D24F-AA71-C7C9CA51EF43}"/>
              </a:ext>
            </a:extLst>
          </p:cNvPr>
          <p:cNvSpPr txBox="1"/>
          <p:nvPr/>
        </p:nvSpPr>
        <p:spPr>
          <a:xfrm>
            <a:off x="3770855" y="3923861"/>
            <a:ext cx="1880494" cy="307777"/>
          </a:xfrm>
          <a:prstGeom prst="rect">
            <a:avLst/>
          </a:prstGeom>
          <a:noFill/>
        </p:spPr>
        <p:txBody>
          <a:bodyPr wrap="square" rtlCol="0">
            <a:spAutoFit/>
          </a:bodyPr>
          <a:lstStyle/>
          <a:p>
            <a:r>
              <a:rPr kumimoji="1" lang="en-US" altLang="zh-CN" sz="1400" dirty="0"/>
              <a:t>3D</a:t>
            </a:r>
            <a:r>
              <a:rPr kumimoji="1" lang="zh-CN" altLang="en-US" sz="1400" dirty="0"/>
              <a:t>空间中的单位球</a:t>
            </a:r>
          </a:p>
        </p:txBody>
      </p:sp>
      <p:pic>
        <p:nvPicPr>
          <p:cNvPr id="10" name="图片 9">
            <a:extLst>
              <a:ext uri="{FF2B5EF4-FFF2-40B4-BE49-F238E27FC236}">
                <a16:creationId xmlns:a16="http://schemas.microsoft.com/office/drawing/2014/main" id="{13803BBD-BF90-C141-99CF-6C33CEFD72C5}"/>
              </a:ext>
            </a:extLst>
          </p:cNvPr>
          <p:cNvPicPr>
            <a:picLocks noChangeAspect="1"/>
          </p:cNvPicPr>
          <p:nvPr/>
        </p:nvPicPr>
        <p:blipFill>
          <a:blip r:embed="rId4"/>
          <a:stretch>
            <a:fillRect/>
          </a:stretch>
        </p:blipFill>
        <p:spPr>
          <a:xfrm>
            <a:off x="6373936" y="1793738"/>
            <a:ext cx="1969956" cy="1978164"/>
          </a:xfrm>
          <a:prstGeom prst="rect">
            <a:avLst/>
          </a:prstGeom>
        </p:spPr>
      </p:pic>
      <p:sp>
        <p:nvSpPr>
          <p:cNvPr id="11" name="文本框 10">
            <a:extLst>
              <a:ext uri="{FF2B5EF4-FFF2-40B4-BE49-F238E27FC236}">
                <a16:creationId xmlns:a16="http://schemas.microsoft.com/office/drawing/2014/main" id="{D3E4F759-95B4-404C-808C-4D8D9D8E7965}"/>
              </a:ext>
            </a:extLst>
          </p:cNvPr>
          <p:cNvSpPr txBox="1"/>
          <p:nvPr/>
        </p:nvSpPr>
        <p:spPr>
          <a:xfrm>
            <a:off x="6616138" y="3908824"/>
            <a:ext cx="1969956" cy="307777"/>
          </a:xfrm>
          <a:prstGeom prst="rect">
            <a:avLst/>
          </a:prstGeom>
          <a:noFill/>
        </p:spPr>
        <p:txBody>
          <a:bodyPr wrap="square" rtlCol="0">
            <a:spAutoFit/>
          </a:bodyPr>
          <a:lstStyle/>
          <a:p>
            <a:r>
              <a:rPr kumimoji="1" lang="en-US" altLang="zh-CN" sz="1400" dirty="0"/>
              <a:t>1-10</a:t>
            </a:r>
            <a:r>
              <a:rPr kumimoji="1" lang="zh-CN" altLang="en-US" sz="1400" dirty="0"/>
              <a:t>维时单位体积大小</a:t>
            </a:r>
          </a:p>
        </p:txBody>
      </p:sp>
      <p:sp>
        <p:nvSpPr>
          <p:cNvPr id="8" name="灯片编号占位符 7">
            <a:extLst>
              <a:ext uri="{FF2B5EF4-FFF2-40B4-BE49-F238E27FC236}">
                <a16:creationId xmlns:a16="http://schemas.microsoft.com/office/drawing/2014/main" id="{7C107FE4-6AF1-AD48-927C-2FDBF6289176}"/>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10</a:t>
            </a:fld>
            <a:endParaRPr lang="en-US">
              <a:solidFill>
                <a:prstClr val="black">
                  <a:tint val="75000"/>
                </a:prstClr>
              </a:solidFill>
            </a:endParaRPr>
          </a:p>
        </p:txBody>
      </p:sp>
    </p:spTree>
    <p:extLst>
      <p:ext uri="{BB962C8B-B14F-4D97-AF65-F5344CB8AC3E}">
        <p14:creationId xmlns:p14="http://schemas.microsoft.com/office/powerpoint/2010/main" val="848330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E78A17-E8B6-F94A-AF83-2503E707C4FB}"/>
              </a:ext>
            </a:extLst>
          </p:cNvPr>
          <p:cNvSpPr>
            <a:spLocks noGrp="1"/>
          </p:cNvSpPr>
          <p:nvPr>
            <p:ph type="title"/>
          </p:nvPr>
        </p:nvSpPr>
        <p:spPr/>
        <p:txBody>
          <a:bodyPr>
            <a:normAutofit/>
          </a:bodyPr>
          <a:lstStyle/>
          <a:p>
            <a:r>
              <a:rPr kumimoji="1" lang="zh-CN" altLang="en-US" sz="2800" dirty="0"/>
              <a:t>维度灾难（</a:t>
            </a:r>
            <a:r>
              <a:rPr kumimoji="1" lang="en-US" altLang="zh-CN" sz="2800" dirty="0"/>
              <a:t>curse of dimensionality</a:t>
            </a:r>
            <a:r>
              <a:rPr kumimoji="1" lang="zh-CN" altLang="en-US" sz="2800" dirty="0"/>
              <a:t>）</a:t>
            </a:r>
          </a:p>
        </p:txBody>
      </p:sp>
      <p:sp>
        <p:nvSpPr>
          <p:cNvPr id="3" name="内容占位符 2">
            <a:extLst>
              <a:ext uri="{FF2B5EF4-FFF2-40B4-BE49-F238E27FC236}">
                <a16:creationId xmlns:a16="http://schemas.microsoft.com/office/drawing/2014/main" id="{6F21EC6F-7EA1-3949-AF38-D36910209FD8}"/>
              </a:ext>
            </a:extLst>
          </p:cNvPr>
          <p:cNvSpPr>
            <a:spLocks noGrp="1"/>
          </p:cNvSpPr>
          <p:nvPr>
            <p:ph idx="1"/>
          </p:nvPr>
        </p:nvSpPr>
        <p:spPr>
          <a:xfrm>
            <a:off x="457200" y="1200151"/>
            <a:ext cx="4341242" cy="3394472"/>
          </a:xfrm>
        </p:spPr>
        <p:txBody>
          <a:bodyPr>
            <a:normAutofit lnSpcReduction="10000"/>
          </a:bodyPr>
          <a:lstStyle/>
          <a:p>
            <a:r>
              <a:rPr kumimoji="1" lang="zh-CN" altLang="en-US" sz="2000" dirty="0"/>
              <a:t>当维为</a:t>
            </a:r>
            <a:r>
              <a:rPr kumimoji="1" lang="en-US" altLang="zh-CN" sz="2000" dirty="0"/>
              <a:t>n</a:t>
            </a:r>
            <a:r>
              <a:rPr kumimoji="1" lang="zh-CN" altLang="en-US" sz="2000" dirty="0"/>
              <a:t>时，其体积计算公式为：</a:t>
            </a:r>
            <a:endParaRPr kumimoji="1" lang="en-US" altLang="zh-CN" sz="2000" dirty="0"/>
          </a:p>
          <a:p>
            <a:endParaRPr kumimoji="1" lang="en-US" altLang="zh-CN" sz="2000" dirty="0"/>
          </a:p>
          <a:p>
            <a:endParaRPr kumimoji="1" lang="en-US" altLang="zh-CN" sz="2000" dirty="0"/>
          </a:p>
          <a:p>
            <a:r>
              <a:rPr kumimoji="1" lang="zh-CN" altLang="en-US" sz="2000" dirty="0"/>
              <a:t>因此，当</a:t>
            </a:r>
            <a:r>
              <a:rPr kumimoji="1" lang="en-US" altLang="zh-CN" sz="2000" dirty="0"/>
              <a:t>                   ,</a:t>
            </a:r>
            <a:r>
              <a:rPr kumimoji="1" lang="zh-CN" altLang="en-US" sz="2000" dirty="0"/>
              <a:t>体积开始缩小</a:t>
            </a:r>
            <a:endParaRPr kumimoji="1" lang="en-US" altLang="zh-CN" sz="2000" dirty="0"/>
          </a:p>
          <a:p>
            <a:endParaRPr kumimoji="1" lang="en-US" altLang="zh-CN" sz="2000" dirty="0"/>
          </a:p>
          <a:p>
            <a:pPr marL="0" indent="0">
              <a:buNone/>
            </a:pPr>
            <a:endParaRPr kumimoji="1" lang="en-US" altLang="zh-CN" sz="2000" dirty="0">
              <a:solidFill>
                <a:srgbClr val="FF0000"/>
              </a:solidFill>
            </a:endParaRPr>
          </a:p>
          <a:p>
            <a:pPr marL="0" indent="0">
              <a:buNone/>
            </a:pPr>
            <a:r>
              <a:rPr kumimoji="1" lang="zh-CN" altLang="en-US" sz="2000" dirty="0">
                <a:solidFill>
                  <a:srgbClr val="FF0000"/>
                </a:solidFill>
              </a:rPr>
              <a:t>结论：当维度增加时，单位体积变小，要覆盖同样比例的特征空间（以使算法获得足够的泛化性），需要更多的样本</a:t>
            </a:r>
            <a:endParaRPr kumimoji="1" lang="en-US" altLang="zh-CN" sz="2000" dirty="0">
              <a:solidFill>
                <a:srgbClr val="FF0000"/>
              </a:solidFill>
            </a:endParaRPr>
          </a:p>
          <a:p>
            <a:endParaRPr kumimoji="1" lang="en-US" altLang="zh-CN" sz="2000" dirty="0"/>
          </a:p>
          <a:p>
            <a:endParaRPr kumimoji="1" lang="en-US" altLang="zh-CN" sz="2000" dirty="0"/>
          </a:p>
          <a:p>
            <a:endParaRPr kumimoji="1" lang="en-US" altLang="zh-CN" sz="2000" dirty="0"/>
          </a:p>
          <a:p>
            <a:endParaRPr kumimoji="1" lang="en-US" altLang="zh-CN" sz="2000" dirty="0"/>
          </a:p>
          <a:p>
            <a:endParaRPr kumimoji="1" lang="en-US" altLang="zh-CN" sz="2000" dirty="0"/>
          </a:p>
          <a:p>
            <a:endParaRPr kumimoji="1" lang="en-US" altLang="zh-CN" sz="2000" dirty="0"/>
          </a:p>
          <a:p>
            <a:endParaRPr kumimoji="1" lang="en-US" altLang="zh-CN" sz="2000" dirty="0"/>
          </a:p>
          <a:p>
            <a:endParaRPr kumimoji="1" lang="en-US" altLang="zh-CN" sz="2000" dirty="0"/>
          </a:p>
        </p:txBody>
      </p:sp>
      <p:pic>
        <p:nvPicPr>
          <p:cNvPr id="8" name="图片 7">
            <a:extLst>
              <a:ext uri="{FF2B5EF4-FFF2-40B4-BE49-F238E27FC236}">
                <a16:creationId xmlns:a16="http://schemas.microsoft.com/office/drawing/2014/main" id="{5BDD9A67-F25B-9744-9EFD-175EE0083DD9}"/>
              </a:ext>
            </a:extLst>
          </p:cNvPr>
          <p:cNvPicPr>
            <a:picLocks noChangeAspect="1"/>
          </p:cNvPicPr>
          <p:nvPr/>
        </p:nvPicPr>
        <p:blipFill>
          <a:blip r:embed="rId2"/>
          <a:stretch>
            <a:fillRect/>
          </a:stretch>
        </p:blipFill>
        <p:spPr>
          <a:xfrm>
            <a:off x="4798442" y="1200150"/>
            <a:ext cx="4045142" cy="3394471"/>
          </a:xfrm>
          <a:prstGeom prst="rect">
            <a:avLst/>
          </a:prstGeom>
        </p:spPr>
      </p:pic>
      <p:pic>
        <p:nvPicPr>
          <p:cNvPr id="5" name="图片 4">
            <a:extLst>
              <a:ext uri="{FF2B5EF4-FFF2-40B4-BE49-F238E27FC236}">
                <a16:creationId xmlns:a16="http://schemas.microsoft.com/office/drawing/2014/main" id="{0B394D67-F6AF-5843-8259-1BAA8ACE8D9E}"/>
              </a:ext>
            </a:extLst>
          </p:cNvPr>
          <p:cNvPicPr>
            <a:picLocks noChangeAspect="1"/>
          </p:cNvPicPr>
          <p:nvPr/>
        </p:nvPicPr>
        <p:blipFill>
          <a:blip r:embed="rId3"/>
          <a:stretch>
            <a:fillRect/>
          </a:stretch>
        </p:blipFill>
        <p:spPr>
          <a:xfrm>
            <a:off x="1289050" y="1674615"/>
            <a:ext cx="2603500" cy="368300"/>
          </a:xfrm>
          <a:prstGeom prst="rect">
            <a:avLst/>
          </a:prstGeom>
        </p:spPr>
      </p:pic>
      <p:pic>
        <p:nvPicPr>
          <p:cNvPr id="11" name="图片 10">
            <a:extLst>
              <a:ext uri="{FF2B5EF4-FFF2-40B4-BE49-F238E27FC236}">
                <a16:creationId xmlns:a16="http://schemas.microsoft.com/office/drawing/2014/main" id="{9B358B69-AE88-B242-AE7F-2779F6B96550}"/>
              </a:ext>
            </a:extLst>
          </p:cNvPr>
          <p:cNvPicPr>
            <a:picLocks noChangeAspect="1"/>
          </p:cNvPicPr>
          <p:nvPr/>
        </p:nvPicPr>
        <p:blipFill>
          <a:blip r:embed="rId4"/>
          <a:stretch>
            <a:fillRect/>
          </a:stretch>
        </p:blipFill>
        <p:spPr>
          <a:xfrm>
            <a:off x="1905000" y="2225279"/>
            <a:ext cx="1104900" cy="292100"/>
          </a:xfrm>
          <a:prstGeom prst="rect">
            <a:avLst/>
          </a:prstGeom>
        </p:spPr>
      </p:pic>
      <p:sp>
        <p:nvSpPr>
          <p:cNvPr id="6" name="灯片编号占位符 5">
            <a:extLst>
              <a:ext uri="{FF2B5EF4-FFF2-40B4-BE49-F238E27FC236}">
                <a16:creationId xmlns:a16="http://schemas.microsoft.com/office/drawing/2014/main" id="{097569EF-5236-A54E-B076-86041E1EA532}"/>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11</a:t>
            </a:fld>
            <a:endParaRPr lang="en-US">
              <a:solidFill>
                <a:prstClr val="black">
                  <a:tint val="75000"/>
                </a:prstClr>
              </a:solidFill>
            </a:endParaRPr>
          </a:p>
        </p:txBody>
      </p:sp>
    </p:spTree>
    <p:extLst>
      <p:ext uri="{BB962C8B-B14F-4D97-AF65-F5344CB8AC3E}">
        <p14:creationId xmlns:p14="http://schemas.microsoft.com/office/powerpoint/2010/main" val="1934365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E78A17-E8B6-F94A-AF83-2503E707C4FB}"/>
              </a:ext>
            </a:extLst>
          </p:cNvPr>
          <p:cNvSpPr>
            <a:spLocks noGrp="1"/>
          </p:cNvSpPr>
          <p:nvPr>
            <p:ph type="title"/>
          </p:nvPr>
        </p:nvSpPr>
        <p:spPr/>
        <p:txBody>
          <a:bodyPr>
            <a:normAutofit/>
          </a:bodyPr>
          <a:lstStyle/>
          <a:p>
            <a:r>
              <a:rPr kumimoji="1" lang="zh-CN" altLang="en-US" sz="2800" dirty="0"/>
              <a:t>维度灾难（</a:t>
            </a:r>
            <a:r>
              <a:rPr kumimoji="1" lang="en-US" altLang="zh-CN" sz="2800" dirty="0"/>
              <a:t>curse of dimensionality</a:t>
            </a:r>
            <a:r>
              <a:rPr kumimoji="1" lang="zh-CN" altLang="en-US" sz="2800" dirty="0"/>
              <a:t>）</a:t>
            </a:r>
          </a:p>
        </p:txBody>
      </p:sp>
      <p:sp>
        <p:nvSpPr>
          <p:cNvPr id="3" name="内容占位符 2">
            <a:extLst>
              <a:ext uri="{FF2B5EF4-FFF2-40B4-BE49-F238E27FC236}">
                <a16:creationId xmlns:a16="http://schemas.microsoft.com/office/drawing/2014/main" id="{6F21EC6F-7EA1-3949-AF38-D36910209FD8}"/>
              </a:ext>
            </a:extLst>
          </p:cNvPr>
          <p:cNvSpPr>
            <a:spLocks noGrp="1"/>
          </p:cNvSpPr>
          <p:nvPr>
            <p:ph idx="1"/>
          </p:nvPr>
        </p:nvSpPr>
        <p:spPr>
          <a:xfrm>
            <a:off x="457200" y="1200151"/>
            <a:ext cx="3962400" cy="3394472"/>
          </a:xfrm>
        </p:spPr>
        <p:txBody>
          <a:bodyPr>
            <a:normAutofit/>
          </a:bodyPr>
          <a:lstStyle/>
          <a:p>
            <a:r>
              <a:rPr kumimoji="1" lang="zh-CN" altLang="en-US" sz="2000" dirty="0"/>
              <a:t>直观地看，维度增加时，样本空间变稀疏，要获得较好的算法估计性能，需要更多的样本</a:t>
            </a:r>
            <a:endParaRPr kumimoji="1" lang="en-US" altLang="zh-CN" sz="2000" dirty="0"/>
          </a:p>
          <a:p>
            <a:pPr lvl="1"/>
            <a:r>
              <a:rPr lang="zh-CN" altLang="en-US" sz="1600" dirty="0"/>
              <a:t>如图所示：当数据为一维时，只有</a:t>
            </a:r>
            <a:r>
              <a:rPr lang="en-US" altLang="zh-CN" sz="1600" dirty="0"/>
              <a:t>10</a:t>
            </a:r>
            <a:r>
              <a:rPr lang="zh-CN" altLang="en-US" sz="1600" dirty="0"/>
              <a:t>个小格子，为这</a:t>
            </a:r>
            <a:r>
              <a:rPr lang="en-US" altLang="zh-CN" sz="1600" dirty="0"/>
              <a:t>10</a:t>
            </a:r>
            <a:r>
              <a:rPr lang="zh-CN" altLang="en-US" sz="1600" dirty="0"/>
              <a:t>个位置估计密度可能用几百个样本就够了；如果升到二维，同样数据范围内就有</a:t>
            </a:r>
            <a:r>
              <a:rPr lang="en-US" altLang="zh-CN" sz="1600" dirty="0"/>
              <a:t>100</a:t>
            </a:r>
            <a:r>
              <a:rPr lang="zh-CN" altLang="en-US" sz="1600" dirty="0"/>
              <a:t>个小格子了，为这</a:t>
            </a:r>
            <a:r>
              <a:rPr lang="en-US" altLang="zh-CN" sz="1600" dirty="0"/>
              <a:t>100</a:t>
            </a:r>
            <a:r>
              <a:rPr lang="zh-CN" altLang="en-US" sz="1600" dirty="0"/>
              <a:t>个位置估计密度，怎么也得几千个样本。如果维度再上升，需要的样本点就会越来越多</a:t>
            </a:r>
            <a:endParaRPr kumimoji="1" lang="en-US" altLang="zh-CN" sz="2000" dirty="0"/>
          </a:p>
          <a:p>
            <a:endParaRPr kumimoji="1" lang="en-US" altLang="zh-CN" sz="2000" dirty="0"/>
          </a:p>
          <a:p>
            <a:endParaRPr kumimoji="1" lang="en-US" altLang="zh-CN" sz="2000" dirty="0"/>
          </a:p>
          <a:p>
            <a:endParaRPr kumimoji="1" lang="en-US" altLang="zh-CN" sz="2000" dirty="0"/>
          </a:p>
          <a:p>
            <a:endParaRPr kumimoji="1" lang="en-US" altLang="zh-CN" sz="2000" dirty="0"/>
          </a:p>
          <a:p>
            <a:endParaRPr kumimoji="1" lang="en-US" altLang="zh-CN" sz="2000" dirty="0"/>
          </a:p>
        </p:txBody>
      </p:sp>
      <p:pic>
        <p:nvPicPr>
          <p:cNvPr id="4" name="图片 3">
            <a:extLst>
              <a:ext uri="{FF2B5EF4-FFF2-40B4-BE49-F238E27FC236}">
                <a16:creationId xmlns:a16="http://schemas.microsoft.com/office/drawing/2014/main" id="{4C325E08-28CA-7E4C-9CC6-A97A2459F4FA}"/>
              </a:ext>
            </a:extLst>
          </p:cNvPr>
          <p:cNvPicPr>
            <a:picLocks noChangeAspect="1"/>
          </p:cNvPicPr>
          <p:nvPr/>
        </p:nvPicPr>
        <p:blipFill>
          <a:blip r:embed="rId2"/>
          <a:stretch>
            <a:fillRect/>
          </a:stretch>
        </p:blipFill>
        <p:spPr>
          <a:xfrm>
            <a:off x="4953000" y="1249417"/>
            <a:ext cx="3200400" cy="3214561"/>
          </a:xfrm>
          <a:prstGeom prst="rect">
            <a:avLst/>
          </a:prstGeom>
        </p:spPr>
      </p:pic>
      <p:sp>
        <p:nvSpPr>
          <p:cNvPr id="6" name="灯片编号占位符 5">
            <a:extLst>
              <a:ext uri="{FF2B5EF4-FFF2-40B4-BE49-F238E27FC236}">
                <a16:creationId xmlns:a16="http://schemas.microsoft.com/office/drawing/2014/main" id="{EBF64CB8-2BBE-3D44-A117-95797A94D4CE}"/>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12</a:t>
            </a:fld>
            <a:endParaRPr lang="en-US">
              <a:solidFill>
                <a:prstClr val="black">
                  <a:tint val="75000"/>
                </a:prstClr>
              </a:solidFill>
            </a:endParaRPr>
          </a:p>
        </p:txBody>
      </p:sp>
    </p:spTree>
    <p:extLst>
      <p:ext uri="{BB962C8B-B14F-4D97-AF65-F5344CB8AC3E}">
        <p14:creationId xmlns:p14="http://schemas.microsoft.com/office/powerpoint/2010/main" val="2292547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18FAE97A-0D8A-C043-98C5-02052BABB4DA}"/>
              </a:ext>
            </a:extLst>
          </p:cNvPr>
          <p:cNvSpPr>
            <a:spLocks noGrp="1" noChangeArrowheads="1"/>
          </p:cNvSpPr>
          <p:nvPr>
            <p:ph type="body" idx="1"/>
          </p:nvPr>
        </p:nvSpPr>
        <p:spPr>
          <a:xfrm>
            <a:off x="1064260" y="1047750"/>
            <a:ext cx="6229350" cy="3771900"/>
          </a:xfrm>
        </p:spPr>
        <p:txBody>
          <a:bodyPr vert="horz" lIns="69056" tIns="34529" rIns="69056" bIns="34529" rtlCol="0">
            <a:normAutofit fontScale="40000" lnSpcReduction="20000"/>
          </a:bodyPr>
          <a:lstStyle/>
          <a:p>
            <a:pPr>
              <a:lnSpc>
                <a:spcPct val="160000"/>
              </a:lnSpc>
            </a:pPr>
            <a:r>
              <a:rPr lang="zh-CN" altLang="en-US" sz="3800" dirty="0">
                <a:latin typeface="微软雅黑" panose="020B0503020204020204" pitchFamily="34" charset="-122"/>
                <a:ea typeface="微软雅黑" panose="020B0503020204020204" pitchFamily="34" charset="-122"/>
              </a:rPr>
              <a:t>分类</a:t>
            </a:r>
            <a:r>
              <a:rPr lang="en-US" altLang="zh-CN" sz="3800" dirty="0">
                <a:latin typeface="微软雅黑" panose="020B0503020204020204" pitchFamily="34" charset="-122"/>
                <a:ea typeface="微软雅黑" panose="020B0503020204020204" pitchFamily="34" charset="-122"/>
              </a:rPr>
              <a:t> </a:t>
            </a:r>
          </a:p>
          <a:p>
            <a:pPr lvl="1">
              <a:lnSpc>
                <a:spcPct val="160000"/>
              </a:lnSpc>
            </a:pPr>
            <a:r>
              <a:rPr lang="zh-CN" altLang="en-US" sz="3800" dirty="0">
                <a:latin typeface="微软雅黑" panose="020B0503020204020204" pitchFamily="34" charset="-122"/>
                <a:ea typeface="微软雅黑" panose="020B0503020204020204" pitchFamily="34" charset="-122"/>
              </a:rPr>
              <a:t>构造、使用模型来对某个样本的类别进行判别</a:t>
            </a:r>
            <a:endParaRPr lang="en-US" altLang="zh-CN" sz="3800" dirty="0">
              <a:latin typeface="微软雅黑" panose="020B0503020204020204" pitchFamily="34" charset="-122"/>
              <a:ea typeface="微软雅黑" panose="020B0503020204020204" pitchFamily="34" charset="-122"/>
            </a:endParaRPr>
          </a:p>
          <a:p>
            <a:pPr lvl="1">
              <a:lnSpc>
                <a:spcPct val="160000"/>
              </a:lnSpc>
            </a:pPr>
            <a:r>
              <a:rPr lang="zh-CN" altLang="en-US" sz="3800" dirty="0">
                <a:latin typeface="微软雅黑" panose="020B0503020204020204" pitchFamily="34" charset="-122"/>
                <a:ea typeface="微软雅黑" panose="020B0503020204020204" pitchFamily="34" charset="-122"/>
              </a:rPr>
              <a:t>主要用于对</a:t>
            </a:r>
            <a:r>
              <a:rPr lang="zh-CN" altLang="en-US" sz="3800" dirty="0">
                <a:solidFill>
                  <a:srgbClr val="FF0000"/>
                </a:solidFill>
                <a:latin typeface="微软雅黑" panose="020B0503020204020204" pitchFamily="34" charset="-122"/>
                <a:ea typeface="微软雅黑" panose="020B0503020204020204" pitchFamily="34" charset="-122"/>
              </a:rPr>
              <a:t>离散的数据</a:t>
            </a:r>
            <a:r>
              <a:rPr lang="zh-CN" altLang="en-US" sz="3800" dirty="0">
                <a:latin typeface="微软雅黑" panose="020B0503020204020204" pitchFamily="34" charset="-122"/>
                <a:ea typeface="微软雅黑" panose="020B0503020204020204" pitchFamily="34" charset="-122"/>
              </a:rPr>
              <a:t>进行预测</a:t>
            </a:r>
            <a:endParaRPr lang="en-US" altLang="zh-CN" sz="3800" dirty="0">
              <a:latin typeface="微软雅黑" panose="020B0503020204020204" pitchFamily="34" charset="-122"/>
              <a:ea typeface="微软雅黑" panose="020B0503020204020204" pitchFamily="34" charset="-122"/>
            </a:endParaRPr>
          </a:p>
          <a:p>
            <a:pPr lvl="1">
              <a:lnSpc>
                <a:spcPct val="160000"/>
              </a:lnSpc>
              <a:buClr>
                <a:srgbClr val="0000CC"/>
              </a:buClr>
            </a:pPr>
            <a:r>
              <a:rPr lang="zh-CN" altLang="en-US" sz="3800" dirty="0">
                <a:latin typeface="微软雅黑" panose="020B0503020204020204" pitchFamily="34" charset="-122"/>
                <a:ea typeface="微软雅黑" panose="020B0503020204020204" pitchFamily="34" charset="-122"/>
              </a:rPr>
              <a:t>典型应用：信誉评估、医学诊断</a:t>
            </a:r>
          </a:p>
          <a:p>
            <a:pPr lvl="1">
              <a:lnSpc>
                <a:spcPct val="90000"/>
              </a:lnSpc>
            </a:pPr>
            <a:endParaRPr lang="en-US" altLang="zh-CN" sz="3800" dirty="0">
              <a:latin typeface="微软雅黑" panose="020B0503020204020204" pitchFamily="34" charset="-122"/>
              <a:ea typeface="微软雅黑" panose="020B0503020204020204" pitchFamily="34" charset="-122"/>
            </a:endParaRPr>
          </a:p>
          <a:p>
            <a:pPr>
              <a:lnSpc>
                <a:spcPct val="170000"/>
              </a:lnSpc>
            </a:pPr>
            <a:r>
              <a:rPr lang="zh-CN" altLang="en-US" sz="3800" dirty="0">
                <a:latin typeface="微软雅黑" panose="020B0503020204020204" pitchFamily="34" charset="-122"/>
                <a:ea typeface="微软雅黑" panose="020B0503020204020204" pitchFamily="34" charset="-122"/>
              </a:rPr>
              <a:t>回归</a:t>
            </a:r>
          </a:p>
          <a:p>
            <a:pPr lvl="1">
              <a:lnSpc>
                <a:spcPct val="170000"/>
              </a:lnSpc>
            </a:pPr>
            <a:r>
              <a:rPr lang="zh-CN" altLang="en-US" sz="3800" dirty="0">
                <a:latin typeface="微软雅黑" panose="020B0503020204020204" pitchFamily="34" charset="-122"/>
                <a:ea typeface="微软雅黑" panose="020B0503020204020204" pitchFamily="34" charset="-122"/>
              </a:rPr>
              <a:t>构造、使用模型来对某个样本的值进行估计，例如预测某个不知道的值或者缺失值</a:t>
            </a:r>
            <a:endParaRPr lang="en-US" altLang="zh-CN" sz="3800" dirty="0">
              <a:solidFill>
                <a:schemeClr val="hlink"/>
              </a:solidFill>
              <a:latin typeface="微软雅黑" panose="020B0503020204020204" pitchFamily="34" charset="-122"/>
              <a:ea typeface="微软雅黑" panose="020B0503020204020204" pitchFamily="34" charset="-122"/>
            </a:endParaRPr>
          </a:p>
          <a:p>
            <a:pPr lvl="1">
              <a:lnSpc>
                <a:spcPct val="170000"/>
              </a:lnSpc>
            </a:pPr>
            <a:r>
              <a:rPr lang="zh-CN" altLang="en-US" sz="3800" dirty="0">
                <a:latin typeface="微软雅黑" panose="020B0503020204020204" pitchFamily="34" charset="-122"/>
                <a:ea typeface="微软雅黑" panose="020B0503020204020204" pitchFamily="34" charset="-122"/>
              </a:rPr>
              <a:t>主要用于对</a:t>
            </a:r>
            <a:r>
              <a:rPr lang="zh-CN" altLang="en-US" sz="3800" dirty="0">
                <a:solidFill>
                  <a:srgbClr val="FF0000"/>
                </a:solidFill>
                <a:latin typeface="微软雅黑" panose="020B0503020204020204" pitchFamily="34" charset="-122"/>
                <a:ea typeface="微软雅黑" panose="020B0503020204020204" pitchFamily="34" charset="-122"/>
              </a:rPr>
              <a:t>连续或有序的数据</a:t>
            </a:r>
            <a:r>
              <a:rPr lang="zh-CN" altLang="en-US" sz="3800" dirty="0">
                <a:latin typeface="微软雅黑" panose="020B0503020204020204" pitchFamily="34" charset="-122"/>
                <a:ea typeface="微软雅黑" panose="020B0503020204020204" pitchFamily="34" charset="-122"/>
              </a:rPr>
              <a:t>进行预测</a:t>
            </a:r>
            <a:endParaRPr lang="en-US" altLang="zh-CN" sz="3800" dirty="0">
              <a:latin typeface="微软雅黑" panose="020B0503020204020204" pitchFamily="34" charset="-122"/>
              <a:ea typeface="微软雅黑" panose="020B0503020204020204" pitchFamily="34" charset="-122"/>
            </a:endParaRPr>
          </a:p>
          <a:p>
            <a:pPr lvl="1">
              <a:lnSpc>
                <a:spcPct val="170000"/>
              </a:lnSpc>
              <a:buClr>
                <a:srgbClr val="0000CC"/>
              </a:buClr>
            </a:pPr>
            <a:r>
              <a:rPr lang="zh-CN" altLang="en-US" sz="3800" dirty="0">
                <a:latin typeface="微软雅黑" panose="020B0503020204020204" pitchFamily="34" charset="-122"/>
                <a:ea typeface="微软雅黑" panose="020B0503020204020204" pitchFamily="34" charset="-122"/>
              </a:rPr>
              <a:t>典型应用：性能预测</a:t>
            </a:r>
          </a:p>
          <a:p>
            <a:pPr marL="457200" lvl="1" indent="0">
              <a:lnSpc>
                <a:spcPct val="90000"/>
              </a:lnSpc>
              <a:buClr>
                <a:srgbClr val="0000CC"/>
              </a:buClr>
              <a:buNone/>
            </a:pPr>
            <a:endParaRPr lang="en-US" altLang="zh-CN" sz="1500" dirty="0">
              <a:ea typeface="宋体" panose="02010600030101010101" pitchFamily="2" charset="-122"/>
            </a:endParaRPr>
          </a:p>
        </p:txBody>
      </p:sp>
      <p:sp>
        <p:nvSpPr>
          <p:cNvPr id="22530" name="Rectangle 3">
            <a:extLst>
              <a:ext uri="{FF2B5EF4-FFF2-40B4-BE49-F238E27FC236}">
                <a16:creationId xmlns:a16="http://schemas.microsoft.com/office/drawing/2014/main" id="{4B3C949B-CB3D-134C-8182-FFA11BA0CFE7}"/>
              </a:ext>
            </a:extLst>
          </p:cNvPr>
          <p:cNvSpPr>
            <a:spLocks noGrp="1" noChangeArrowheads="1"/>
          </p:cNvSpPr>
          <p:nvPr>
            <p:ph type="title"/>
          </p:nvPr>
        </p:nvSpPr>
        <p:spPr>
          <a:xfrm>
            <a:off x="1885950" y="171450"/>
            <a:ext cx="5372100" cy="614363"/>
          </a:xfrm>
        </p:spPr>
        <p:txBody>
          <a:bodyPr vert="horz" lIns="69056" tIns="34529" rIns="69056" bIns="34529" rtlCol="0" anchor="ctr">
            <a:normAutofit/>
          </a:bodyPr>
          <a:lstStyle/>
          <a:p>
            <a:r>
              <a:rPr lang="zh-CN" altLang="en-US" sz="2400" dirty="0">
                <a:latin typeface="微软雅黑" panose="020B0503020204020204" pitchFamily="34" charset="-122"/>
                <a:ea typeface="微软雅黑" panose="020B0503020204020204" pitchFamily="34" charset="-122"/>
              </a:rPr>
              <a:t>分类</a:t>
            </a:r>
            <a:r>
              <a:rPr lang="en-US" altLang="zh-CN" sz="2400" dirty="0">
                <a:latin typeface="微软雅黑" panose="020B0503020204020204" pitchFamily="34" charset="-122"/>
                <a:ea typeface="微软雅黑" panose="020B0503020204020204" pitchFamily="34" charset="-122"/>
              </a:rPr>
              <a:t> vs. </a:t>
            </a:r>
            <a:r>
              <a:rPr lang="zh-CN" altLang="en-US" sz="2400" dirty="0">
                <a:latin typeface="微软雅黑" panose="020B0503020204020204" pitchFamily="34" charset="-122"/>
                <a:ea typeface="微软雅黑" panose="020B0503020204020204" pitchFamily="34" charset="-122"/>
              </a:rPr>
              <a:t>回归</a:t>
            </a:r>
            <a:endParaRPr lang="en-US" altLang="zh-CN" sz="2400" dirty="0">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07F07D64-B776-A64D-9634-3D5D1980F1CA}"/>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13</a:t>
            </a:fld>
            <a:endParaRPr lang="en-US">
              <a:solidFill>
                <a:prstClr val="black">
                  <a:tint val="75000"/>
                </a:prstClr>
              </a:solidFill>
            </a:endParaRPr>
          </a:p>
        </p:txBody>
      </p:sp>
    </p:spTree>
    <p:extLst>
      <p:ext uri="{BB962C8B-B14F-4D97-AF65-F5344CB8AC3E}">
        <p14:creationId xmlns:p14="http://schemas.microsoft.com/office/powerpoint/2010/main" val="427927373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C50293-E1F8-384D-8E2D-34163FBB16D7}"/>
              </a:ext>
            </a:extLst>
          </p:cNvPr>
          <p:cNvSpPr>
            <a:spLocks noGrp="1"/>
          </p:cNvSpPr>
          <p:nvPr>
            <p:ph type="title"/>
          </p:nvPr>
        </p:nvSpPr>
        <p:spPr>
          <a:xfrm>
            <a:off x="152400" y="16857"/>
            <a:ext cx="8229600" cy="857250"/>
          </a:xfrm>
        </p:spPr>
        <p:txBody>
          <a:bodyPr>
            <a:normAutofit/>
          </a:bodyPr>
          <a:lstStyle/>
          <a:p>
            <a:r>
              <a:rPr lang="zh-CN" altLang="en-US" sz="2400" dirty="0">
                <a:latin typeface="微软雅黑" panose="020B0503020204020204" pitchFamily="34" charset="-122"/>
                <a:ea typeface="微软雅黑" panose="020B0503020204020204" pitchFamily="34" charset="-122"/>
              </a:rPr>
              <a:t>回归</a:t>
            </a:r>
          </a:p>
        </p:txBody>
      </p:sp>
      <p:sp>
        <p:nvSpPr>
          <p:cNvPr id="3" name="内容占位符 2">
            <a:extLst>
              <a:ext uri="{FF2B5EF4-FFF2-40B4-BE49-F238E27FC236}">
                <a16:creationId xmlns:a16="http://schemas.microsoft.com/office/drawing/2014/main" id="{1B83D68A-71E9-3B4D-8CFC-B1CCCCF033DA}"/>
              </a:ext>
            </a:extLst>
          </p:cNvPr>
          <p:cNvSpPr>
            <a:spLocks noGrp="1"/>
          </p:cNvSpPr>
          <p:nvPr>
            <p:ph idx="1"/>
          </p:nvPr>
        </p:nvSpPr>
        <p:spPr/>
        <p:txBody>
          <a:bodyPr/>
          <a:lstStyle/>
          <a:p>
            <a:pPr marL="0" indent="0">
              <a:buNone/>
            </a:pPr>
            <a:endParaRPr kumimoji="1" lang="en-US" altLang="zh-CN" dirty="0"/>
          </a:p>
          <a:p>
            <a:endParaRPr kumimoji="1" lang="zh-CN" altLang="en-US" dirty="0"/>
          </a:p>
        </p:txBody>
      </p:sp>
      <p:pic>
        <p:nvPicPr>
          <p:cNvPr id="4" name="图片 3">
            <a:extLst>
              <a:ext uri="{FF2B5EF4-FFF2-40B4-BE49-F238E27FC236}">
                <a16:creationId xmlns:a16="http://schemas.microsoft.com/office/drawing/2014/main" id="{FB5330B1-35FC-5E4D-AE02-814361BC5903}"/>
              </a:ext>
            </a:extLst>
          </p:cNvPr>
          <p:cNvPicPr>
            <a:picLocks noChangeAspect="1"/>
          </p:cNvPicPr>
          <p:nvPr/>
        </p:nvPicPr>
        <p:blipFill>
          <a:blip r:embed="rId2"/>
          <a:stretch>
            <a:fillRect/>
          </a:stretch>
        </p:blipFill>
        <p:spPr>
          <a:xfrm>
            <a:off x="3183890" y="1019591"/>
            <a:ext cx="3816350" cy="2969952"/>
          </a:xfrm>
          <a:prstGeom prst="rect">
            <a:avLst/>
          </a:prstGeom>
        </p:spPr>
      </p:pic>
      <p:pic>
        <p:nvPicPr>
          <p:cNvPr id="5" name="图片 4">
            <a:extLst>
              <a:ext uri="{FF2B5EF4-FFF2-40B4-BE49-F238E27FC236}">
                <a16:creationId xmlns:a16="http://schemas.microsoft.com/office/drawing/2014/main" id="{0216ED92-571B-1B4D-B2C5-582AF70107AB}"/>
              </a:ext>
            </a:extLst>
          </p:cNvPr>
          <p:cNvPicPr>
            <a:picLocks noChangeAspect="1"/>
          </p:cNvPicPr>
          <p:nvPr/>
        </p:nvPicPr>
        <p:blipFill>
          <a:blip r:embed="rId3"/>
          <a:stretch>
            <a:fillRect/>
          </a:stretch>
        </p:blipFill>
        <p:spPr>
          <a:xfrm>
            <a:off x="316230" y="1558579"/>
            <a:ext cx="2362200" cy="2026342"/>
          </a:xfrm>
          <a:prstGeom prst="rect">
            <a:avLst/>
          </a:prstGeom>
        </p:spPr>
      </p:pic>
      <p:pic>
        <p:nvPicPr>
          <p:cNvPr id="6" name="图片 5">
            <a:extLst>
              <a:ext uri="{FF2B5EF4-FFF2-40B4-BE49-F238E27FC236}">
                <a16:creationId xmlns:a16="http://schemas.microsoft.com/office/drawing/2014/main" id="{DCBE3A7E-0E44-714B-885E-CD78145C9267}"/>
              </a:ext>
            </a:extLst>
          </p:cNvPr>
          <p:cNvPicPr>
            <a:picLocks noChangeAspect="1"/>
          </p:cNvPicPr>
          <p:nvPr/>
        </p:nvPicPr>
        <p:blipFill rotWithShape="1">
          <a:blip r:embed="rId4"/>
          <a:srcRect t="10464"/>
          <a:stretch/>
        </p:blipFill>
        <p:spPr>
          <a:xfrm>
            <a:off x="5011367" y="4192831"/>
            <a:ext cx="2025703" cy="263132"/>
          </a:xfrm>
          <a:prstGeom prst="rect">
            <a:avLst/>
          </a:prstGeom>
        </p:spPr>
      </p:pic>
      <p:sp>
        <p:nvSpPr>
          <p:cNvPr id="7" name="文本框 6">
            <a:extLst>
              <a:ext uri="{FF2B5EF4-FFF2-40B4-BE49-F238E27FC236}">
                <a16:creationId xmlns:a16="http://schemas.microsoft.com/office/drawing/2014/main" id="{DE35CE1B-7404-DE4F-91ED-C5F50BBADB24}"/>
              </a:ext>
            </a:extLst>
          </p:cNvPr>
          <p:cNvSpPr txBox="1"/>
          <p:nvPr/>
        </p:nvSpPr>
        <p:spPr>
          <a:xfrm>
            <a:off x="3647440" y="3943350"/>
            <a:ext cx="3117850" cy="523220"/>
          </a:xfrm>
          <a:prstGeom prst="rect">
            <a:avLst/>
          </a:prstGeom>
          <a:noFill/>
        </p:spPr>
        <p:txBody>
          <a:bodyPr wrap="square" rtlCol="0">
            <a:spAutoFit/>
          </a:bodyPr>
          <a:lstStyle/>
          <a:p>
            <a:r>
              <a:rPr kumimoji="1" lang="zh-CN" altLang="en-US" sz="1400" dirty="0"/>
              <a:t>左上：数据点</a:t>
            </a:r>
            <a:endParaRPr kumimoji="1" lang="en-US" altLang="zh-CN" sz="1400" dirty="0"/>
          </a:p>
          <a:p>
            <a:r>
              <a:rPr kumimoji="1" lang="zh-CN" altLang="en-US" sz="1400" dirty="0"/>
              <a:t>左下：直线或者</a:t>
            </a:r>
          </a:p>
        </p:txBody>
      </p:sp>
      <p:sp>
        <p:nvSpPr>
          <p:cNvPr id="8" name="文本框 7">
            <a:extLst>
              <a:ext uri="{FF2B5EF4-FFF2-40B4-BE49-F238E27FC236}">
                <a16:creationId xmlns:a16="http://schemas.microsoft.com/office/drawing/2014/main" id="{3F8070A7-50DA-6045-AD36-B802E9722CD0}"/>
              </a:ext>
            </a:extLst>
          </p:cNvPr>
          <p:cNvSpPr txBox="1"/>
          <p:nvPr/>
        </p:nvSpPr>
        <p:spPr>
          <a:xfrm>
            <a:off x="3649980" y="4547816"/>
            <a:ext cx="3048000" cy="584775"/>
          </a:xfrm>
          <a:prstGeom prst="rect">
            <a:avLst/>
          </a:prstGeom>
          <a:noFill/>
        </p:spPr>
        <p:txBody>
          <a:bodyPr wrap="square" rtlCol="0">
            <a:spAutoFit/>
          </a:bodyPr>
          <a:lstStyle/>
          <a:p>
            <a:r>
              <a:rPr kumimoji="1" lang="zh-CN" altLang="en-US" sz="1400" dirty="0"/>
              <a:t>右上：</a:t>
            </a:r>
            <a:endParaRPr kumimoji="1" lang="en-US" altLang="zh-CN" sz="1400" dirty="0"/>
          </a:p>
          <a:p>
            <a:r>
              <a:rPr kumimoji="1" lang="zh-CN" altLang="en-US" sz="1400" dirty="0"/>
              <a:t>右下</a:t>
            </a:r>
            <a:r>
              <a:rPr kumimoji="1" lang="zh-CN" altLang="en-US" dirty="0"/>
              <a:t>：</a:t>
            </a:r>
          </a:p>
        </p:txBody>
      </p:sp>
      <p:pic>
        <p:nvPicPr>
          <p:cNvPr id="9" name="图片 8">
            <a:extLst>
              <a:ext uri="{FF2B5EF4-FFF2-40B4-BE49-F238E27FC236}">
                <a16:creationId xmlns:a16="http://schemas.microsoft.com/office/drawing/2014/main" id="{70EB3607-8E53-6844-9989-82F4EC9B93E2}"/>
              </a:ext>
            </a:extLst>
          </p:cNvPr>
          <p:cNvPicPr>
            <a:picLocks noChangeAspect="1"/>
          </p:cNvPicPr>
          <p:nvPr/>
        </p:nvPicPr>
        <p:blipFill>
          <a:blip r:embed="rId5"/>
          <a:stretch>
            <a:fillRect/>
          </a:stretch>
        </p:blipFill>
        <p:spPr>
          <a:xfrm>
            <a:off x="4413250" y="4601304"/>
            <a:ext cx="2809240" cy="254380"/>
          </a:xfrm>
          <a:prstGeom prst="rect">
            <a:avLst/>
          </a:prstGeom>
        </p:spPr>
      </p:pic>
      <p:pic>
        <p:nvPicPr>
          <p:cNvPr id="10" name="图片 9">
            <a:extLst>
              <a:ext uri="{FF2B5EF4-FFF2-40B4-BE49-F238E27FC236}">
                <a16:creationId xmlns:a16="http://schemas.microsoft.com/office/drawing/2014/main" id="{FDAF2708-E7CC-9041-BC10-7992F3ACBD2B}"/>
              </a:ext>
            </a:extLst>
          </p:cNvPr>
          <p:cNvPicPr>
            <a:picLocks noChangeAspect="1"/>
          </p:cNvPicPr>
          <p:nvPr/>
        </p:nvPicPr>
        <p:blipFill>
          <a:blip r:embed="rId6"/>
          <a:stretch>
            <a:fillRect/>
          </a:stretch>
        </p:blipFill>
        <p:spPr>
          <a:xfrm>
            <a:off x="4413250" y="4868412"/>
            <a:ext cx="1216600" cy="254380"/>
          </a:xfrm>
          <a:prstGeom prst="rect">
            <a:avLst/>
          </a:prstGeom>
        </p:spPr>
      </p:pic>
      <p:sp>
        <p:nvSpPr>
          <p:cNvPr id="11" name="文本框 10">
            <a:extLst>
              <a:ext uri="{FF2B5EF4-FFF2-40B4-BE49-F238E27FC236}">
                <a16:creationId xmlns:a16="http://schemas.microsoft.com/office/drawing/2014/main" id="{CF31DBFE-7B44-B542-ADB1-87DDC89402F6}"/>
              </a:ext>
            </a:extLst>
          </p:cNvPr>
          <p:cNvSpPr txBox="1"/>
          <p:nvPr/>
        </p:nvSpPr>
        <p:spPr>
          <a:xfrm>
            <a:off x="6858000" y="2343150"/>
            <a:ext cx="2286000" cy="369332"/>
          </a:xfrm>
          <a:prstGeom prst="rect">
            <a:avLst/>
          </a:prstGeom>
          <a:noFill/>
        </p:spPr>
        <p:txBody>
          <a:bodyPr wrap="square" rtlCol="0">
            <a:spAutoFit/>
          </a:bodyPr>
          <a:lstStyle/>
          <a:p>
            <a:r>
              <a:rPr kumimoji="1" lang="zh-CN" altLang="en-US" dirty="0">
                <a:solidFill>
                  <a:srgbClr val="FF0000"/>
                </a:solidFill>
              </a:rPr>
              <a:t>哪一条线拟合的最好？</a:t>
            </a:r>
          </a:p>
        </p:txBody>
      </p:sp>
      <p:sp>
        <p:nvSpPr>
          <p:cNvPr id="13" name="灯片编号占位符 12">
            <a:extLst>
              <a:ext uri="{FF2B5EF4-FFF2-40B4-BE49-F238E27FC236}">
                <a16:creationId xmlns:a16="http://schemas.microsoft.com/office/drawing/2014/main" id="{33A77133-3B4A-7A40-8030-10B65C62070E}"/>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14</a:t>
            </a:fld>
            <a:endParaRPr lang="en-US">
              <a:solidFill>
                <a:prstClr val="black">
                  <a:tint val="75000"/>
                </a:prstClr>
              </a:solidFill>
            </a:endParaRPr>
          </a:p>
        </p:txBody>
      </p:sp>
    </p:spTree>
    <p:extLst>
      <p:ext uri="{BB962C8B-B14F-4D97-AF65-F5344CB8AC3E}">
        <p14:creationId xmlns:p14="http://schemas.microsoft.com/office/powerpoint/2010/main" val="1255040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标题 1">
            <a:extLst>
              <a:ext uri="{FF2B5EF4-FFF2-40B4-BE49-F238E27FC236}">
                <a16:creationId xmlns:a16="http://schemas.microsoft.com/office/drawing/2014/main" id="{23200A83-C21E-0545-965F-0269EA7F8D68}"/>
              </a:ext>
            </a:extLst>
          </p:cNvPr>
          <p:cNvSpPr>
            <a:spLocks noGrp="1" noChangeArrowheads="1"/>
          </p:cNvSpPr>
          <p:nvPr>
            <p:ph type="title"/>
          </p:nvPr>
        </p:nvSpPr>
        <p:spPr>
          <a:xfrm>
            <a:off x="838200" y="133350"/>
            <a:ext cx="6172200" cy="851297"/>
          </a:xfrm>
        </p:spPr>
        <p:txBody>
          <a:bodyPr/>
          <a:lstStyle/>
          <a:p>
            <a:r>
              <a:rPr lang="zh-CN" altLang="en-US" sz="2400" dirty="0">
                <a:latin typeface="微软雅黑" panose="020B0503020204020204" pitchFamily="34" charset="-122"/>
                <a:ea typeface="微软雅黑" panose="020B0503020204020204" pitchFamily="34" charset="-122"/>
              </a:rPr>
              <a:t>分类（回归）的过程</a:t>
            </a:r>
          </a:p>
        </p:txBody>
      </p:sp>
      <p:sp>
        <p:nvSpPr>
          <p:cNvPr id="24578" name="内容占位符 2">
            <a:extLst>
              <a:ext uri="{FF2B5EF4-FFF2-40B4-BE49-F238E27FC236}">
                <a16:creationId xmlns:a16="http://schemas.microsoft.com/office/drawing/2014/main" id="{F035FAAA-5D91-B348-ACEC-C1C8F43D9629}"/>
              </a:ext>
            </a:extLst>
          </p:cNvPr>
          <p:cNvSpPr>
            <a:spLocks noGrp="1" noChangeArrowheads="1"/>
          </p:cNvSpPr>
          <p:nvPr>
            <p:ph idx="1"/>
          </p:nvPr>
        </p:nvSpPr>
        <p:spPr>
          <a:xfrm>
            <a:off x="685800" y="895350"/>
            <a:ext cx="6172200" cy="3642122"/>
          </a:xfrm>
        </p:spPr>
        <p:txBody>
          <a:bodyPr>
            <a:normAutofit fontScale="25000" lnSpcReduction="20000"/>
          </a:bodyPr>
          <a:lstStyle/>
          <a:p>
            <a:pPr>
              <a:lnSpc>
                <a:spcPct val="170000"/>
              </a:lnSpc>
              <a:spcAft>
                <a:spcPts val="450"/>
              </a:spcAft>
            </a:pPr>
            <a:r>
              <a:rPr lang="zh-CN" altLang="en-US" sz="5500" dirty="0">
                <a:solidFill>
                  <a:srgbClr val="FF0000"/>
                </a:solidFill>
                <a:latin typeface="微软雅黑" panose="020B0503020204020204" pitchFamily="34" charset="-122"/>
                <a:ea typeface="微软雅黑" panose="020B0503020204020204" pitchFamily="34" charset="-122"/>
              </a:rPr>
              <a:t>第一步，建立模型阶段</a:t>
            </a:r>
            <a:endParaRPr lang="en-US" altLang="zh-CN" sz="5500" dirty="0">
              <a:solidFill>
                <a:srgbClr val="FF0000"/>
              </a:solidFill>
              <a:latin typeface="微软雅黑" panose="020B0503020204020204" pitchFamily="34" charset="-122"/>
              <a:ea typeface="微软雅黑" panose="020B0503020204020204" pitchFamily="34" charset="-122"/>
            </a:endParaRPr>
          </a:p>
          <a:p>
            <a:pPr lvl="1">
              <a:lnSpc>
                <a:spcPct val="170000"/>
              </a:lnSpc>
              <a:spcAft>
                <a:spcPts val="450"/>
              </a:spcAft>
              <a:buFont typeface="Wingdings" pitchFamily="2" charset="2"/>
              <a:buChar char="Ø"/>
            </a:pPr>
            <a:r>
              <a:rPr lang="zh-CN" altLang="en-US" sz="5500" dirty="0">
                <a:latin typeface="微软雅黑" panose="020B0503020204020204" pitchFamily="34" charset="-122"/>
                <a:ea typeface="微软雅黑" panose="020B0503020204020204" pitchFamily="34" charset="-122"/>
              </a:rPr>
              <a:t>用来构造模型的数据集被称为</a:t>
            </a:r>
            <a:r>
              <a:rPr lang="zh-CN" altLang="en-US" sz="5500" dirty="0">
                <a:solidFill>
                  <a:srgbClr val="0070C0"/>
                </a:solidFill>
                <a:latin typeface="微软雅黑" panose="020B0503020204020204" pitchFamily="34" charset="-122"/>
                <a:ea typeface="微软雅黑" panose="020B0503020204020204" pitchFamily="34" charset="-122"/>
              </a:rPr>
              <a:t>训练集</a:t>
            </a:r>
            <a:endParaRPr lang="en-US" altLang="zh-CN" sz="5500" dirty="0">
              <a:solidFill>
                <a:srgbClr val="0070C0"/>
              </a:solidFill>
              <a:latin typeface="微软雅黑" panose="020B0503020204020204" pitchFamily="34" charset="-122"/>
              <a:ea typeface="微软雅黑" panose="020B0503020204020204" pitchFamily="34" charset="-122"/>
            </a:endParaRPr>
          </a:p>
          <a:p>
            <a:pPr lvl="1">
              <a:lnSpc>
                <a:spcPct val="170000"/>
              </a:lnSpc>
              <a:spcAft>
                <a:spcPts val="450"/>
              </a:spcAft>
              <a:buFont typeface="Wingdings" pitchFamily="2" charset="2"/>
              <a:buChar char="Ø"/>
            </a:pPr>
            <a:r>
              <a:rPr lang="zh-CN" altLang="en-US" sz="5600" dirty="0">
                <a:solidFill>
                  <a:schemeClr val="bg1">
                    <a:lumMod val="50000"/>
                  </a:schemeClr>
                </a:solidFill>
                <a:latin typeface="微软雅黑" panose="020B0503020204020204" pitchFamily="34" charset="-122"/>
                <a:ea typeface="微软雅黑" panose="020B0503020204020204" pitchFamily="34" charset="-122"/>
              </a:rPr>
              <a:t>用来选择模型的数据集被称为验证集</a:t>
            </a:r>
          </a:p>
          <a:p>
            <a:pPr lvl="1">
              <a:lnSpc>
                <a:spcPct val="170000"/>
              </a:lnSpc>
              <a:spcAft>
                <a:spcPts val="450"/>
              </a:spcAft>
              <a:buFont typeface="Wingdings" pitchFamily="2" charset="2"/>
              <a:buChar char="Ø"/>
            </a:pPr>
            <a:r>
              <a:rPr lang="zh-CN" altLang="en-US" sz="5500" dirty="0">
                <a:latin typeface="微软雅黑" panose="020B0503020204020204" pitchFamily="34" charset="-122"/>
                <a:ea typeface="微软雅黑" panose="020B0503020204020204" pitchFamily="34" charset="-122"/>
              </a:rPr>
              <a:t>模型一般表示为：分类规则</a:t>
            </a:r>
            <a:r>
              <a:rPr lang="en-US" altLang="zh-CN" sz="5500" dirty="0">
                <a:latin typeface="微软雅黑" panose="020B0503020204020204" pitchFamily="34" charset="-122"/>
                <a:ea typeface="微软雅黑" panose="020B0503020204020204" pitchFamily="34" charset="-122"/>
              </a:rPr>
              <a:t>, </a:t>
            </a:r>
            <a:r>
              <a:rPr lang="zh-CN" altLang="en-US" sz="5500" dirty="0">
                <a:latin typeface="微软雅黑" panose="020B0503020204020204" pitchFamily="34" charset="-122"/>
                <a:ea typeface="微软雅黑" panose="020B0503020204020204" pitchFamily="34" charset="-122"/>
              </a:rPr>
              <a:t>决策树或者数学公式</a:t>
            </a:r>
            <a:endParaRPr lang="en-US" altLang="zh-CN" sz="5500" dirty="0">
              <a:latin typeface="微软雅黑" panose="020B0503020204020204" pitchFamily="34" charset="-122"/>
              <a:ea typeface="微软雅黑" panose="020B0503020204020204" pitchFamily="34" charset="-122"/>
            </a:endParaRPr>
          </a:p>
          <a:p>
            <a:pPr>
              <a:lnSpc>
                <a:spcPct val="170000"/>
              </a:lnSpc>
              <a:spcAft>
                <a:spcPts val="450"/>
              </a:spcAft>
            </a:pPr>
            <a:r>
              <a:rPr lang="zh-CN" altLang="en-US" sz="5500" dirty="0">
                <a:solidFill>
                  <a:srgbClr val="FF0000"/>
                </a:solidFill>
                <a:latin typeface="微软雅黑" panose="020B0503020204020204" pitchFamily="34" charset="-122"/>
                <a:ea typeface="微软雅黑" panose="020B0503020204020204" pitchFamily="34" charset="-122"/>
              </a:rPr>
              <a:t>第二步，使用模型阶段</a:t>
            </a:r>
            <a:endParaRPr lang="en-US" altLang="zh-CN" sz="5500" dirty="0">
              <a:solidFill>
                <a:srgbClr val="FF0000"/>
              </a:solidFill>
              <a:latin typeface="微软雅黑" panose="020B0503020204020204" pitchFamily="34" charset="-122"/>
              <a:ea typeface="微软雅黑" panose="020B0503020204020204" pitchFamily="34" charset="-122"/>
            </a:endParaRPr>
          </a:p>
          <a:p>
            <a:pPr lvl="1">
              <a:lnSpc>
                <a:spcPct val="170000"/>
              </a:lnSpc>
              <a:spcAft>
                <a:spcPts val="450"/>
              </a:spcAft>
              <a:buFont typeface="Wingdings" pitchFamily="2" charset="2"/>
              <a:buChar char="Ø"/>
            </a:pPr>
            <a:r>
              <a:rPr lang="zh-CN" altLang="en-US" sz="5500" dirty="0">
                <a:latin typeface="微软雅黑" panose="020B0503020204020204" pitchFamily="34" charset="-122"/>
                <a:ea typeface="微软雅黑" panose="020B0503020204020204" pitchFamily="34" charset="-122"/>
              </a:rPr>
              <a:t>首先测试模型的准确性</a:t>
            </a:r>
            <a:endParaRPr lang="en-US" altLang="zh-CN" sz="5500" dirty="0">
              <a:latin typeface="微软雅黑" panose="020B0503020204020204" pitchFamily="34" charset="-122"/>
              <a:ea typeface="微软雅黑" panose="020B0503020204020204" pitchFamily="34" charset="-122"/>
            </a:endParaRPr>
          </a:p>
          <a:p>
            <a:pPr lvl="2">
              <a:lnSpc>
                <a:spcPct val="170000"/>
              </a:lnSpc>
              <a:spcAft>
                <a:spcPts val="450"/>
              </a:spcAft>
            </a:pPr>
            <a:r>
              <a:rPr lang="zh-CN" altLang="en-US" sz="5500" dirty="0">
                <a:latin typeface="微软雅黑" panose="020B0503020204020204" pitchFamily="34" charset="-122"/>
                <a:ea typeface="微软雅黑" panose="020B0503020204020204" pitchFamily="34" charset="-122"/>
              </a:rPr>
              <a:t>用</a:t>
            </a:r>
            <a:r>
              <a:rPr lang="zh-CN" altLang="en-US" sz="5500" dirty="0">
                <a:solidFill>
                  <a:srgbClr val="0070C0"/>
                </a:solidFill>
                <a:latin typeface="微软雅黑" panose="020B0503020204020204" pitchFamily="34" charset="-122"/>
                <a:ea typeface="微软雅黑" panose="020B0503020204020204" pitchFamily="34" charset="-122"/>
              </a:rPr>
              <a:t>测试集</a:t>
            </a:r>
            <a:r>
              <a:rPr lang="zh-CN" altLang="en-US" sz="5500" dirty="0">
                <a:latin typeface="微软雅黑" panose="020B0503020204020204" pitchFamily="34" charset="-122"/>
                <a:ea typeface="微软雅黑" panose="020B0503020204020204" pitchFamily="34" charset="-122"/>
              </a:rPr>
              <a:t>和由模型进行分类的结果进行比较</a:t>
            </a:r>
            <a:endParaRPr lang="en-US" altLang="zh-CN" sz="5500" dirty="0">
              <a:latin typeface="微软雅黑" panose="020B0503020204020204" pitchFamily="34" charset="-122"/>
              <a:ea typeface="微软雅黑" panose="020B0503020204020204" pitchFamily="34" charset="-122"/>
            </a:endParaRPr>
          </a:p>
          <a:p>
            <a:pPr lvl="2">
              <a:lnSpc>
                <a:spcPct val="170000"/>
              </a:lnSpc>
              <a:spcAft>
                <a:spcPts val="450"/>
              </a:spcAft>
            </a:pPr>
            <a:r>
              <a:rPr lang="zh-CN" altLang="en-US" sz="5500" dirty="0">
                <a:latin typeface="微软雅黑" panose="020B0503020204020204" pitchFamily="34" charset="-122"/>
                <a:ea typeface="微软雅黑" panose="020B0503020204020204" pitchFamily="34" charset="-122"/>
              </a:rPr>
              <a:t>两个结果相同所占的比率称为准确率</a:t>
            </a:r>
            <a:endParaRPr lang="en-US" altLang="zh-CN" sz="5500" dirty="0">
              <a:latin typeface="微软雅黑" panose="020B0503020204020204" pitchFamily="34" charset="-122"/>
              <a:ea typeface="微软雅黑" panose="020B0503020204020204" pitchFamily="34" charset="-122"/>
            </a:endParaRPr>
          </a:p>
          <a:p>
            <a:pPr lvl="2">
              <a:lnSpc>
                <a:spcPct val="170000"/>
              </a:lnSpc>
              <a:spcAft>
                <a:spcPts val="450"/>
              </a:spcAft>
            </a:pPr>
            <a:r>
              <a:rPr lang="zh-CN" altLang="en-US" sz="5500" dirty="0">
                <a:latin typeface="微软雅黑" panose="020B0503020204020204" pitchFamily="34" charset="-122"/>
                <a:ea typeface="微软雅黑" panose="020B0503020204020204" pitchFamily="34" charset="-122"/>
              </a:rPr>
              <a:t>测试集和训练集必须不相关</a:t>
            </a:r>
          </a:p>
          <a:p>
            <a:pPr lvl="1">
              <a:lnSpc>
                <a:spcPct val="170000"/>
              </a:lnSpc>
              <a:spcAft>
                <a:spcPts val="450"/>
              </a:spcAft>
              <a:buFont typeface="Wingdings" pitchFamily="2" charset="2"/>
              <a:buChar char="Ø"/>
            </a:pPr>
            <a:r>
              <a:rPr lang="zh-CN" altLang="en-US" sz="5500" dirty="0">
                <a:latin typeface="微软雅黑" panose="020B0503020204020204" pitchFamily="34" charset="-122"/>
                <a:ea typeface="微软雅黑" panose="020B0503020204020204" pitchFamily="34" charset="-122"/>
              </a:rPr>
              <a:t>如果准确性可以接受的话</a:t>
            </a:r>
            <a:r>
              <a:rPr lang="en-US" altLang="zh-CN" sz="5500" dirty="0">
                <a:latin typeface="微软雅黑" panose="020B0503020204020204" pitchFamily="34" charset="-122"/>
                <a:ea typeface="微软雅黑" panose="020B0503020204020204" pitchFamily="34" charset="-122"/>
              </a:rPr>
              <a:t>, </a:t>
            </a:r>
            <a:r>
              <a:rPr lang="zh-CN" altLang="en-US" sz="5500" dirty="0">
                <a:latin typeface="微软雅黑" panose="020B0503020204020204" pitchFamily="34" charset="-122"/>
                <a:ea typeface="微软雅黑" panose="020B0503020204020204" pitchFamily="34" charset="-122"/>
              </a:rPr>
              <a:t>使用模型对</a:t>
            </a:r>
            <a:r>
              <a:rPr lang="zh-CN" altLang="en-US" sz="5500" dirty="0">
                <a:solidFill>
                  <a:srgbClr val="0070C0"/>
                </a:solidFill>
                <a:latin typeface="微软雅黑" panose="020B0503020204020204" pitchFamily="34" charset="-122"/>
                <a:ea typeface="微软雅黑" panose="020B0503020204020204" pitchFamily="34" charset="-122"/>
              </a:rPr>
              <a:t>新数据</a:t>
            </a:r>
            <a:r>
              <a:rPr lang="zh-CN" altLang="en-US" sz="5500" dirty="0">
                <a:latin typeface="微软雅黑" panose="020B0503020204020204" pitchFamily="34" charset="-122"/>
                <a:ea typeface="微软雅黑" panose="020B0503020204020204" pitchFamily="34" charset="-122"/>
              </a:rPr>
              <a:t>进行分类</a:t>
            </a:r>
            <a:endParaRPr lang="en-US" altLang="zh-CN" sz="5500" dirty="0">
              <a:latin typeface="微软雅黑" panose="020B0503020204020204" pitchFamily="34" charset="-122"/>
              <a:ea typeface="微软雅黑" panose="020B0503020204020204" pitchFamily="34" charset="-122"/>
            </a:endParaRPr>
          </a:p>
          <a:p>
            <a:endParaRPr lang="zh-CN" altLang="en-US" dirty="0">
              <a:ea typeface="宋体" panose="02010600030101010101" pitchFamily="2" charset="-122"/>
            </a:endParaRPr>
          </a:p>
        </p:txBody>
      </p:sp>
      <p:sp>
        <p:nvSpPr>
          <p:cNvPr id="3" name="灯片编号占位符 2">
            <a:extLst>
              <a:ext uri="{FF2B5EF4-FFF2-40B4-BE49-F238E27FC236}">
                <a16:creationId xmlns:a16="http://schemas.microsoft.com/office/drawing/2014/main" id="{4AE33522-5351-FA4D-8189-D38E4F18E4A4}"/>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15</a:t>
            </a:fld>
            <a:endParaRPr lang="en-US">
              <a:solidFill>
                <a:prstClr val="black">
                  <a:tint val="75000"/>
                </a:prstClr>
              </a:solidFill>
            </a:endParaRPr>
          </a:p>
        </p:txBody>
      </p:sp>
    </p:spTree>
    <p:extLst>
      <p:ext uri="{BB962C8B-B14F-4D97-AF65-F5344CB8AC3E}">
        <p14:creationId xmlns:p14="http://schemas.microsoft.com/office/powerpoint/2010/main" val="193870360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4AA868F5-19F8-4548-850A-96FA90008469}"/>
              </a:ext>
            </a:extLst>
          </p:cNvPr>
          <p:cNvSpPr>
            <a:spLocks noGrp="1" noChangeArrowheads="1"/>
          </p:cNvSpPr>
          <p:nvPr>
            <p:ph type="title"/>
          </p:nvPr>
        </p:nvSpPr>
        <p:spPr>
          <a:xfrm>
            <a:off x="2268141" y="-100013"/>
            <a:ext cx="5257800" cy="742950"/>
          </a:xfrm>
        </p:spPr>
        <p:txBody>
          <a:bodyPr vert="horz" lIns="69056" tIns="34529" rIns="69056" bIns="34529" rtlCol="0" anchor="ctr">
            <a:normAutofit/>
          </a:bodyPr>
          <a:lstStyle/>
          <a:p>
            <a:r>
              <a:rPr lang="zh-CN" altLang="en-US" sz="2400">
                <a:latin typeface="微软雅黑" panose="020B0503020204020204" pitchFamily="34" charset="-122"/>
                <a:ea typeface="微软雅黑" panose="020B0503020204020204" pitchFamily="34" charset="-122"/>
              </a:rPr>
              <a:t>分类过程：建立模型阶段</a:t>
            </a:r>
            <a:endParaRPr lang="en-US" altLang="zh-CN" sz="2400">
              <a:latin typeface="微软雅黑" panose="020B0503020204020204" pitchFamily="34" charset="-122"/>
              <a:ea typeface="微软雅黑" panose="020B0503020204020204" pitchFamily="34" charset="-122"/>
            </a:endParaRPr>
          </a:p>
        </p:txBody>
      </p:sp>
      <p:grpSp>
        <p:nvGrpSpPr>
          <p:cNvPr id="26626" name="Group 3">
            <a:extLst>
              <a:ext uri="{FF2B5EF4-FFF2-40B4-BE49-F238E27FC236}">
                <a16:creationId xmlns:a16="http://schemas.microsoft.com/office/drawing/2014/main" id="{9775CC82-C308-3043-BD85-9CBAD8DDDF1E}"/>
              </a:ext>
            </a:extLst>
          </p:cNvPr>
          <p:cNvGrpSpPr>
            <a:grpSpLocks/>
          </p:cNvGrpSpPr>
          <p:nvPr/>
        </p:nvGrpSpPr>
        <p:grpSpPr bwMode="auto">
          <a:xfrm>
            <a:off x="2711054" y="757237"/>
            <a:ext cx="1273969" cy="1129904"/>
            <a:chOff x="1283" y="1118"/>
            <a:chExt cx="1070" cy="949"/>
          </a:xfrm>
        </p:grpSpPr>
        <p:pic>
          <p:nvPicPr>
            <p:cNvPr id="26639" name="Picture 4">
              <a:extLst>
                <a:ext uri="{FF2B5EF4-FFF2-40B4-BE49-F238E27FC236}">
                  <a16:creationId xmlns:a16="http://schemas.microsoft.com/office/drawing/2014/main" id="{CB3D9C07-5C01-DF42-B408-0EA4F35882BF}"/>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3" y="1118"/>
              <a:ext cx="1070" cy="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40" name="Rectangle 5">
              <a:extLst>
                <a:ext uri="{FF2B5EF4-FFF2-40B4-BE49-F238E27FC236}">
                  <a16:creationId xmlns:a16="http://schemas.microsoft.com/office/drawing/2014/main" id="{5EBAC165-58FA-304A-98FE-F78079972BAA}"/>
                </a:ext>
              </a:extLst>
            </p:cNvPr>
            <p:cNvSpPr>
              <a:spLocks noChangeArrowheads="1"/>
            </p:cNvSpPr>
            <p:nvPr/>
          </p:nvSpPr>
          <p:spPr bwMode="auto">
            <a:xfrm>
              <a:off x="1347" y="1426"/>
              <a:ext cx="934"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nchor="ct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zh-CN" sz="1650">
                  <a:latin typeface="Times New Roman" panose="02020603050405020304" pitchFamily="18" charset="0"/>
                  <a:ea typeface="宋体" panose="02010600030101010101" pitchFamily="2" charset="-122"/>
                </a:rPr>
                <a:t>Training</a:t>
              </a:r>
            </a:p>
            <a:p>
              <a:pPr algn="ctr">
                <a:spcBef>
                  <a:spcPct val="0"/>
                </a:spcBef>
                <a:buClrTx/>
                <a:buSzTx/>
                <a:buFontTx/>
                <a:buNone/>
              </a:pPr>
              <a:r>
                <a:rPr lang="en-US" altLang="zh-CN" sz="1650">
                  <a:latin typeface="Times New Roman" panose="02020603050405020304" pitchFamily="18" charset="0"/>
                  <a:ea typeface="宋体" panose="02010600030101010101" pitchFamily="2" charset="-122"/>
                </a:rPr>
                <a:t>Data</a:t>
              </a:r>
            </a:p>
          </p:txBody>
        </p:sp>
      </p:grpSp>
      <p:graphicFrame>
        <p:nvGraphicFramePr>
          <p:cNvPr id="26627" name="Object 2">
            <a:extLst>
              <a:ext uri="{FF2B5EF4-FFF2-40B4-BE49-F238E27FC236}">
                <a16:creationId xmlns:a16="http://schemas.microsoft.com/office/drawing/2014/main" id="{D26E7683-364C-B340-A986-D2D780F6D452}"/>
              </a:ext>
            </a:extLst>
          </p:cNvPr>
          <p:cNvGraphicFramePr>
            <a:graphicFrameLocks/>
          </p:cNvGraphicFramePr>
          <p:nvPr/>
        </p:nvGraphicFramePr>
        <p:xfrm>
          <a:off x="1398985" y="2289573"/>
          <a:ext cx="4063603" cy="2511028"/>
        </p:xfrm>
        <a:graphic>
          <a:graphicData uri="http://schemas.openxmlformats.org/presentationml/2006/ole">
            <mc:AlternateContent xmlns:mc="http://schemas.openxmlformats.org/markup-compatibility/2006">
              <mc:Choice xmlns:v="urn:schemas-microsoft-com:vml" Requires="v">
                <p:oleObj spid="_x0000_s10268" name="工作表" r:id="rId5" imgW="5283200" imgH="2451100" progId="Excel.Sheet.8">
                  <p:embed/>
                </p:oleObj>
              </mc:Choice>
              <mc:Fallback>
                <p:oleObj name="工作表" r:id="rId5" imgW="5283200" imgH="2451100" progId="Excel.Sheet.8">
                  <p:embed/>
                  <p:pic>
                    <p:nvPicPr>
                      <p:cNvPr id="26627" name="Object 2">
                        <a:extLst>
                          <a:ext uri="{FF2B5EF4-FFF2-40B4-BE49-F238E27FC236}">
                            <a16:creationId xmlns:a16="http://schemas.microsoft.com/office/drawing/2014/main" id="{D26E7683-364C-B340-A986-D2D780F6D452}"/>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8985" y="2289573"/>
                        <a:ext cx="4063603" cy="2511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628" name="Line 7">
            <a:extLst>
              <a:ext uri="{FF2B5EF4-FFF2-40B4-BE49-F238E27FC236}">
                <a16:creationId xmlns:a16="http://schemas.microsoft.com/office/drawing/2014/main" id="{AB4308DE-AE8E-9143-89BE-5F25881CC927}"/>
              </a:ext>
            </a:extLst>
          </p:cNvPr>
          <p:cNvSpPr>
            <a:spLocks noChangeShapeType="1"/>
          </p:cNvSpPr>
          <p:nvPr/>
        </p:nvSpPr>
        <p:spPr bwMode="auto">
          <a:xfrm flipH="1">
            <a:off x="1413272" y="1759744"/>
            <a:ext cx="1233488" cy="525066"/>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1350"/>
          </a:p>
        </p:txBody>
      </p:sp>
      <p:sp>
        <p:nvSpPr>
          <p:cNvPr id="26629" name="Line 8">
            <a:extLst>
              <a:ext uri="{FF2B5EF4-FFF2-40B4-BE49-F238E27FC236}">
                <a16:creationId xmlns:a16="http://schemas.microsoft.com/office/drawing/2014/main" id="{4E0E0B64-A78B-384D-8F82-1CF852CE3F8D}"/>
              </a:ext>
            </a:extLst>
          </p:cNvPr>
          <p:cNvSpPr>
            <a:spLocks noChangeShapeType="1"/>
          </p:cNvSpPr>
          <p:nvPr/>
        </p:nvSpPr>
        <p:spPr bwMode="auto">
          <a:xfrm>
            <a:off x="3986212" y="1759744"/>
            <a:ext cx="1519238" cy="525066"/>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1350"/>
          </a:p>
        </p:txBody>
      </p:sp>
      <p:sp>
        <p:nvSpPr>
          <p:cNvPr id="26630" name="Rectangle 9">
            <a:extLst>
              <a:ext uri="{FF2B5EF4-FFF2-40B4-BE49-F238E27FC236}">
                <a16:creationId xmlns:a16="http://schemas.microsoft.com/office/drawing/2014/main" id="{55DA94BE-A340-F540-AA5D-B694FA97BAE7}"/>
              </a:ext>
            </a:extLst>
          </p:cNvPr>
          <p:cNvSpPr>
            <a:spLocks noChangeArrowheads="1"/>
          </p:cNvSpPr>
          <p:nvPr/>
        </p:nvSpPr>
        <p:spPr bwMode="auto">
          <a:xfrm>
            <a:off x="6042852" y="642883"/>
            <a:ext cx="1306447" cy="577564"/>
          </a:xfrm>
          <a:prstGeom prst="rect">
            <a:avLst/>
          </a:prstGeom>
          <a:solidFill>
            <a:srgbClr val="CCFFFF"/>
          </a:solidFill>
          <a:ln w="12700">
            <a:solidFill>
              <a:schemeClr val="tx1"/>
            </a:solidFill>
            <a:miter lim="800000"/>
            <a:headEnd/>
            <a:tailEnd/>
          </a:ln>
        </p:spPr>
        <p:txBody>
          <a:bodyPr wrap="none" lIns="69056" tIns="34529" rIns="69056" bIns="34529" anchor="ct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zh-CN" sz="1650">
                <a:latin typeface="Times New Roman" panose="02020603050405020304" pitchFamily="18" charset="0"/>
                <a:ea typeface="宋体" panose="02010600030101010101" pitchFamily="2" charset="-122"/>
              </a:rPr>
              <a:t>Classification</a:t>
            </a:r>
          </a:p>
          <a:p>
            <a:pPr algn="ctr">
              <a:spcBef>
                <a:spcPct val="0"/>
              </a:spcBef>
              <a:buClrTx/>
              <a:buSzTx/>
              <a:buFontTx/>
              <a:buNone/>
            </a:pPr>
            <a:r>
              <a:rPr lang="en-US" altLang="zh-CN" sz="1650">
                <a:latin typeface="Times New Roman" panose="02020603050405020304" pitchFamily="18" charset="0"/>
                <a:ea typeface="宋体" panose="02010600030101010101" pitchFamily="2" charset="-122"/>
              </a:rPr>
              <a:t>Algorithms</a:t>
            </a:r>
          </a:p>
        </p:txBody>
      </p:sp>
      <p:sp>
        <p:nvSpPr>
          <p:cNvPr id="26631" name="AutoShape 10">
            <a:extLst>
              <a:ext uri="{FF2B5EF4-FFF2-40B4-BE49-F238E27FC236}">
                <a16:creationId xmlns:a16="http://schemas.microsoft.com/office/drawing/2014/main" id="{4D231387-80E2-2F4C-AADB-565CBF5C9E08}"/>
              </a:ext>
            </a:extLst>
          </p:cNvPr>
          <p:cNvSpPr>
            <a:spLocks noChangeArrowheads="1"/>
          </p:cNvSpPr>
          <p:nvPr/>
        </p:nvSpPr>
        <p:spPr bwMode="auto">
          <a:xfrm rot="20460000">
            <a:off x="4360069" y="982267"/>
            <a:ext cx="1243013" cy="363140"/>
          </a:xfrm>
          <a:prstGeom prst="rightArrow">
            <a:avLst>
              <a:gd name="adj1" fmla="val 50000"/>
              <a:gd name="adj2" fmla="val 85606"/>
            </a:avLst>
          </a:prstGeom>
          <a:solidFill>
            <a:srgbClr val="2597B8"/>
          </a:solidFill>
          <a:ln w="12700">
            <a:solidFill>
              <a:srgbClr val="000000"/>
            </a:solidFill>
            <a:miter lim="800000"/>
            <a:headEnd/>
            <a:tailEnd/>
          </a:ln>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en-US" sz="1800">
              <a:ea typeface="宋体" panose="02010600030101010101" pitchFamily="2" charset="-122"/>
            </a:endParaRPr>
          </a:p>
        </p:txBody>
      </p:sp>
      <p:sp>
        <p:nvSpPr>
          <p:cNvPr id="26632" name="Rectangle 11">
            <a:extLst>
              <a:ext uri="{FF2B5EF4-FFF2-40B4-BE49-F238E27FC236}">
                <a16:creationId xmlns:a16="http://schemas.microsoft.com/office/drawing/2014/main" id="{B205204F-8466-A04E-B3F1-67BE86141552}"/>
              </a:ext>
            </a:extLst>
          </p:cNvPr>
          <p:cNvSpPr>
            <a:spLocks noChangeArrowheads="1"/>
          </p:cNvSpPr>
          <p:nvPr/>
        </p:nvSpPr>
        <p:spPr bwMode="auto">
          <a:xfrm>
            <a:off x="5644754" y="3409739"/>
            <a:ext cx="2249090" cy="831479"/>
          </a:xfrm>
          <a:prstGeom prst="rect">
            <a:avLst/>
          </a:prstGeom>
          <a:solidFill>
            <a:srgbClr val="CCFFCC"/>
          </a:solidFill>
          <a:ln w="12700">
            <a:solidFill>
              <a:schemeClr val="tx1"/>
            </a:solidFill>
            <a:miter lim="800000"/>
            <a:headEnd/>
            <a:tailEnd/>
          </a:ln>
        </p:spPr>
        <p:txBody>
          <a:bodyPr lIns="69056" tIns="34529" rIns="69056" bIns="34529" anchor="ct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zh-CN" sz="1650">
                <a:latin typeface="Times New Roman" panose="02020603050405020304" pitchFamily="18" charset="0"/>
                <a:ea typeface="宋体" panose="02010600030101010101" pitchFamily="2" charset="-122"/>
              </a:rPr>
              <a:t>IF rank = ‘professor’</a:t>
            </a:r>
          </a:p>
          <a:p>
            <a:pPr>
              <a:spcBef>
                <a:spcPct val="0"/>
              </a:spcBef>
              <a:buClrTx/>
              <a:buSzTx/>
              <a:buFontTx/>
              <a:buNone/>
            </a:pPr>
            <a:r>
              <a:rPr lang="en-US" altLang="zh-CN" sz="1650">
                <a:latin typeface="Times New Roman" panose="02020603050405020304" pitchFamily="18" charset="0"/>
                <a:ea typeface="宋体" panose="02010600030101010101" pitchFamily="2" charset="-122"/>
              </a:rPr>
              <a:t>OR years &gt; 6</a:t>
            </a:r>
          </a:p>
          <a:p>
            <a:pPr>
              <a:spcBef>
                <a:spcPct val="0"/>
              </a:spcBef>
              <a:buClrTx/>
              <a:buSzTx/>
              <a:buFontTx/>
              <a:buNone/>
            </a:pPr>
            <a:r>
              <a:rPr lang="en-US" altLang="zh-CN" sz="1650">
                <a:latin typeface="Times New Roman" panose="02020603050405020304" pitchFamily="18" charset="0"/>
                <a:ea typeface="宋体" panose="02010600030101010101" pitchFamily="2" charset="-122"/>
              </a:rPr>
              <a:t>THEN tenured = ‘yes’ </a:t>
            </a:r>
          </a:p>
        </p:txBody>
      </p:sp>
      <p:grpSp>
        <p:nvGrpSpPr>
          <p:cNvPr id="26633" name="Group 12">
            <a:extLst>
              <a:ext uri="{FF2B5EF4-FFF2-40B4-BE49-F238E27FC236}">
                <a16:creationId xmlns:a16="http://schemas.microsoft.com/office/drawing/2014/main" id="{F360867E-DADB-D74D-AF99-C6FE35D90480}"/>
              </a:ext>
            </a:extLst>
          </p:cNvPr>
          <p:cNvGrpSpPr>
            <a:grpSpLocks/>
          </p:cNvGrpSpPr>
          <p:nvPr/>
        </p:nvGrpSpPr>
        <p:grpSpPr bwMode="auto">
          <a:xfrm>
            <a:off x="6042423" y="1838325"/>
            <a:ext cx="1416844" cy="1129904"/>
            <a:chOff x="4081" y="2026"/>
            <a:chExt cx="1190" cy="949"/>
          </a:xfrm>
        </p:grpSpPr>
        <p:pic>
          <p:nvPicPr>
            <p:cNvPr id="26637" name="Picture 13">
              <a:extLst>
                <a:ext uri="{FF2B5EF4-FFF2-40B4-BE49-F238E27FC236}">
                  <a16:creationId xmlns:a16="http://schemas.microsoft.com/office/drawing/2014/main" id="{52094446-B152-6140-BA7D-EB76531CE8EF}"/>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81" y="2026"/>
              <a:ext cx="1190" cy="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8" name="Rectangle 14">
              <a:extLst>
                <a:ext uri="{FF2B5EF4-FFF2-40B4-BE49-F238E27FC236}">
                  <a16:creationId xmlns:a16="http://schemas.microsoft.com/office/drawing/2014/main" id="{409779D2-A1F1-2546-ADE0-5B2ED4736148}"/>
                </a:ext>
              </a:extLst>
            </p:cNvPr>
            <p:cNvSpPr>
              <a:spLocks noChangeArrowheads="1"/>
            </p:cNvSpPr>
            <p:nvPr/>
          </p:nvSpPr>
          <p:spPr bwMode="auto">
            <a:xfrm>
              <a:off x="4244" y="2305"/>
              <a:ext cx="800"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nchor="ct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zh-CN" sz="1650">
                  <a:latin typeface="Times New Roman" panose="02020603050405020304" pitchFamily="18" charset="0"/>
                  <a:ea typeface="宋体" panose="02010600030101010101" pitchFamily="2" charset="-122"/>
                </a:rPr>
                <a:t>Classifier</a:t>
              </a:r>
            </a:p>
            <a:p>
              <a:pPr algn="ctr">
                <a:spcBef>
                  <a:spcPct val="0"/>
                </a:spcBef>
                <a:buClrTx/>
                <a:buSzTx/>
                <a:buFontTx/>
                <a:buNone/>
              </a:pPr>
              <a:r>
                <a:rPr lang="en-US" altLang="zh-CN" sz="1650">
                  <a:latin typeface="Times New Roman" panose="02020603050405020304" pitchFamily="18" charset="0"/>
                  <a:ea typeface="宋体" panose="02010600030101010101" pitchFamily="2" charset="-122"/>
                </a:rPr>
                <a:t>(Model)</a:t>
              </a:r>
            </a:p>
          </p:txBody>
        </p:sp>
      </p:grpSp>
      <p:sp>
        <p:nvSpPr>
          <p:cNvPr id="26634" name="Line 15">
            <a:extLst>
              <a:ext uri="{FF2B5EF4-FFF2-40B4-BE49-F238E27FC236}">
                <a16:creationId xmlns:a16="http://schemas.microsoft.com/office/drawing/2014/main" id="{710F29B6-3C01-C34E-8062-133FCB6DC3FA}"/>
              </a:ext>
            </a:extLst>
          </p:cNvPr>
          <p:cNvSpPr>
            <a:spLocks noChangeShapeType="1"/>
          </p:cNvSpPr>
          <p:nvPr/>
        </p:nvSpPr>
        <p:spPr bwMode="auto">
          <a:xfrm flipH="1">
            <a:off x="5643563" y="2833688"/>
            <a:ext cx="401241" cy="59412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1350"/>
          </a:p>
        </p:txBody>
      </p:sp>
      <p:sp>
        <p:nvSpPr>
          <p:cNvPr id="26635" name="Line 16">
            <a:extLst>
              <a:ext uri="{FF2B5EF4-FFF2-40B4-BE49-F238E27FC236}">
                <a16:creationId xmlns:a16="http://schemas.microsoft.com/office/drawing/2014/main" id="{BB9D5623-BF9F-AB48-9C00-2CA5EAB685DF}"/>
              </a:ext>
            </a:extLst>
          </p:cNvPr>
          <p:cNvSpPr>
            <a:spLocks noChangeShapeType="1"/>
          </p:cNvSpPr>
          <p:nvPr/>
        </p:nvSpPr>
        <p:spPr bwMode="auto">
          <a:xfrm>
            <a:off x="7460456" y="2833688"/>
            <a:ext cx="433388" cy="59293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1350"/>
          </a:p>
        </p:txBody>
      </p:sp>
      <p:sp>
        <p:nvSpPr>
          <p:cNvPr id="26636" name="AutoShape 17">
            <a:extLst>
              <a:ext uri="{FF2B5EF4-FFF2-40B4-BE49-F238E27FC236}">
                <a16:creationId xmlns:a16="http://schemas.microsoft.com/office/drawing/2014/main" id="{54139BBE-CDF4-3A47-986D-05D96C3A53C8}"/>
              </a:ext>
            </a:extLst>
          </p:cNvPr>
          <p:cNvSpPr>
            <a:spLocks noChangeArrowheads="1"/>
          </p:cNvSpPr>
          <p:nvPr/>
        </p:nvSpPr>
        <p:spPr bwMode="auto">
          <a:xfrm>
            <a:off x="6541294" y="1413273"/>
            <a:ext cx="409575" cy="444103"/>
          </a:xfrm>
          <a:prstGeom prst="downArrow">
            <a:avLst>
              <a:gd name="adj1" fmla="val 50000"/>
              <a:gd name="adj2" fmla="val 27118"/>
            </a:avLst>
          </a:prstGeom>
          <a:solidFill>
            <a:srgbClr val="2597B8"/>
          </a:solidFill>
          <a:ln w="12700">
            <a:solidFill>
              <a:srgbClr val="000000"/>
            </a:solidFill>
            <a:miter lim="800000"/>
            <a:headEnd/>
            <a:tailEnd/>
          </a:ln>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en-US" sz="1800">
              <a:ea typeface="宋体" panose="02010600030101010101" pitchFamily="2" charset="-122"/>
            </a:endParaRPr>
          </a:p>
        </p:txBody>
      </p:sp>
      <p:sp>
        <p:nvSpPr>
          <p:cNvPr id="3" name="灯片编号占位符 2">
            <a:extLst>
              <a:ext uri="{FF2B5EF4-FFF2-40B4-BE49-F238E27FC236}">
                <a16:creationId xmlns:a16="http://schemas.microsoft.com/office/drawing/2014/main" id="{AC5C0A55-5085-074F-86F3-6E0B68B824EC}"/>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16</a:t>
            </a:fld>
            <a:endParaRPr lang="en-US">
              <a:solidFill>
                <a:prstClr val="black">
                  <a:tint val="75000"/>
                </a:prstClr>
              </a:solidFill>
            </a:endParaRPr>
          </a:p>
        </p:txBody>
      </p:sp>
    </p:spTree>
    <p:extLst>
      <p:ext uri="{BB962C8B-B14F-4D97-AF65-F5344CB8AC3E}">
        <p14:creationId xmlns:p14="http://schemas.microsoft.com/office/powerpoint/2010/main" val="362802373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673" name="Object 2">
            <a:extLst>
              <a:ext uri="{FF2B5EF4-FFF2-40B4-BE49-F238E27FC236}">
                <a16:creationId xmlns:a16="http://schemas.microsoft.com/office/drawing/2014/main" id="{1B32BCAA-E98B-3447-A53B-1DA5C01AABB6}"/>
              </a:ext>
            </a:extLst>
          </p:cNvPr>
          <p:cNvGraphicFramePr>
            <a:graphicFrameLocks/>
          </p:cNvGraphicFramePr>
          <p:nvPr/>
        </p:nvGraphicFramePr>
        <p:xfrm>
          <a:off x="1490663" y="3228975"/>
          <a:ext cx="4094560" cy="1800225"/>
        </p:xfrm>
        <a:graphic>
          <a:graphicData uri="http://schemas.openxmlformats.org/presentationml/2006/ole">
            <mc:AlternateContent xmlns:mc="http://schemas.openxmlformats.org/markup-compatibility/2006">
              <mc:Choice xmlns:v="urn:schemas-microsoft-com:vml" Requires="v">
                <p:oleObj spid="_x0000_s12316" name="工作表" r:id="rId4" imgW="5384800" imgH="1765300" progId="Excel.Sheet.8">
                  <p:embed/>
                </p:oleObj>
              </mc:Choice>
              <mc:Fallback>
                <p:oleObj name="工作表" r:id="rId4" imgW="5384800" imgH="1765300" progId="Excel.Sheet.8">
                  <p:embed/>
                  <p:pic>
                    <p:nvPicPr>
                      <p:cNvPr id="28673" name="Object 2">
                        <a:extLst>
                          <a:ext uri="{FF2B5EF4-FFF2-40B4-BE49-F238E27FC236}">
                            <a16:creationId xmlns:a16="http://schemas.microsoft.com/office/drawing/2014/main" id="{1B32BCAA-E98B-3447-A53B-1DA5C01AABB6}"/>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0663" y="3228975"/>
                        <a:ext cx="409456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674" name="Rectangle 2">
            <a:extLst>
              <a:ext uri="{FF2B5EF4-FFF2-40B4-BE49-F238E27FC236}">
                <a16:creationId xmlns:a16="http://schemas.microsoft.com/office/drawing/2014/main" id="{9043DE6C-6315-264B-907E-56C1ABE5FA06}"/>
              </a:ext>
            </a:extLst>
          </p:cNvPr>
          <p:cNvSpPr>
            <a:spLocks noGrp="1" noChangeArrowheads="1"/>
          </p:cNvSpPr>
          <p:nvPr>
            <p:ph type="title"/>
          </p:nvPr>
        </p:nvSpPr>
        <p:spPr>
          <a:xfrm>
            <a:off x="2053829" y="-85725"/>
            <a:ext cx="5616178" cy="800100"/>
          </a:xfrm>
        </p:spPr>
        <p:txBody>
          <a:bodyPr vert="horz" lIns="69056" tIns="34529" rIns="69056" bIns="34529" rtlCol="0" anchor="ctr">
            <a:normAutofit/>
          </a:bodyPr>
          <a:lstStyle/>
          <a:p>
            <a:r>
              <a:rPr lang="zh-CN" altLang="en-US" sz="2400">
                <a:latin typeface="微软雅黑" panose="020B0503020204020204" pitchFamily="34" charset="-122"/>
                <a:ea typeface="微软雅黑" panose="020B0503020204020204" pitchFamily="34" charset="-122"/>
              </a:rPr>
              <a:t>分类过程：使用模型阶段</a:t>
            </a:r>
            <a:endParaRPr lang="en-US" altLang="zh-CN" sz="2400">
              <a:latin typeface="微软雅黑" panose="020B0503020204020204" pitchFamily="34" charset="-122"/>
              <a:ea typeface="微软雅黑" panose="020B0503020204020204" pitchFamily="34" charset="-122"/>
            </a:endParaRPr>
          </a:p>
        </p:txBody>
      </p:sp>
      <p:grpSp>
        <p:nvGrpSpPr>
          <p:cNvPr id="28675" name="Group 3">
            <a:extLst>
              <a:ext uri="{FF2B5EF4-FFF2-40B4-BE49-F238E27FC236}">
                <a16:creationId xmlns:a16="http://schemas.microsoft.com/office/drawing/2014/main" id="{363B2BBA-B947-9540-83E2-113BC69C3BD5}"/>
              </a:ext>
            </a:extLst>
          </p:cNvPr>
          <p:cNvGrpSpPr>
            <a:grpSpLocks/>
          </p:cNvGrpSpPr>
          <p:nvPr/>
        </p:nvGrpSpPr>
        <p:grpSpPr bwMode="auto">
          <a:xfrm>
            <a:off x="4476750" y="802481"/>
            <a:ext cx="1416844" cy="1129904"/>
            <a:chOff x="2800" y="989"/>
            <a:chExt cx="1190" cy="949"/>
          </a:xfrm>
        </p:grpSpPr>
        <p:pic>
          <p:nvPicPr>
            <p:cNvPr id="28692" name="Picture 4">
              <a:extLst>
                <a:ext uri="{FF2B5EF4-FFF2-40B4-BE49-F238E27FC236}">
                  <a16:creationId xmlns:a16="http://schemas.microsoft.com/office/drawing/2014/main" id="{47A1B9EE-893C-A244-B0AE-65572FDA2C5D}"/>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00" y="989"/>
              <a:ext cx="1190" cy="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93" name="Rectangle 5">
              <a:extLst>
                <a:ext uri="{FF2B5EF4-FFF2-40B4-BE49-F238E27FC236}">
                  <a16:creationId xmlns:a16="http://schemas.microsoft.com/office/drawing/2014/main" id="{B50636E3-9CE6-9F4C-8CF4-7085E0A1C40F}"/>
                </a:ext>
              </a:extLst>
            </p:cNvPr>
            <p:cNvSpPr>
              <a:spLocks noChangeArrowheads="1"/>
            </p:cNvSpPr>
            <p:nvPr/>
          </p:nvSpPr>
          <p:spPr bwMode="auto">
            <a:xfrm>
              <a:off x="2963" y="1385"/>
              <a:ext cx="800"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nchor="ct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zh-CN" sz="1650">
                  <a:latin typeface="Times New Roman" panose="02020603050405020304" pitchFamily="18" charset="0"/>
                  <a:ea typeface="宋体" panose="02010600030101010101" pitchFamily="2" charset="-122"/>
                </a:rPr>
                <a:t>Classifier</a:t>
              </a:r>
            </a:p>
          </p:txBody>
        </p:sp>
      </p:grpSp>
      <p:grpSp>
        <p:nvGrpSpPr>
          <p:cNvPr id="28676" name="Group 6">
            <a:extLst>
              <a:ext uri="{FF2B5EF4-FFF2-40B4-BE49-F238E27FC236}">
                <a16:creationId xmlns:a16="http://schemas.microsoft.com/office/drawing/2014/main" id="{844B76E0-3D6A-CB49-AB26-221200ED1C07}"/>
              </a:ext>
            </a:extLst>
          </p:cNvPr>
          <p:cNvGrpSpPr>
            <a:grpSpLocks/>
          </p:cNvGrpSpPr>
          <p:nvPr/>
        </p:nvGrpSpPr>
        <p:grpSpPr bwMode="auto">
          <a:xfrm>
            <a:off x="2761060" y="1676400"/>
            <a:ext cx="1273969" cy="1129904"/>
            <a:chOff x="1359" y="1723"/>
            <a:chExt cx="1070" cy="949"/>
          </a:xfrm>
        </p:grpSpPr>
        <p:pic>
          <p:nvPicPr>
            <p:cNvPr id="28690" name="Picture 7">
              <a:extLst>
                <a:ext uri="{FF2B5EF4-FFF2-40B4-BE49-F238E27FC236}">
                  <a16:creationId xmlns:a16="http://schemas.microsoft.com/office/drawing/2014/main" id="{9B043012-44C9-4B4F-A5EA-274EAFC372C5}"/>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59" y="1723"/>
              <a:ext cx="1070" cy="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91" name="Rectangle 8">
              <a:extLst>
                <a:ext uri="{FF2B5EF4-FFF2-40B4-BE49-F238E27FC236}">
                  <a16:creationId xmlns:a16="http://schemas.microsoft.com/office/drawing/2014/main" id="{C93C0B5D-0AB4-BB4A-877F-D2F25216941C}"/>
                </a:ext>
              </a:extLst>
            </p:cNvPr>
            <p:cNvSpPr>
              <a:spLocks noChangeArrowheads="1"/>
            </p:cNvSpPr>
            <p:nvPr/>
          </p:nvSpPr>
          <p:spPr bwMode="auto">
            <a:xfrm>
              <a:off x="1423" y="2031"/>
              <a:ext cx="934"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nchor="ct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zh-CN" sz="1650">
                  <a:latin typeface="Times New Roman" panose="02020603050405020304" pitchFamily="18" charset="0"/>
                  <a:ea typeface="宋体" panose="02010600030101010101" pitchFamily="2" charset="-122"/>
                </a:rPr>
                <a:t>Testing</a:t>
              </a:r>
            </a:p>
            <a:p>
              <a:pPr algn="ctr">
                <a:spcBef>
                  <a:spcPct val="0"/>
                </a:spcBef>
                <a:buClrTx/>
                <a:buSzTx/>
                <a:buFontTx/>
                <a:buNone/>
              </a:pPr>
              <a:r>
                <a:rPr lang="en-US" altLang="zh-CN" sz="1650">
                  <a:latin typeface="Times New Roman" panose="02020603050405020304" pitchFamily="18" charset="0"/>
                  <a:ea typeface="宋体" panose="02010600030101010101" pitchFamily="2" charset="-122"/>
                </a:rPr>
                <a:t>Data</a:t>
              </a:r>
            </a:p>
          </p:txBody>
        </p:sp>
      </p:grpSp>
      <p:sp>
        <p:nvSpPr>
          <p:cNvPr id="28677" name="Line 10">
            <a:extLst>
              <a:ext uri="{FF2B5EF4-FFF2-40B4-BE49-F238E27FC236}">
                <a16:creationId xmlns:a16="http://schemas.microsoft.com/office/drawing/2014/main" id="{BEBC70CF-D79A-1F44-B417-B4EE5AAE8DBF}"/>
              </a:ext>
            </a:extLst>
          </p:cNvPr>
          <p:cNvSpPr>
            <a:spLocks noChangeShapeType="1"/>
          </p:cNvSpPr>
          <p:nvPr/>
        </p:nvSpPr>
        <p:spPr bwMode="auto">
          <a:xfrm flipH="1">
            <a:off x="1463278" y="2678906"/>
            <a:ext cx="1233488" cy="525066"/>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1350"/>
          </a:p>
        </p:txBody>
      </p:sp>
      <p:sp>
        <p:nvSpPr>
          <p:cNvPr id="28678" name="Line 11">
            <a:extLst>
              <a:ext uri="{FF2B5EF4-FFF2-40B4-BE49-F238E27FC236}">
                <a16:creationId xmlns:a16="http://schemas.microsoft.com/office/drawing/2014/main" id="{BBA5C6FB-16E5-C142-B4EC-E2556D71F3A6}"/>
              </a:ext>
            </a:extLst>
          </p:cNvPr>
          <p:cNvSpPr>
            <a:spLocks noChangeShapeType="1"/>
          </p:cNvSpPr>
          <p:nvPr/>
        </p:nvSpPr>
        <p:spPr bwMode="auto">
          <a:xfrm>
            <a:off x="4036219" y="2678906"/>
            <a:ext cx="1519238" cy="525066"/>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1350"/>
          </a:p>
        </p:txBody>
      </p:sp>
      <p:sp>
        <p:nvSpPr>
          <p:cNvPr id="28679" name="AutoShape 12">
            <a:extLst>
              <a:ext uri="{FF2B5EF4-FFF2-40B4-BE49-F238E27FC236}">
                <a16:creationId xmlns:a16="http://schemas.microsoft.com/office/drawing/2014/main" id="{29ADEE2C-C8CC-9747-8C55-B5C0BDB004D0}"/>
              </a:ext>
            </a:extLst>
          </p:cNvPr>
          <p:cNvSpPr>
            <a:spLocks noChangeArrowheads="1"/>
          </p:cNvSpPr>
          <p:nvPr/>
        </p:nvSpPr>
        <p:spPr bwMode="auto">
          <a:xfrm>
            <a:off x="6765131" y="3386137"/>
            <a:ext cx="409575" cy="825104"/>
          </a:xfrm>
          <a:prstGeom prst="downArrow">
            <a:avLst>
              <a:gd name="adj1" fmla="val 50000"/>
              <a:gd name="adj2" fmla="val 27131"/>
            </a:avLst>
          </a:prstGeom>
          <a:solidFill>
            <a:srgbClr val="2597B8"/>
          </a:solidFill>
          <a:ln w="12700">
            <a:solidFill>
              <a:srgbClr val="000000"/>
            </a:solidFill>
            <a:miter lim="800000"/>
            <a:headEnd/>
            <a:tailEnd/>
          </a:ln>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en-US" sz="1800">
              <a:ea typeface="宋体" panose="02010600030101010101" pitchFamily="2" charset="-122"/>
            </a:endParaRPr>
          </a:p>
        </p:txBody>
      </p:sp>
      <p:sp>
        <p:nvSpPr>
          <p:cNvPr id="28680" name="Freeform 13">
            <a:extLst>
              <a:ext uri="{FF2B5EF4-FFF2-40B4-BE49-F238E27FC236}">
                <a16:creationId xmlns:a16="http://schemas.microsoft.com/office/drawing/2014/main" id="{35497BE4-3DD4-6649-A644-1404F1CA3E57}"/>
              </a:ext>
            </a:extLst>
          </p:cNvPr>
          <p:cNvSpPr>
            <a:spLocks/>
          </p:cNvSpPr>
          <p:nvPr/>
        </p:nvSpPr>
        <p:spPr bwMode="auto">
          <a:xfrm>
            <a:off x="5965031" y="1310878"/>
            <a:ext cx="706041" cy="575072"/>
          </a:xfrm>
          <a:custGeom>
            <a:avLst/>
            <a:gdLst>
              <a:gd name="T0" fmla="*/ 0 w 593"/>
              <a:gd name="T1" fmla="*/ 2147483646 h 483"/>
              <a:gd name="T2" fmla="*/ 2147483646 w 593"/>
              <a:gd name="T3" fmla="*/ 0 h 483"/>
              <a:gd name="T4" fmla="*/ 2147483646 w 593"/>
              <a:gd name="T5" fmla="*/ 2147483646 h 483"/>
              <a:gd name="T6" fmla="*/ 2147483646 w 593"/>
              <a:gd name="T7" fmla="*/ 2147483646 h 483"/>
              <a:gd name="T8" fmla="*/ 2147483646 w 593"/>
              <a:gd name="T9" fmla="*/ 2147483646 h 483"/>
              <a:gd name="T10" fmla="*/ 2147483646 w 593"/>
              <a:gd name="T11" fmla="*/ 2147483646 h 483"/>
              <a:gd name="T12" fmla="*/ 2147483646 w 593"/>
              <a:gd name="T13" fmla="*/ 2147483646 h 483"/>
              <a:gd name="T14" fmla="*/ 2147483646 w 593"/>
              <a:gd name="T15" fmla="*/ 2147483646 h 483"/>
              <a:gd name="T16" fmla="*/ 2147483646 w 593"/>
              <a:gd name="T17" fmla="*/ 2147483646 h 483"/>
              <a:gd name="T18" fmla="*/ 2147483646 w 593"/>
              <a:gd name="T19" fmla="*/ 2147483646 h 483"/>
              <a:gd name="T20" fmla="*/ 0 w 593"/>
              <a:gd name="T21" fmla="*/ 2147483646 h 4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93"/>
              <a:gd name="T34" fmla="*/ 0 h 483"/>
              <a:gd name="T35" fmla="*/ 593 w 593"/>
              <a:gd name="T36" fmla="*/ 483 h 48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93" h="483">
                <a:moveTo>
                  <a:pt x="0" y="34"/>
                </a:moveTo>
                <a:lnTo>
                  <a:pt x="200" y="0"/>
                </a:lnTo>
                <a:lnTo>
                  <a:pt x="159" y="58"/>
                </a:lnTo>
                <a:lnTo>
                  <a:pt x="515" y="306"/>
                </a:lnTo>
                <a:lnTo>
                  <a:pt x="555" y="248"/>
                </a:lnTo>
                <a:lnTo>
                  <a:pt x="592" y="448"/>
                </a:lnTo>
                <a:lnTo>
                  <a:pt x="392" y="482"/>
                </a:lnTo>
                <a:lnTo>
                  <a:pt x="433" y="424"/>
                </a:lnTo>
                <a:lnTo>
                  <a:pt x="77" y="176"/>
                </a:lnTo>
                <a:lnTo>
                  <a:pt x="37" y="234"/>
                </a:lnTo>
                <a:lnTo>
                  <a:pt x="0" y="34"/>
                </a:lnTo>
              </a:path>
            </a:pathLst>
          </a:custGeom>
          <a:solidFill>
            <a:srgbClr val="2597B8"/>
          </a:solidFill>
          <a:ln w="12700" cap="rnd">
            <a:solidFill>
              <a:srgbClr val="000000"/>
            </a:solidFill>
            <a:round/>
            <a:headEnd/>
            <a:tailEnd/>
          </a:ln>
        </p:spPr>
        <p:txBody>
          <a:bodyPr/>
          <a:lstStyle/>
          <a:p>
            <a:endParaRPr lang="zh-CN" altLang="en-US" sz="1350"/>
          </a:p>
        </p:txBody>
      </p:sp>
      <p:grpSp>
        <p:nvGrpSpPr>
          <p:cNvPr id="28681" name="Group 14">
            <a:extLst>
              <a:ext uri="{FF2B5EF4-FFF2-40B4-BE49-F238E27FC236}">
                <a16:creationId xmlns:a16="http://schemas.microsoft.com/office/drawing/2014/main" id="{0AA4DBB2-7D1C-7144-AEC1-F8BEBDF83073}"/>
              </a:ext>
            </a:extLst>
          </p:cNvPr>
          <p:cNvGrpSpPr>
            <a:grpSpLocks/>
          </p:cNvGrpSpPr>
          <p:nvPr/>
        </p:nvGrpSpPr>
        <p:grpSpPr bwMode="auto">
          <a:xfrm>
            <a:off x="6128148" y="2015729"/>
            <a:ext cx="1335881" cy="611981"/>
            <a:chOff x="4187" y="2008"/>
            <a:chExt cx="1122" cy="514"/>
          </a:xfrm>
        </p:grpSpPr>
        <p:pic>
          <p:nvPicPr>
            <p:cNvPr id="28688" name="Picture 15">
              <a:extLst>
                <a:ext uri="{FF2B5EF4-FFF2-40B4-BE49-F238E27FC236}">
                  <a16:creationId xmlns:a16="http://schemas.microsoft.com/office/drawing/2014/main" id="{AB07A573-2B45-704B-B5E2-CC4DF94B5400}"/>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87" y="2008"/>
              <a:ext cx="1122"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9" name="Rectangle 16">
              <a:extLst>
                <a:ext uri="{FF2B5EF4-FFF2-40B4-BE49-F238E27FC236}">
                  <a16:creationId xmlns:a16="http://schemas.microsoft.com/office/drawing/2014/main" id="{5D74276E-46D4-AF4B-8810-2A44A4DF1D83}"/>
                </a:ext>
              </a:extLst>
            </p:cNvPr>
            <p:cNvSpPr>
              <a:spLocks noChangeArrowheads="1"/>
            </p:cNvSpPr>
            <p:nvPr/>
          </p:nvSpPr>
          <p:spPr bwMode="auto">
            <a:xfrm>
              <a:off x="4250" y="2130"/>
              <a:ext cx="1031"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nchor="ct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zh-CN" sz="1650">
                  <a:latin typeface="Times New Roman" panose="02020603050405020304" pitchFamily="18" charset="0"/>
                  <a:ea typeface="宋体" panose="02010600030101010101" pitchFamily="2" charset="-122"/>
                </a:rPr>
                <a:t>Unseen Data</a:t>
              </a:r>
            </a:p>
          </p:txBody>
        </p:sp>
      </p:grpSp>
      <p:sp>
        <p:nvSpPr>
          <p:cNvPr id="28682" name="Rectangle 17">
            <a:extLst>
              <a:ext uri="{FF2B5EF4-FFF2-40B4-BE49-F238E27FC236}">
                <a16:creationId xmlns:a16="http://schemas.microsoft.com/office/drawing/2014/main" id="{2F00FC5A-E034-C346-8B47-A4CE7BC8EE8D}"/>
              </a:ext>
            </a:extLst>
          </p:cNvPr>
          <p:cNvSpPr>
            <a:spLocks noChangeArrowheads="1"/>
          </p:cNvSpPr>
          <p:nvPr/>
        </p:nvSpPr>
        <p:spPr bwMode="auto">
          <a:xfrm>
            <a:off x="5923412" y="2821782"/>
            <a:ext cx="1701299" cy="32364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zh-CN" sz="1650">
                <a:latin typeface="Times New Roman" panose="02020603050405020304" pitchFamily="18" charset="0"/>
                <a:ea typeface="宋体" panose="02010600030101010101" pitchFamily="2" charset="-122"/>
              </a:rPr>
              <a:t>(Jeff, Professor, 4)</a:t>
            </a:r>
          </a:p>
        </p:txBody>
      </p:sp>
      <p:sp>
        <p:nvSpPr>
          <p:cNvPr id="28683" name="Line 18">
            <a:extLst>
              <a:ext uri="{FF2B5EF4-FFF2-40B4-BE49-F238E27FC236}">
                <a16:creationId xmlns:a16="http://schemas.microsoft.com/office/drawing/2014/main" id="{117227FB-BD38-7A4D-9FB7-EE0C0305CDED}"/>
              </a:ext>
            </a:extLst>
          </p:cNvPr>
          <p:cNvSpPr>
            <a:spLocks noChangeShapeType="1"/>
          </p:cNvSpPr>
          <p:nvPr/>
        </p:nvSpPr>
        <p:spPr bwMode="auto">
          <a:xfrm flipH="1">
            <a:off x="5922169" y="2552700"/>
            <a:ext cx="200025" cy="29527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1350"/>
          </a:p>
        </p:txBody>
      </p:sp>
      <p:sp>
        <p:nvSpPr>
          <p:cNvPr id="28684" name="Line 19">
            <a:extLst>
              <a:ext uri="{FF2B5EF4-FFF2-40B4-BE49-F238E27FC236}">
                <a16:creationId xmlns:a16="http://schemas.microsoft.com/office/drawing/2014/main" id="{DFAEF48D-DB10-BA41-A449-1C799C16261D}"/>
              </a:ext>
            </a:extLst>
          </p:cNvPr>
          <p:cNvSpPr>
            <a:spLocks noChangeShapeType="1"/>
          </p:cNvSpPr>
          <p:nvPr/>
        </p:nvSpPr>
        <p:spPr bwMode="auto">
          <a:xfrm>
            <a:off x="7479507" y="2552700"/>
            <a:ext cx="146447" cy="25360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1350"/>
          </a:p>
        </p:txBody>
      </p:sp>
      <p:sp>
        <p:nvSpPr>
          <p:cNvPr id="28685" name="Freeform 20">
            <a:extLst>
              <a:ext uri="{FF2B5EF4-FFF2-40B4-BE49-F238E27FC236}">
                <a16:creationId xmlns:a16="http://schemas.microsoft.com/office/drawing/2014/main" id="{9CDBD430-6DAE-F949-88F0-DDEADA9620F0}"/>
              </a:ext>
            </a:extLst>
          </p:cNvPr>
          <p:cNvSpPr>
            <a:spLocks/>
          </p:cNvSpPr>
          <p:nvPr/>
        </p:nvSpPr>
        <p:spPr bwMode="auto">
          <a:xfrm>
            <a:off x="3681413" y="1154907"/>
            <a:ext cx="676275" cy="445294"/>
          </a:xfrm>
          <a:custGeom>
            <a:avLst/>
            <a:gdLst>
              <a:gd name="T0" fmla="*/ 2147483646 w 568"/>
              <a:gd name="T1" fmla="*/ 2147483646 h 374"/>
              <a:gd name="T2" fmla="*/ 2147483646 w 568"/>
              <a:gd name="T3" fmla="*/ 2147483646 h 374"/>
              <a:gd name="T4" fmla="*/ 2147483646 w 568"/>
              <a:gd name="T5" fmla="*/ 2147483646 h 374"/>
              <a:gd name="T6" fmla="*/ 2147483646 w 568"/>
              <a:gd name="T7" fmla="*/ 2147483646 h 374"/>
              <a:gd name="T8" fmla="*/ 2147483646 w 568"/>
              <a:gd name="T9" fmla="*/ 2147483646 h 374"/>
              <a:gd name="T10" fmla="*/ 0 w 568"/>
              <a:gd name="T11" fmla="*/ 2147483646 h 374"/>
              <a:gd name="T12" fmla="*/ 2147483646 w 568"/>
              <a:gd name="T13" fmla="*/ 2147483646 h 374"/>
              <a:gd name="T14" fmla="*/ 2147483646 w 568"/>
              <a:gd name="T15" fmla="*/ 2147483646 h 374"/>
              <a:gd name="T16" fmla="*/ 2147483646 w 568"/>
              <a:gd name="T17" fmla="*/ 2147483646 h 374"/>
              <a:gd name="T18" fmla="*/ 2147483646 w 568"/>
              <a:gd name="T19" fmla="*/ 0 h 374"/>
              <a:gd name="T20" fmla="*/ 2147483646 w 568"/>
              <a:gd name="T21" fmla="*/ 2147483646 h 3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8"/>
              <a:gd name="T34" fmla="*/ 0 h 374"/>
              <a:gd name="T35" fmla="*/ 568 w 568"/>
              <a:gd name="T36" fmla="*/ 374 h 37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8" h="374">
                <a:moveTo>
                  <a:pt x="567" y="59"/>
                </a:moveTo>
                <a:lnTo>
                  <a:pt x="503" y="220"/>
                </a:lnTo>
                <a:lnTo>
                  <a:pt x="478" y="165"/>
                </a:lnTo>
                <a:lnTo>
                  <a:pt x="138" y="318"/>
                </a:lnTo>
                <a:lnTo>
                  <a:pt x="163" y="373"/>
                </a:lnTo>
                <a:lnTo>
                  <a:pt x="0" y="314"/>
                </a:lnTo>
                <a:lnTo>
                  <a:pt x="64" y="153"/>
                </a:lnTo>
                <a:lnTo>
                  <a:pt x="89" y="208"/>
                </a:lnTo>
                <a:lnTo>
                  <a:pt x="429" y="55"/>
                </a:lnTo>
                <a:lnTo>
                  <a:pt x="404" y="0"/>
                </a:lnTo>
                <a:lnTo>
                  <a:pt x="567" y="59"/>
                </a:lnTo>
              </a:path>
            </a:pathLst>
          </a:custGeom>
          <a:solidFill>
            <a:srgbClr val="2597B8"/>
          </a:solidFill>
          <a:ln w="12700" cap="rnd">
            <a:solidFill>
              <a:srgbClr val="000000"/>
            </a:solidFill>
            <a:round/>
            <a:headEnd/>
            <a:tailEnd/>
          </a:ln>
        </p:spPr>
        <p:txBody>
          <a:bodyPr/>
          <a:lstStyle/>
          <a:p>
            <a:endParaRPr lang="zh-CN" altLang="en-US" sz="1350"/>
          </a:p>
        </p:txBody>
      </p:sp>
      <p:pic>
        <p:nvPicPr>
          <p:cNvPr id="28686" name="Picture 21">
            <a:extLst>
              <a:ext uri="{FF2B5EF4-FFF2-40B4-BE49-F238E27FC236}">
                <a16:creationId xmlns:a16="http://schemas.microsoft.com/office/drawing/2014/main" id="{B3A264CC-C051-3849-AF3E-A71197146C97}"/>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10363" y="4425553"/>
            <a:ext cx="540544"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7" name="Rectangle 22">
            <a:extLst>
              <a:ext uri="{FF2B5EF4-FFF2-40B4-BE49-F238E27FC236}">
                <a16:creationId xmlns:a16="http://schemas.microsoft.com/office/drawing/2014/main" id="{69476631-5E23-8344-8AC8-7C02DEF09095}"/>
              </a:ext>
            </a:extLst>
          </p:cNvPr>
          <p:cNvSpPr>
            <a:spLocks noChangeArrowheads="1"/>
          </p:cNvSpPr>
          <p:nvPr/>
        </p:nvSpPr>
        <p:spPr bwMode="auto">
          <a:xfrm>
            <a:off x="5898402" y="3515917"/>
            <a:ext cx="926216" cy="323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zh-CN" sz="1650">
                <a:latin typeface="Times New Roman" panose="02020603050405020304" pitchFamily="18" charset="0"/>
                <a:ea typeface="宋体" panose="02010600030101010101" pitchFamily="2" charset="-122"/>
              </a:rPr>
              <a:t>Tenured?</a:t>
            </a:r>
          </a:p>
        </p:txBody>
      </p:sp>
      <p:sp>
        <p:nvSpPr>
          <p:cNvPr id="3" name="灯片编号占位符 2">
            <a:extLst>
              <a:ext uri="{FF2B5EF4-FFF2-40B4-BE49-F238E27FC236}">
                <a16:creationId xmlns:a16="http://schemas.microsoft.com/office/drawing/2014/main" id="{ACBA5170-2D38-DA4A-A637-48F9D95E3608}"/>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17</a:t>
            </a:fld>
            <a:endParaRPr lang="en-US">
              <a:solidFill>
                <a:prstClr val="black">
                  <a:tint val="75000"/>
                </a:prstClr>
              </a:solidFill>
            </a:endParaRPr>
          </a:p>
        </p:txBody>
      </p:sp>
    </p:spTree>
    <p:extLst>
      <p:ext uri="{BB962C8B-B14F-4D97-AF65-F5344CB8AC3E}">
        <p14:creationId xmlns:p14="http://schemas.microsoft.com/office/powerpoint/2010/main" val="1224183948"/>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D55C598-D91A-4C43-B4C7-642ECCE62247}"/>
              </a:ext>
            </a:extLst>
          </p:cNvPr>
          <p:cNvSpPr>
            <a:spLocks noGrp="1"/>
          </p:cNvSpPr>
          <p:nvPr>
            <p:ph idx="1"/>
          </p:nvPr>
        </p:nvSpPr>
        <p:spPr>
          <a:xfrm>
            <a:off x="457200" y="874107"/>
            <a:ext cx="8229600" cy="3720516"/>
          </a:xfrm>
        </p:spPr>
        <p:txBody>
          <a:bodyPr>
            <a:normAutofit/>
          </a:bodyPr>
          <a:lstStyle/>
          <a:p>
            <a:r>
              <a:rPr kumimoji="1" lang="zh-CN" altLang="en-US" sz="2800" b="1" dirty="0"/>
              <a:t>求决策边界</a:t>
            </a:r>
          </a:p>
        </p:txBody>
      </p:sp>
      <p:sp>
        <p:nvSpPr>
          <p:cNvPr id="4" name="标题 1">
            <a:extLst>
              <a:ext uri="{FF2B5EF4-FFF2-40B4-BE49-F238E27FC236}">
                <a16:creationId xmlns:a16="http://schemas.microsoft.com/office/drawing/2014/main" id="{65835ECB-4250-3342-9F7B-625B77AA7255}"/>
              </a:ext>
            </a:extLst>
          </p:cNvPr>
          <p:cNvSpPr>
            <a:spLocks noGrp="1"/>
          </p:cNvSpPr>
          <p:nvPr>
            <p:ph type="title"/>
          </p:nvPr>
        </p:nvSpPr>
        <p:spPr>
          <a:xfrm>
            <a:off x="152400" y="16857"/>
            <a:ext cx="8229600" cy="857250"/>
          </a:xfrm>
        </p:spPr>
        <p:txBody>
          <a:bodyPr>
            <a:normAutofit/>
          </a:bodyPr>
          <a:lstStyle/>
          <a:p>
            <a:r>
              <a:rPr lang="zh-CN" altLang="en-US" sz="2400" dirty="0">
                <a:latin typeface="微软雅黑" panose="020B0503020204020204" pitchFamily="34" charset="-122"/>
                <a:ea typeface="微软雅黑" panose="020B0503020204020204" pitchFamily="34" charset="-122"/>
              </a:rPr>
              <a:t>分类</a:t>
            </a:r>
          </a:p>
        </p:txBody>
      </p:sp>
      <p:pic>
        <p:nvPicPr>
          <p:cNvPr id="5" name="图片 4">
            <a:extLst>
              <a:ext uri="{FF2B5EF4-FFF2-40B4-BE49-F238E27FC236}">
                <a16:creationId xmlns:a16="http://schemas.microsoft.com/office/drawing/2014/main" id="{D83D8008-BC44-2F48-BADA-300E1DE993CA}"/>
              </a:ext>
            </a:extLst>
          </p:cNvPr>
          <p:cNvPicPr>
            <a:picLocks noChangeAspect="1"/>
          </p:cNvPicPr>
          <p:nvPr/>
        </p:nvPicPr>
        <p:blipFill>
          <a:blip r:embed="rId2"/>
          <a:stretch>
            <a:fillRect/>
          </a:stretch>
        </p:blipFill>
        <p:spPr>
          <a:xfrm>
            <a:off x="1206500" y="1809750"/>
            <a:ext cx="6731000" cy="2679740"/>
          </a:xfrm>
          <a:prstGeom prst="rect">
            <a:avLst/>
          </a:prstGeom>
        </p:spPr>
      </p:pic>
      <p:sp>
        <p:nvSpPr>
          <p:cNvPr id="6" name="灯片编号占位符 5">
            <a:extLst>
              <a:ext uri="{FF2B5EF4-FFF2-40B4-BE49-F238E27FC236}">
                <a16:creationId xmlns:a16="http://schemas.microsoft.com/office/drawing/2014/main" id="{AC0B3EE0-6E59-EB45-9A22-3BE42CEFD222}"/>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18</a:t>
            </a:fld>
            <a:endParaRPr lang="en-US">
              <a:solidFill>
                <a:prstClr val="black">
                  <a:tint val="75000"/>
                </a:prstClr>
              </a:solidFill>
            </a:endParaRPr>
          </a:p>
        </p:txBody>
      </p:sp>
    </p:spTree>
    <p:extLst>
      <p:ext uri="{BB962C8B-B14F-4D97-AF65-F5344CB8AC3E}">
        <p14:creationId xmlns:p14="http://schemas.microsoft.com/office/powerpoint/2010/main" val="1216148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1B2A86-AFBA-B449-B759-174316051AB8}"/>
              </a:ext>
            </a:extLst>
          </p:cNvPr>
          <p:cNvSpPr>
            <a:spLocks noGrp="1"/>
          </p:cNvSpPr>
          <p:nvPr>
            <p:ph type="title"/>
          </p:nvPr>
        </p:nvSpPr>
        <p:spPr/>
        <p:txBody>
          <a:bodyPr/>
          <a:lstStyle/>
          <a:p>
            <a:r>
              <a:rPr kumimoji="1" lang="zh-CN" altLang="en-US" dirty="0">
                <a:latin typeface="+mn-ea"/>
                <a:ea typeface="+mn-ea"/>
              </a:rPr>
              <a:t>有监督学习</a:t>
            </a:r>
          </a:p>
        </p:txBody>
      </p:sp>
      <p:sp>
        <p:nvSpPr>
          <p:cNvPr id="3" name="内容占位符 2">
            <a:extLst>
              <a:ext uri="{FF2B5EF4-FFF2-40B4-BE49-F238E27FC236}">
                <a16:creationId xmlns:a16="http://schemas.microsoft.com/office/drawing/2014/main" id="{DEFA0834-E0FB-AD4B-A083-A26126A725F0}"/>
              </a:ext>
            </a:extLst>
          </p:cNvPr>
          <p:cNvSpPr>
            <a:spLocks noGrp="1"/>
          </p:cNvSpPr>
          <p:nvPr>
            <p:ph idx="1"/>
          </p:nvPr>
        </p:nvSpPr>
        <p:spPr/>
        <p:txBody>
          <a:bodyPr>
            <a:normAutofit fontScale="92500" lnSpcReduction="10000"/>
          </a:bodyPr>
          <a:lstStyle/>
          <a:p>
            <a:r>
              <a:rPr lang="zh-CN" altLang="en-US" dirty="0">
                <a:latin typeface="+mn-ea"/>
              </a:rPr>
              <a:t>什么是有监督学习？</a:t>
            </a:r>
            <a:endParaRPr lang="en-US" altLang="zh-CN" dirty="0">
              <a:latin typeface="+mn-ea"/>
            </a:endParaRPr>
          </a:p>
          <a:p>
            <a:pPr lvl="1"/>
            <a:r>
              <a:rPr lang="zh-CN" altLang="en-US" dirty="0">
                <a:solidFill>
                  <a:srgbClr val="FF0000"/>
                </a:solidFill>
                <a:latin typeface="+mn-ea"/>
              </a:rPr>
              <a:t>决策树分类回顾</a:t>
            </a:r>
            <a:endParaRPr lang="en-US" altLang="zh-CN" dirty="0">
              <a:solidFill>
                <a:srgbClr val="FF0000"/>
              </a:solidFill>
              <a:latin typeface="+mn-ea"/>
            </a:endParaRPr>
          </a:p>
          <a:p>
            <a:pPr lvl="1"/>
            <a:r>
              <a:rPr lang="zh-CN" altLang="en-US" dirty="0">
                <a:latin typeface="+mn-ea"/>
              </a:rPr>
              <a:t>决策树的模型解读</a:t>
            </a:r>
            <a:endParaRPr lang="en-US" altLang="zh-CN" dirty="0">
              <a:latin typeface="+mn-ea"/>
            </a:endParaRPr>
          </a:p>
          <a:p>
            <a:r>
              <a:rPr lang="zh-CN" altLang="en-US" dirty="0">
                <a:latin typeface="+mn-ea"/>
              </a:rPr>
              <a:t>模型评估与选择</a:t>
            </a:r>
            <a:endParaRPr lang="en-US" altLang="zh-CN" dirty="0">
              <a:latin typeface="+mn-ea"/>
            </a:endParaRPr>
          </a:p>
          <a:p>
            <a:pPr lvl="1"/>
            <a:r>
              <a:rPr lang="zh-CN" altLang="en-US" dirty="0">
                <a:latin typeface="+mn-ea"/>
              </a:rPr>
              <a:t>数据集划分</a:t>
            </a:r>
            <a:endParaRPr lang="en-US" altLang="zh-CN" dirty="0">
              <a:latin typeface="+mn-ea"/>
            </a:endParaRPr>
          </a:p>
          <a:p>
            <a:pPr lvl="1"/>
            <a:r>
              <a:rPr lang="zh-CN" altLang="en-US" dirty="0">
                <a:latin typeface="+mn-ea"/>
              </a:rPr>
              <a:t>评价指标</a:t>
            </a:r>
            <a:endParaRPr lang="en-US" altLang="zh-CN" dirty="0">
              <a:latin typeface="+mn-ea"/>
            </a:endParaRPr>
          </a:p>
          <a:p>
            <a:pPr lvl="1"/>
            <a:r>
              <a:rPr lang="zh-CN" altLang="en-US" dirty="0">
                <a:latin typeface="+mn-ea"/>
              </a:rPr>
              <a:t>偏差和方差</a:t>
            </a:r>
            <a:endParaRPr lang="en-US" altLang="zh-CN" dirty="0">
              <a:latin typeface="+mn-ea"/>
            </a:endParaRPr>
          </a:p>
          <a:p>
            <a:endParaRPr kumimoji="1" lang="en-US" altLang="zh-CN" dirty="0"/>
          </a:p>
          <a:p>
            <a:endParaRPr kumimoji="1" lang="en-US" altLang="zh-CN" dirty="0"/>
          </a:p>
          <a:p>
            <a:pPr marL="0" indent="0">
              <a:buNone/>
            </a:pPr>
            <a:endParaRPr kumimoji="1" lang="zh-CN" altLang="en-US" dirty="0"/>
          </a:p>
        </p:txBody>
      </p:sp>
      <p:sp>
        <p:nvSpPr>
          <p:cNvPr id="5" name="灯片编号占位符 4">
            <a:extLst>
              <a:ext uri="{FF2B5EF4-FFF2-40B4-BE49-F238E27FC236}">
                <a16:creationId xmlns:a16="http://schemas.microsoft.com/office/drawing/2014/main" id="{7958DCAA-EF90-D346-920B-E8AEFB3A6CE7}"/>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19</a:t>
            </a:fld>
            <a:endParaRPr lang="en-US">
              <a:solidFill>
                <a:prstClr val="black">
                  <a:tint val="75000"/>
                </a:prstClr>
              </a:solidFill>
            </a:endParaRPr>
          </a:p>
        </p:txBody>
      </p:sp>
    </p:spTree>
    <p:extLst>
      <p:ext uri="{BB962C8B-B14F-4D97-AF65-F5344CB8AC3E}">
        <p14:creationId xmlns:p14="http://schemas.microsoft.com/office/powerpoint/2010/main" val="87542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5B419-8601-0F40-8B58-5C6080FDE245}"/>
              </a:ext>
            </a:extLst>
          </p:cNvPr>
          <p:cNvSpPr>
            <a:spLocks noGrp="1"/>
          </p:cNvSpPr>
          <p:nvPr>
            <p:ph type="title"/>
          </p:nvPr>
        </p:nvSpPr>
        <p:spPr>
          <a:xfrm>
            <a:off x="457200" y="68846"/>
            <a:ext cx="8229600" cy="629654"/>
          </a:xfrm>
        </p:spPr>
        <p:txBody>
          <a:bodyPr>
            <a:normAutofit/>
          </a:bodyPr>
          <a:lstStyle/>
          <a:p>
            <a:r>
              <a:rPr kumimoji="1" lang="zh-CN" altLang="en-US" sz="3200" dirty="0"/>
              <a:t>什么是有监督学习</a:t>
            </a:r>
          </a:p>
        </p:txBody>
      </p:sp>
      <p:sp>
        <p:nvSpPr>
          <p:cNvPr id="4" name="Rectangle 3">
            <a:extLst>
              <a:ext uri="{FF2B5EF4-FFF2-40B4-BE49-F238E27FC236}">
                <a16:creationId xmlns:a16="http://schemas.microsoft.com/office/drawing/2014/main" id="{D8E2B51D-534D-1642-9B59-14904E230ACE}"/>
              </a:ext>
            </a:extLst>
          </p:cNvPr>
          <p:cNvSpPr txBox="1">
            <a:spLocks noChangeArrowheads="1"/>
          </p:cNvSpPr>
          <p:nvPr/>
        </p:nvSpPr>
        <p:spPr>
          <a:xfrm>
            <a:off x="304800" y="971550"/>
            <a:ext cx="8229600" cy="339447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2400" dirty="0">
                <a:ea typeface="宋体" panose="02010600030101010101" pitchFamily="2" charset="-122"/>
              </a:rPr>
              <a:t>是一种预测建模</a:t>
            </a:r>
            <a:endParaRPr lang="en-US" altLang="zh-CN" sz="2400" dirty="0">
              <a:ea typeface="宋体" panose="02010600030101010101" pitchFamily="2" charset="-122"/>
            </a:endParaRPr>
          </a:p>
          <a:p>
            <a:endParaRPr lang="en-US" altLang="zh-CN" sz="2400" dirty="0">
              <a:ea typeface="宋体" panose="02010600030101010101" pitchFamily="2" charset="-122"/>
            </a:endParaRPr>
          </a:p>
          <a:p>
            <a:r>
              <a:rPr lang="zh-CN" altLang="en-US" sz="2400" dirty="0">
                <a:ea typeface="宋体" panose="02010600030101010101" pitchFamily="2" charset="-122"/>
              </a:rPr>
              <a:t>预测建模：</a:t>
            </a:r>
            <a:r>
              <a:rPr lang="zh-CN" altLang="en-US" sz="2400" dirty="0"/>
              <a:t>根据观察到的对象特征值预测它的其他特征值。这里的特征有时也称为变量或属性</a:t>
            </a:r>
            <a:endParaRPr lang="zh-CN" altLang="en-US" sz="2400" dirty="0">
              <a:ea typeface="宋体" panose="02010600030101010101" pitchFamily="2" charset="-122"/>
            </a:endParaRPr>
          </a:p>
        </p:txBody>
      </p:sp>
      <p:sp>
        <p:nvSpPr>
          <p:cNvPr id="5" name="灯片编号占位符 4">
            <a:extLst>
              <a:ext uri="{FF2B5EF4-FFF2-40B4-BE49-F238E27FC236}">
                <a16:creationId xmlns:a16="http://schemas.microsoft.com/office/drawing/2014/main" id="{234F406E-716C-8F4E-9C82-10DCFAE5544D}"/>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2</a:t>
            </a:fld>
            <a:endParaRPr lang="en-US">
              <a:solidFill>
                <a:prstClr val="black">
                  <a:tint val="75000"/>
                </a:prstClr>
              </a:solidFill>
            </a:endParaRPr>
          </a:p>
        </p:txBody>
      </p:sp>
    </p:spTree>
    <p:extLst>
      <p:ext uri="{BB962C8B-B14F-4D97-AF65-F5344CB8AC3E}">
        <p14:creationId xmlns:p14="http://schemas.microsoft.com/office/powerpoint/2010/main" val="15170391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5">
            <a:extLst>
              <a:ext uri="{FF2B5EF4-FFF2-40B4-BE49-F238E27FC236}">
                <a16:creationId xmlns:a16="http://schemas.microsoft.com/office/drawing/2014/main" id="{B3EF245A-BD95-E147-90E0-9FB3CF12D65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2100">
                <a:solidFill>
                  <a:schemeClr val="tx1"/>
                </a:solidFill>
                <a:latin typeface="Tahoma" panose="020B0604030504040204" pitchFamily="34" charset="0"/>
              </a:defRPr>
            </a:lvl1pPr>
            <a:lvl2pPr marL="557213" indent="-214313">
              <a:spcBef>
                <a:spcPct val="20000"/>
              </a:spcBef>
              <a:buClr>
                <a:schemeClr val="hlink"/>
              </a:buClr>
              <a:buSzPct val="55000"/>
              <a:buFont typeface="Wingdings" pitchFamily="2" charset="2"/>
              <a:buChar char="n"/>
              <a:defRPr sz="2100">
                <a:solidFill>
                  <a:schemeClr val="tx1"/>
                </a:solidFill>
                <a:latin typeface="Tahoma" panose="020B0604030504040204" pitchFamily="34" charset="0"/>
              </a:defRPr>
            </a:lvl2pPr>
            <a:lvl3pPr marL="857250" indent="-171450">
              <a:spcBef>
                <a:spcPct val="20000"/>
              </a:spcBef>
              <a:buClr>
                <a:schemeClr val="folHlink"/>
              </a:buClr>
              <a:buSzPct val="50000"/>
              <a:buFont typeface="Wingdings" pitchFamily="2" charset="2"/>
              <a:buChar char="n"/>
              <a:defRPr sz="1800">
                <a:solidFill>
                  <a:schemeClr val="tx1"/>
                </a:solidFill>
                <a:latin typeface="Tahoma" panose="020B0604030504040204" pitchFamily="34" charset="0"/>
              </a:defRPr>
            </a:lvl3pPr>
            <a:lvl4pPr marL="1200150" indent="-171450">
              <a:spcBef>
                <a:spcPct val="20000"/>
              </a:spcBef>
              <a:buClr>
                <a:schemeClr val="accent2"/>
              </a:buClr>
              <a:buSzPct val="55000"/>
              <a:buFont typeface="Wingdings" pitchFamily="2" charset="2"/>
              <a:buChar char="n"/>
              <a:defRPr sz="1500">
                <a:solidFill>
                  <a:schemeClr val="tx1"/>
                </a:solidFill>
                <a:latin typeface="Tahoma" panose="020B0604030504040204" pitchFamily="34" charset="0"/>
              </a:defRPr>
            </a:lvl4pPr>
            <a:lvl5pPr marL="1543050" indent="-171450">
              <a:spcBef>
                <a:spcPct val="20000"/>
              </a:spcBef>
              <a:buClr>
                <a:schemeClr val="accent1"/>
              </a:buClr>
              <a:buSzPct val="50000"/>
              <a:buFont typeface="Wingdings" pitchFamily="2" charset="2"/>
              <a:buChar char="n"/>
              <a:defRPr sz="1500">
                <a:solidFill>
                  <a:schemeClr val="tx1"/>
                </a:solidFill>
                <a:latin typeface="Tahoma" panose="020B0604030504040204" pitchFamily="34" charset="0"/>
              </a:defRPr>
            </a:lvl5pPr>
            <a:lvl6pPr marL="1885950" indent="-171450" eaLnBrk="0" fontAlgn="base" hangingPunct="0">
              <a:spcBef>
                <a:spcPct val="20000"/>
              </a:spcBef>
              <a:spcAft>
                <a:spcPct val="0"/>
              </a:spcAft>
              <a:buClr>
                <a:schemeClr val="accent1"/>
              </a:buClr>
              <a:buSzPct val="50000"/>
              <a:buFont typeface="Wingdings" pitchFamily="2" charset="2"/>
              <a:buChar char="n"/>
              <a:defRPr sz="1500">
                <a:solidFill>
                  <a:schemeClr val="tx1"/>
                </a:solidFill>
                <a:latin typeface="Tahoma" panose="020B0604030504040204" pitchFamily="34" charset="0"/>
              </a:defRPr>
            </a:lvl6pPr>
            <a:lvl7pPr marL="2228850" indent="-171450" eaLnBrk="0" fontAlgn="base" hangingPunct="0">
              <a:spcBef>
                <a:spcPct val="20000"/>
              </a:spcBef>
              <a:spcAft>
                <a:spcPct val="0"/>
              </a:spcAft>
              <a:buClr>
                <a:schemeClr val="accent1"/>
              </a:buClr>
              <a:buSzPct val="50000"/>
              <a:buFont typeface="Wingdings" pitchFamily="2" charset="2"/>
              <a:buChar char="n"/>
              <a:defRPr sz="1500">
                <a:solidFill>
                  <a:schemeClr val="tx1"/>
                </a:solidFill>
                <a:latin typeface="Tahoma" panose="020B0604030504040204" pitchFamily="34" charset="0"/>
              </a:defRPr>
            </a:lvl7pPr>
            <a:lvl8pPr marL="2571750" indent="-171450" eaLnBrk="0" fontAlgn="base" hangingPunct="0">
              <a:spcBef>
                <a:spcPct val="20000"/>
              </a:spcBef>
              <a:spcAft>
                <a:spcPct val="0"/>
              </a:spcAft>
              <a:buClr>
                <a:schemeClr val="accent1"/>
              </a:buClr>
              <a:buSzPct val="50000"/>
              <a:buFont typeface="Wingdings" pitchFamily="2" charset="2"/>
              <a:buChar char="n"/>
              <a:defRPr sz="1500">
                <a:solidFill>
                  <a:schemeClr val="tx1"/>
                </a:solidFill>
                <a:latin typeface="Tahoma" panose="020B0604030504040204" pitchFamily="34" charset="0"/>
              </a:defRPr>
            </a:lvl8pPr>
            <a:lvl9pPr marL="2914650" indent="-171450" eaLnBrk="0" fontAlgn="base" hangingPunct="0">
              <a:spcBef>
                <a:spcPct val="20000"/>
              </a:spcBef>
              <a:spcAft>
                <a:spcPct val="0"/>
              </a:spcAft>
              <a:buClr>
                <a:schemeClr val="accent1"/>
              </a:buClr>
              <a:buSzPct val="50000"/>
              <a:buFont typeface="Wingdings" pitchFamily="2" charset="2"/>
              <a:buChar char="n"/>
              <a:defRPr sz="1500">
                <a:solidFill>
                  <a:schemeClr val="tx1"/>
                </a:solidFill>
                <a:latin typeface="Tahoma" panose="020B0604030504040204" pitchFamily="34" charset="0"/>
              </a:defRPr>
            </a:lvl9pPr>
          </a:lstStyle>
          <a:p>
            <a:pPr>
              <a:spcBef>
                <a:spcPct val="0"/>
              </a:spcBef>
              <a:buClrTx/>
              <a:buSzTx/>
              <a:buFontTx/>
              <a:buNone/>
            </a:pPr>
            <a:fld id="{90982BB1-0C46-F941-A480-9A946EFA2C8D}" type="slidenum">
              <a:rPr lang="zh-CN" altLang="en-US" sz="900"/>
              <a:pPr>
                <a:spcBef>
                  <a:spcPct val="0"/>
                </a:spcBef>
                <a:buClrTx/>
                <a:buSzTx/>
                <a:buFontTx/>
                <a:buNone/>
              </a:pPr>
              <a:t>20</a:t>
            </a:fld>
            <a:endParaRPr lang="en-US" altLang="zh-CN" sz="900"/>
          </a:p>
        </p:txBody>
      </p:sp>
      <p:sp>
        <p:nvSpPr>
          <p:cNvPr id="47107" name="Rectangle 2">
            <a:extLst>
              <a:ext uri="{FF2B5EF4-FFF2-40B4-BE49-F238E27FC236}">
                <a16:creationId xmlns:a16="http://schemas.microsoft.com/office/drawing/2014/main" id="{A57C3174-DCED-874E-B0EE-16A4A22C38D8}"/>
              </a:ext>
            </a:extLst>
          </p:cNvPr>
          <p:cNvSpPr>
            <a:spLocks noGrp="1" noChangeArrowheads="1"/>
          </p:cNvSpPr>
          <p:nvPr>
            <p:ph type="title"/>
          </p:nvPr>
        </p:nvSpPr>
        <p:spPr>
          <a:xfrm>
            <a:off x="1657350" y="285750"/>
            <a:ext cx="5829300" cy="457200"/>
          </a:xfrm>
        </p:spPr>
        <p:txBody>
          <a:bodyPr/>
          <a:lstStyle/>
          <a:p>
            <a:pPr eaLnBrk="1" hangingPunct="1"/>
            <a:r>
              <a:rPr lang="en-US" altLang="zh-CN" sz="2400">
                <a:ea typeface="宋体" panose="02010600030101010101" pitchFamily="2" charset="-122"/>
              </a:rPr>
              <a:t>Decision Tree Induction: Training Dataset</a:t>
            </a:r>
          </a:p>
        </p:txBody>
      </p:sp>
      <p:graphicFrame>
        <p:nvGraphicFramePr>
          <p:cNvPr id="47108" name="Object 3">
            <a:extLst>
              <a:ext uri="{FF2B5EF4-FFF2-40B4-BE49-F238E27FC236}">
                <a16:creationId xmlns:a16="http://schemas.microsoft.com/office/drawing/2014/main" id="{C592066A-D523-3A40-A8E6-DFA6E87B2813}"/>
              </a:ext>
            </a:extLst>
          </p:cNvPr>
          <p:cNvGraphicFramePr>
            <a:graphicFrameLocks noGrp="1"/>
          </p:cNvGraphicFramePr>
          <p:nvPr>
            <p:ph type="body" idx="1"/>
          </p:nvPr>
        </p:nvGraphicFramePr>
        <p:xfrm>
          <a:off x="1657350" y="1143000"/>
          <a:ext cx="6057900" cy="3600450"/>
        </p:xfrm>
        <a:graphic>
          <a:graphicData uri="http://schemas.openxmlformats.org/presentationml/2006/ole">
            <mc:AlternateContent xmlns:mc="http://schemas.openxmlformats.org/markup-compatibility/2006">
              <mc:Choice xmlns:v="urn:schemas-microsoft-com:vml" Requires="v">
                <p:oleObj spid="_x0000_s23565" name="工作表" r:id="rId3" imgW="5791200" imgH="3962400" progId="Excel.Sheet.8">
                  <p:embed/>
                </p:oleObj>
              </mc:Choice>
              <mc:Fallback>
                <p:oleObj name="工作表" r:id="rId3" imgW="5791200" imgH="3962400" progId="Excel.Sheet.8">
                  <p:embed/>
                  <p:pic>
                    <p:nvPicPr>
                      <p:cNvPr id="47108" name="Object 3">
                        <a:extLst>
                          <a:ext uri="{FF2B5EF4-FFF2-40B4-BE49-F238E27FC236}">
                            <a16:creationId xmlns:a16="http://schemas.microsoft.com/office/drawing/2014/main" id="{C592066A-D523-3A40-A8E6-DFA6E87B281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7350" y="1143000"/>
                        <a:ext cx="60579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655257205"/>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Line 16">
            <a:extLst>
              <a:ext uri="{FF2B5EF4-FFF2-40B4-BE49-F238E27FC236}">
                <a16:creationId xmlns:a16="http://schemas.microsoft.com/office/drawing/2014/main" id="{2788AFA0-8649-D74C-A313-8A4CDABD9028}"/>
              </a:ext>
            </a:extLst>
          </p:cNvPr>
          <p:cNvSpPr>
            <a:spLocks noChangeShapeType="1"/>
          </p:cNvSpPr>
          <p:nvPr/>
        </p:nvSpPr>
        <p:spPr bwMode="auto">
          <a:xfrm flipH="1">
            <a:off x="2228851" y="3258741"/>
            <a:ext cx="394097" cy="970359"/>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1350"/>
          </a:p>
        </p:txBody>
      </p:sp>
      <p:sp>
        <p:nvSpPr>
          <p:cNvPr id="48130" name="Line 17">
            <a:extLst>
              <a:ext uri="{FF2B5EF4-FFF2-40B4-BE49-F238E27FC236}">
                <a16:creationId xmlns:a16="http://schemas.microsoft.com/office/drawing/2014/main" id="{514C4D0D-48A5-0B4A-99D7-74ECB3C67F4E}"/>
              </a:ext>
            </a:extLst>
          </p:cNvPr>
          <p:cNvSpPr>
            <a:spLocks noChangeShapeType="1"/>
          </p:cNvSpPr>
          <p:nvPr/>
        </p:nvSpPr>
        <p:spPr bwMode="auto">
          <a:xfrm>
            <a:off x="3099198" y="3293269"/>
            <a:ext cx="386953" cy="93583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1350"/>
          </a:p>
        </p:txBody>
      </p:sp>
      <p:sp>
        <p:nvSpPr>
          <p:cNvPr id="48132" name="灯片编号占位符 4">
            <a:extLst>
              <a:ext uri="{FF2B5EF4-FFF2-40B4-BE49-F238E27FC236}">
                <a16:creationId xmlns:a16="http://schemas.microsoft.com/office/drawing/2014/main" id="{A94FD4C4-DC68-D748-AC0C-ED3BFF6A82F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2100">
                <a:solidFill>
                  <a:schemeClr val="tx1"/>
                </a:solidFill>
                <a:latin typeface="Tahoma" panose="020B0604030504040204" pitchFamily="34" charset="0"/>
              </a:defRPr>
            </a:lvl1pPr>
            <a:lvl2pPr marL="557213" indent="-214313">
              <a:spcBef>
                <a:spcPct val="20000"/>
              </a:spcBef>
              <a:buClr>
                <a:schemeClr val="hlink"/>
              </a:buClr>
              <a:buSzPct val="55000"/>
              <a:buFont typeface="Wingdings" pitchFamily="2" charset="2"/>
              <a:buChar char="n"/>
              <a:defRPr sz="2100">
                <a:solidFill>
                  <a:schemeClr val="tx1"/>
                </a:solidFill>
                <a:latin typeface="Tahoma" panose="020B0604030504040204" pitchFamily="34" charset="0"/>
              </a:defRPr>
            </a:lvl2pPr>
            <a:lvl3pPr marL="857250" indent="-171450">
              <a:spcBef>
                <a:spcPct val="20000"/>
              </a:spcBef>
              <a:buClr>
                <a:schemeClr val="folHlink"/>
              </a:buClr>
              <a:buSzPct val="50000"/>
              <a:buFont typeface="Wingdings" pitchFamily="2" charset="2"/>
              <a:buChar char="n"/>
              <a:defRPr sz="1800">
                <a:solidFill>
                  <a:schemeClr val="tx1"/>
                </a:solidFill>
                <a:latin typeface="Tahoma" panose="020B0604030504040204" pitchFamily="34" charset="0"/>
              </a:defRPr>
            </a:lvl3pPr>
            <a:lvl4pPr marL="1200150" indent="-171450">
              <a:spcBef>
                <a:spcPct val="20000"/>
              </a:spcBef>
              <a:buClr>
                <a:schemeClr val="accent2"/>
              </a:buClr>
              <a:buSzPct val="55000"/>
              <a:buFont typeface="Wingdings" pitchFamily="2" charset="2"/>
              <a:buChar char="n"/>
              <a:defRPr sz="1500">
                <a:solidFill>
                  <a:schemeClr val="tx1"/>
                </a:solidFill>
                <a:latin typeface="Tahoma" panose="020B0604030504040204" pitchFamily="34" charset="0"/>
              </a:defRPr>
            </a:lvl4pPr>
            <a:lvl5pPr marL="1543050" indent="-171450">
              <a:spcBef>
                <a:spcPct val="20000"/>
              </a:spcBef>
              <a:buClr>
                <a:schemeClr val="accent1"/>
              </a:buClr>
              <a:buSzPct val="50000"/>
              <a:buFont typeface="Wingdings" pitchFamily="2" charset="2"/>
              <a:buChar char="n"/>
              <a:defRPr sz="1500">
                <a:solidFill>
                  <a:schemeClr val="tx1"/>
                </a:solidFill>
                <a:latin typeface="Tahoma" panose="020B0604030504040204" pitchFamily="34" charset="0"/>
              </a:defRPr>
            </a:lvl5pPr>
            <a:lvl6pPr marL="1885950" indent="-171450" eaLnBrk="0" fontAlgn="base" hangingPunct="0">
              <a:spcBef>
                <a:spcPct val="20000"/>
              </a:spcBef>
              <a:spcAft>
                <a:spcPct val="0"/>
              </a:spcAft>
              <a:buClr>
                <a:schemeClr val="accent1"/>
              </a:buClr>
              <a:buSzPct val="50000"/>
              <a:buFont typeface="Wingdings" pitchFamily="2" charset="2"/>
              <a:buChar char="n"/>
              <a:defRPr sz="1500">
                <a:solidFill>
                  <a:schemeClr val="tx1"/>
                </a:solidFill>
                <a:latin typeface="Tahoma" panose="020B0604030504040204" pitchFamily="34" charset="0"/>
              </a:defRPr>
            </a:lvl6pPr>
            <a:lvl7pPr marL="2228850" indent="-171450" eaLnBrk="0" fontAlgn="base" hangingPunct="0">
              <a:spcBef>
                <a:spcPct val="20000"/>
              </a:spcBef>
              <a:spcAft>
                <a:spcPct val="0"/>
              </a:spcAft>
              <a:buClr>
                <a:schemeClr val="accent1"/>
              </a:buClr>
              <a:buSzPct val="50000"/>
              <a:buFont typeface="Wingdings" pitchFamily="2" charset="2"/>
              <a:buChar char="n"/>
              <a:defRPr sz="1500">
                <a:solidFill>
                  <a:schemeClr val="tx1"/>
                </a:solidFill>
                <a:latin typeface="Tahoma" panose="020B0604030504040204" pitchFamily="34" charset="0"/>
              </a:defRPr>
            </a:lvl7pPr>
            <a:lvl8pPr marL="2571750" indent="-171450" eaLnBrk="0" fontAlgn="base" hangingPunct="0">
              <a:spcBef>
                <a:spcPct val="20000"/>
              </a:spcBef>
              <a:spcAft>
                <a:spcPct val="0"/>
              </a:spcAft>
              <a:buClr>
                <a:schemeClr val="accent1"/>
              </a:buClr>
              <a:buSzPct val="50000"/>
              <a:buFont typeface="Wingdings" pitchFamily="2" charset="2"/>
              <a:buChar char="n"/>
              <a:defRPr sz="1500">
                <a:solidFill>
                  <a:schemeClr val="tx1"/>
                </a:solidFill>
                <a:latin typeface="Tahoma" panose="020B0604030504040204" pitchFamily="34" charset="0"/>
              </a:defRPr>
            </a:lvl8pPr>
            <a:lvl9pPr marL="2914650" indent="-171450" eaLnBrk="0" fontAlgn="base" hangingPunct="0">
              <a:spcBef>
                <a:spcPct val="20000"/>
              </a:spcBef>
              <a:spcAft>
                <a:spcPct val="0"/>
              </a:spcAft>
              <a:buClr>
                <a:schemeClr val="accent1"/>
              </a:buClr>
              <a:buSzPct val="50000"/>
              <a:buFont typeface="Wingdings" pitchFamily="2" charset="2"/>
              <a:buChar char="n"/>
              <a:defRPr sz="1500">
                <a:solidFill>
                  <a:schemeClr val="tx1"/>
                </a:solidFill>
                <a:latin typeface="Tahoma" panose="020B0604030504040204" pitchFamily="34" charset="0"/>
              </a:defRPr>
            </a:lvl9pPr>
          </a:lstStyle>
          <a:p>
            <a:pPr>
              <a:spcBef>
                <a:spcPct val="0"/>
              </a:spcBef>
              <a:buClrTx/>
              <a:buSzTx/>
              <a:buFontTx/>
              <a:buNone/>
            </a:pPr>
            <a:fld id="{AD73213F-0EB5-C64D-83ED-E5D426C2A592}" type="slidenum">
              <a:rPr lang="zh-CN" altLang="en-US" sz="900"/>
              <a:pPr>
                <a:spcBef>
                  <a:spcPct val="0"/>
                </a:spcBef>
                <a:buClrTx/>
                <a:buSzTx/>
                <a:buFontTx/>
                <a:buNone/>
              </a:pPr>
              <a:t>21</a:t>
            </a:fld>
            <a:endParaRPr lang="en-US" altLang="zh-CN" sz="900"/>
          </a:p>
        </p:txBody>
      </p:sp>
      <p:sp>
        <p:nvSpPr>
          <p:cNvPr id="48133" name="Rectangle 2">
            <a:extLst>
              <a:ext uri="{FF2B5EF4-FFF2-40B4-BE49-F238E27FC236}">
                <a16:creationId xmlns:a16="http://schemas.microsoft.com/office/drawing/2014/main" id="{632F6457-438C-F94F-9904-4E9A59CA9BC3}"/>
              </a:ext>
            </a:extLst>
          </p:cNvPr>
          <p:cNvSpPr>
            <a:spLocks noGrp="1" noChangeArrowheads="1"/>
          </p:cNvSpPr>
          <p:nvPr>
            <p:ph type="title"/>
          </p:nvPr>
        </p:nvSpPr>
        <p:spPr>
          <a:xfrm>
            <a:off x="2000250" y="285750"/>
            <a:ext cx="5844779" cy="457200"/>
          </a:xfrm>
          <a:noFill/>
        </p:spPr>
        <p:txBody>
          <a:bodyPr vert="horz" lIns="69056" tIns="34529" rIns="69056" bIns="34529" rtlCol="0" anchor="ctr">
            <a:normAutofit/>
          </a:bodyPr>
          <a:lstStyle/>
          <a:p>
            <a:pPr eaLnBrk="1" hangingPunct="1"/>
            <a:r>
              <a:rPr lang="en-US" altLang="zh-CN" sz="2100" b="1">
                <a:solidFill>
                  <a:srgbClr val="170981"/>
                </a:solidFill>
                <a:latin typeface="Times New Roman" panose="02020603050405020304" pitchFamily="18" charset="0"/>
                <a:ea typeface="宋体" panose="02010600030101010101" pitchFamily="2" charset="-122"/>
              </a:rPr>
              <a:t>Output: A Decision Tree for “</a:t>
            </a:r>
            <a:r>
              <a:rPr lang="en-US" altLang="zh-CN" sz="2100" b="1" i="1">
                <a:solidFill>
                  <a:srgbClr val="170981"/>
                </a:solidFill>
                <a:latin typeface="Times New Roman" panose="02020603050405020304" pitchFamily="18" charset="0"/>
                <a:ea typeface="宋体" panose="02010600030101010101" pitchFamily="2" charset="-122"/>
              </a:rPr>
              <a:t>buys_computer”</a:t>
            </a:r>
          </a:p>
        </p:txBody>
      </p:sp>
      <p:sp>
        <p:nvSpPr>
          <p:cNvPr id="48134" name="Rectangle 3">
            <a:extLst>
              <a:ext uri="{FF2B5EF4-FFF2-40B4-BE49-F238E27FC236}">
                <a16:creationId xmlns:a16="http://schemas.microsoft.com/office/drawing/2014/main" id="{C7A63B75-4C35-B74F-A68E-822124E121E4}"/>
              </a:ext>
            </a:extLst>
          </p:cNvPr>
          <p:cNvSpPr>
            <a:spLocks noChangeArrowheads="1"/>
          </p:cNvSpPr>
          <p:nvPr/>
        </p:nvSpPr>
        <p:spPr bwMode="auto">
          <a:xfrm>
            <a:off x="3790016" y="1426369"/>
            <a:ext cx="562654" cy="346731"/>
          </a:xfrm>
          <a:prstGeom prst="rect">
            <a:avLst/>
          </a:prstGeom>
          <a:solidFill>
            <a:srgbClr val="00CCFF"/>
          </a:solidFill>
          <a:ln w="12700">
            <a:solidFill>
              <a:schemeClr val="tx1"/>
            </a:solidFill>
            <a:miter lim="800000"/>
            <a:headEnd/>
            <a:tailEnd/>
          </a:ln>
        </p:spPr>
        <p:txBody>
          <a:bodyPr wrap="none" lIns="69056" tIns="34529" rIns="69056" bIns="34529">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zh-CN" sz="1800">
                <a:latin typeface="Times New Roman" panose="02020603050405020304" pitchFamily="18" charset="0"/>
                <a:ea typeface="宋体" panose="02010600030101010101" pitchFamily="2" charset="-122"/>
              </a:rPr>
              <a:t>age?</a:t>
            </a:r>
          </a:p>
        </p:txBody>
      </p:sp>
      <p:sp>
        <p:nvSpPr>
          <p:cNvPr id="48135" name="Rectangle 4">
            <a:extLst>
              <a:ext uri="{FF2B5EF4-FFF2-40B4-BE49-F238E27FC236}">
                <a16:creationId xmlns:a16="http://schemas.microsoft.com/office/drawing/2014/main" id="{CC7D4ACF-C31C-C941-A51A-A5A391E92F2A}"/>
              </a:ext>
            </a:extLst>
          </p:cNvPr>
          <p:cNvSpPr>
            <a:spLocks noChangeArrowheads="1"/>
          </p:cNvSpPr>
          <p:nvPr/>
        </p:nvSpPr>
        <p:spPr bwMode="auto">
          <a:xfrm>
            <a:off x="3614510" y="2157412"/>
            <a:ext cx="908902" cy="34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zh-CN" sz="1800">
                <a:latin typeface="Times New Roman" panose="02020603050405020304" pitchFamily="18" charset="0"/>
                <a:ea typeface="宋体" panose="02010600030101010101" pitchFamily="2" charset="-122"/>
              </a:rPr>
              <a:t>overcast</a:t>
            </a:r>
          </a:p>
        </p:txBody>
      </p:sp>
      <p:sp>
        <p:nvSpPr>
          <p:cNvPr id="48136" name="Rectangle 5">
            <a:extLst>
              <a:ext uri="{FF2B5EF4-FFF2-40B4-BE49-F238E27FC236}">
                <a16:creationId xmlns:a16="http://schemas.microsoft.com/office/drawing/2014/main" id="{C8C7FC2D-A29D-BF40-8C0A-701FBCE537C6}"/>
              </a:ext>
            </a:extLst>
          </p:cNvPr>
          <p:cNvSpPr>
            <a:spLocks noChangeArrowheads="1"/>
          </p:cNvSpPr>
          <p:nvPr/>
        </p:nvSpPr>
        <p:spPr bwMode="auto">
          <a:xfrm>
            <a:off x="2409598" y="2843212"/>
            <a:ext cx="908902" cy="346731"/>
          </a:xfrm>
          <a:prstGeom prst="rect">
            <a:avLst/>
          </a:prstGeom>
          <a:solidFill>
            <a:srgbClr val="00FFCC"/>
          </a:solidFill>
          <a:ln w="12700">
            <a:solidFill>
              <a:schemeClr val="tx1"/>
            </a:solidFill>
            <a:miter lim="800000"/>
            <a:headEnd/>
            <a:tailEnd/>
          </a:ln>
        </p:spPr>
        <p:txBody>
          <a:bodyPr wrap="none" lIns="69056" tIns="34529" rIns="69056" bIns="34529">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zh-CN" sz="1800">
                <a:latin typeface="Times New Roman" panose="02020603050405020304" pitchFamily="18" charset="0"/>
                <a:ea typeface="宋体" panose="02010600030101010101" pitchFamily="2" charset="-122"/>
              </a:rPr>
              <a:t>student?</a:t>
            </a:r>
          </a:p>
        </p:txBody>
      </p:sp>
      <p:sp>
        <p:nvSpPr>
          <p:cNvPr id="48137" name="Rectangle 6">
            <a:extLst>
              <a:ext uri="{FF2B5EF4-FFF2-40B4-BE49-F238E27FC236}">
                <a16:creationId xmlns:a16="http://schemas.microsoft.com/office/drawing/2014/main" id="{5BE9DAAE-142C-414E-AA21-0E0DD52EF439}"/>
              </a:ext>
            </a:extLst>
          </p:cNvPr>
          <p:cNvSpPr>
            <a:spLocks noChangeArrowheads="1"/>
          </p:cNvSpPr>
          <p:nvPr/>
        </p:nvSpPr>
        <p:spPr bwMode="auto">
          <a:xfrm>
            <a:off x="5029352" y="2843212"/>
            <a:ext cx="1364155" cy="346731"/>
          </a:xfrm>
          <a:prstGeom prst="rect">
            <a:avLst/>
          </a:prstGeom>
          <a:solidFill>
            <a:srgbClr val="99CCFF"/>
          </a:solidFill>
          <a:ln w="12700">
            <a:solidFill>
              <a:schemeClr val="tx1"/>
            </a:solidFill>
            <a:miter lim="800000"/>
            <a:headEnd/>
            <a:tailEnd/>
          </a:ln>
        </p:spPr>
        <p:txBody>
          <a:bodyPr wrap="none" lIns="69056" tIns="34529" rIns="69056" bIns="34529">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zh-CN" sz="1800">
                <a:latin typeface="Times New Roman" panose="02020603050405020304" pitchFamily="18" charset="0"/>
                <a:ea typeface="宋体" panose="02010600030101010101" pitchFamily="2" charset="-122"/>
              </a:rPr>
              <a:t>credit rating?</a:t>
            </a:r>
          </a:p>
        </p:txBody>
      </p:sp>
      <p:sp>
        <p:nvSpPr>
          <p:cNvPr id="48138" name="Rectangle 7">
            <a:extLst>
              <a:ext uri="{FF2B5EF4-FFF2-40B4-BE49-F238E27FC236}">
                <a16:creationId xmlns:a16="http://schemas.microsoft.com/office/drawing/2014/main" id="{ED685A6A-69F0-EC40-BF19-4E6C11386343}"/>
              </a:ext>
            </a:extLst>
          </p:cNvPr>
          <p:cNvSpPr>
            <a:spLocks noChangeArrowheads="1"/>
          </p:cNvSpPr>
          <p:nvPr/>
        </p:nvSpPr>
        <p:spPr bwMode="auto">
          <a:xfrm>
            <a:off x="2260397" y="3568303"/>
            <a:ext cx="370294" cy="34673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zh-CN" sz="1800">
                <a:latin typeface="Times New Roman" panose="02020603050405020304" pitchFamily="18" charset="0"/>
                <a:ea typeface="宋体" panose="02010600030101010101" pitchFamily="2" charset="-122"/>
              </a:rPr>
              <a:t>no</a:t>
            </a:r>
          </a:p>
        </p:txBody>
      </p:sp>
      <p:sp>
        <p:nvSpPr>
          <p:cNvPr id="48139" name="Rectangle 8">
            <a:extLst>
              <a:ext uri="{FF2B5EF4-FFF2-40B4-BE49-F238E27FC236}">
                <a16:creationId xmlns:a16="http://schemas.microsoft.com/office/drawing/2014/main" id="{4528DF95-5EFD-6647-A7D9-A0C7D8BB1CF2}"/>
              </a:ext>
            </a:extLst>
          </p:cNvPr>
          <p:cNvSpPr>
            <a:spLocks noChangeArrowheads="1"/>
          </p:cNvSpPr>
          <p:nvPr/>
        </p:nvSpPr>
        <p:spPr bwMode="auto">
          <a:xfrm>
            <a:off x="3086100" y="3543300"/>
            <a:ext cx="442913" cy="34673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zh-CN" sz="1800">
                <a:latin typeface="Times New Roman" panose="02020603050405020304" pitchFamily="18" charset="0"/>
                <a:ea typeface="宋体" panose="02010600030101010101" pitchFamily="2" charset="-122"/>
              </a:rPr>
              <a:t>yes</a:t>
            </a:r>
          </a:p>
        </p:txBody>
      </p:sp>
      <p:sp>
        <p:nvSpPr>
          <p:cNvPr id="48140" name="Line 11">
            <a:extLst>
              <a:ext uri="{FF2B5EF4-FFF2-40B4-BE49-F238E27FC236}">
                <a16:creationId xmlns:a16="http://schemas.microsoft.com/office/drawing/2014/main" id="{B531DFEB-FFF6-684B-A874-9D1E6A9D399F}"/>
              </a:ext>
            </a:extLst>
          </p:cNvPr>
          <p:cNvSpPr>
            <a:spLocks noChangeShapeType="1"/>
          </p:cNvSpPr>
          <p:nvPr/>
        </p:nvSpPr>
        <p:spPr bwMode="auto">
          <a:xfrm flipH="1">
            <a:off x="2874169" y="1795463"/>
            <a:ext cx="744141" cy="99298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1350"/>
          </a:p>
        </p:txBody>
      </p:sp>
      <p:sp>
        <p:nvSpPr>
          <p:cNvPr id="48141" name="Line 12">
            <a:extLst>
              <a:ext uri="{FF2B5EF4-FFF2-40B4-BE49-F238E27FC236}">
                <a16:creationId xmlns:a16="http://schemas.microsoft.com/office/drawing/2014/main" id="{B04D445D-C8D8-FB4F-B86B-ED5C33A5738E}"/>
              </a:ext>
            </a:extLst>
          </p:cNvPr>
          <p:cNvSpPr>
            <a:spLocks noChangeShapeType="1"/>
          </p:cNvSpPr>
          <p:nvPr/>
        </p:nvSpPr>
        <p:spPr bwMode="auto">
          <a:xfrm flipH="1">
            <a:off x="4068367" y="1829991"/>
            <a:ext cx="1190" cy="40957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1350"/>
          </a:p>
        </p:txBody>
      </p:sp>
      <p:sp>
        <p:nvSpPr>
          <p:cNvPr id="48142" name="Line 13">
            <a:extLst>
              <a:ext uri="{FF2B5EF4-FFF2-40B4-BE49-F238E27FC236}">
                <a16:creationId xmlns:a16="http://schemas.microsoft.com/office/drawing/2014/main" id="{5CC2CFC2-6E28-7D48-A8CD-C151BD085511}"/>
              </a:ext>
            </a:extLst>
          </p:cNvPr>
          <p:cNvSpPr>
            <a:spLocks noChangeShapeType="1"/>
          </p:cNvSpPr>
          <p:nvPr/>
        </p:nvSpPr>
        <p:spPr bwMode="auto">
          <a:xfrm>
            <a:off x="4567238" y="1852613"/>
            <a:ext cx="1116806" cy="982266"/>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1350"/>
          </a:p>
        </p:txBody>
      </p:sp>
      <p:sp>
        <p:nvSpPr>
          <p:cNvPr id="48143" name="Rectangle 14">
            <a:extLst>
              <a:ext uri="{FF2B5EF4-FFF2-40B4-BE49-F238E27FC236}">
                <a16:creationId xmlns:a16="http://schemas.microsoft.com/office/drawing/2014/main" id="{7B45359C-FB89-A547-BFC0-E7F4744BD464}"/>
              </a:ext>
            </a:extLst>
          </p:cNvPr>
          <p:cNvSpPr>
            <a:spLocks noChangeArrowheads="1"/>
          </p:cNvSpPr>
          <p:nvPr/>
        </p:nvSpPr>
        <p:spPr bwMode="auto">
          <a:xfrm>
            <a:off x="2749266" y="2114550"/>
            <a:ext cx="633187" cy="346731"/>
          </a:xfrm>
          <a:prstGeom prst="rect">
            <a:avLst/>
          </a:prstGeom>
          <a:solidFill>
            <a:srgbClr val="FFFF00"/>
          </a:solidFill>
          <a:ln w="12700">
            <a:solidFill>
              <a:schemeClr val="bg1"/>
            </a:solidFill>
            <a:miter lim="800000"/>
            <a:headEnd/>
            <a:tailEnd/>
          </a:ln>
        </p:spPr>
        <p:txBody>
          <a:bodyPr wrap="none" lIns="69056" tIns="34529" rIns="69056" bIns="34529">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zh-CN" sz="1800" b="1">
                <a:latin typeface="Times New Roman" panose="02020603050405020304" pitchFamily="18" charset="0"/>
                <a:ea typeface="宋体" panose="02010600030101010101" pitchFamily="2" charset="-122"/>
              </a:rPr>
              <a:t>&lt;=30</a:t>
            </a:r>
            <a:endParaRPr lang="en-US" altLang="zh-CN" sz="1800">
              <a:latin typeface="Times New Roman" panose="02020603050405020304" pitchFamily="18" charset="0"/>
              <a:ea typeface="宋体" panose="02010600030101010101" pitchFamily="2" charset="-122"/>
            </a:endParaRPr>
          </a:p>
        </p:txBody>
      </p:sp>
      <p:sp>
        <p:nvSpPr>
          <p:cNvPr id="48144" name="Rectangle 15">
            <a:extLst>
              <a:ext uri="{FF2B5EF4-FFF2-40B4-BE49-F238E27FC236}">
                <a16:creationId xmlns:a16="http://schemas.microsoft.com/office/drawing/2014/main" id="{2CD3DD3B-DDD6-EC47-B030-57ADCC7C333A}"/>
              </a:ext>
            </a:extLst>
          </p:cNvPr>
          <p:cNvSpPr>
            <a:spLocks noChangeArrowheads="1"/>
          </p:cNvSpPr>
          <p:nvPr/>
        </p:nvSpPr>
        <p:spPr bwMode="auto">
          <a:xfrm>
            <a:off x="4949185" y="2202656"/>
            <a:ext cx="501740" cy="34673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zh-CN" sz="1800" b="1">
                <a:latin typeface="Times New Roman" panose="02020603050405020304" pitchFamily="18" charset="0"/>
                <a:ea typeface="宋体" panose="02010600030101010101" pitchFamily="2" charset="-122"/>
              </a:rPr>
              <a:t>&gt;40</a:t>
            </a:r>
            <a:endParaRPr lang="en-US" altLang="zh-CN" sz="1800">
              <a:latin typeface="Times New Roman" panose="02020603050405020304" pitchFamily="18" charset="0"/>
              <a:ea typeface="宋体" panose="02010600030101010101" pitchFamily="2" charset="-122"/>
            </a:endParaRPr>
          </a:p>
        </p:txBody>
      </p:sp>
      <p:sp>
        <p:nvSpPr>
          <p:cNvPr id="48145" name="Line 18">
            <a:extLst>
              <a:ext uri="{FF2B5EF4-FFF2-40B4-BE49-F238E27FC236}">
                <a16:creationId xmlns:a16="http://schemas.microsoft.com/office/drawing/2014/main" id="{CA902196-6E65-DA44-AC8A-CA8C39CF6B6E}"/>
              </a:ext>
            </a:extLst>
          </p:cNvPr>
          <p:cNvSpPr>
            <a:spLocks noChangeShapeType="1"/>
          </p:cNvSpPr>
          <p:nvPr/>
        </p:nvSpPr>
        <p:spPr bwMode="auto">
          <a:xfrm flipH="1">
            <a:off x="5257800" y="3293269"/>
            <a:ext cx="234554" cy="93583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1350"/>
          </a:p>
        </p:txBody>
      </p:sp>
      <p:sp>
        <p:nvSpPr>
          <p:cNvPr id="48146" name="Line 19">
            <a:extLst>
              <a:ext uri="{FF2B5EF4-FFF2-40B4-BE49-F238E27FC236}">
                <a16:creationId xmlns:a16="http://schemas.microsoft.com/office/drawing/2014/main" id="{23492201-07C4-4149-911A-978FBE0A4B68}"/>
              </a:ext>
            </a:extLst>
          </p:cNvPr>
          <p:cNvSpPr>
            <a:spLocks noChangeShapeType="1"/>
          </p:cNvSpPr>
          <p:nvPr/>
        </p:nvSpPr>
        <p:spPr bwMode="auto">
          <a:xfrm>
            <a:off x="5968603" y="3303985"/>
            <a:ext cx="317897" cy="92511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1350"/>
          </a:p>
        </p:txBody>
      </p:sp>
      <p:sp>
        <p:nvSpPr>
          <p:cNvPr id="48147" name="Line 24">
            <a:extLst>
              <a:ext uri="{FF2B5EF4-FFF2-40B4-BE49-F238E27FC236}">
                <a16:creationId xmlns:a16="http://schemas.microsoft.com/office/drawing/2014/main" id="{AC1BA2D6-3E23-A44E-B3B9-B3E4ACEFC307}"/>
              </a:ext>
            </a:extLst>
          </p:cNvPr>
          <p:cNvSpPr>
            <a:spLocks noChangeShapeType="1"/>
          </p:cNvSpPr>
          <p:nvPr/>
        </p:nvSpPr>
        <p:spPr bwMode="auto">
          <a:xfrm>
            <a:off x="4069556" y="2470548"/>
            <a:ext cx="0" cy="32980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1350"/>
          </a:p>
        </p:txBody>
      </p:sp>
      <p:sp>
        <p:nvSpPr>
          <p:cNvPr id="48148" name="Rectangle 25">
            <a:extLst>
              <a:ext uri="{FF2B5EF4-FFF2-40B4-BE49-F238E27FC236}">
                <a16:creationId xmlns:a16="http://schemas.microsoft.com/office/drawing/2014/main" id="{82646EAE-D895-D247-B95B-8F96B702D0D7}"/>
              </a:ext>
            </a:extLst>
          </p:cNvPr>
          <p:cNvSpPr>
            <a:spLocks noChangeArrowheads="1"/>
          </p:cNvSpPr>
          <p:nvPr/>
        </p:nvSpPr>
        <p:spPr bwMode="auto">
          <a:xfrm>
            <a:off x="2030607" y="4225528"/>
            <a:ext cx="370294" cy="346731"/>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zh-CN" sz="1800">
                <a:latin typeface="Times New Roman" panose="02020603050405020304" pitchFamily="18" charset="0"/>
                <a:ea typeface="宋体" panose="02010600030101010101" pitchFamily="2" charset="-122"/>
              </a:rPr>
              <a:t>no</a:t>
            </a:r>
          </a:p>
        </p:txBody>
      </p:sp>
      <p:sp>
        <p:nvSpPr>
          <p:cNvPr id="48149" name="Rectangle 26">
            <a:extLst>
              <a:ext uri="{FF2B5EF4-FFF2-40B4-BE49-F238E27FC236}">
                <a16:creationId xmlns:a16="http://schemas.microsoft.com/office/drawing/2014/main" id="{EE445F1D-4AFC-FE4E-BD3F-5DF32F1B7CEF}"/>
              </a:ext>
            </a:extLst>
          </p:cNvPr>
          <p:cNvSpPr>
            <a:spLocks noChangeArrowheads="1"/>
          </p:cNvSpPr>
          <p:nvPr/>
        </p:nvSpPr>
        <p:spPr bwMode="auto">
          <a:xfrm>
            <a:off x="6056109" y="4229100"/>
            <a:ext cx="370294" cy="346731"/>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zh-CN" sz="1800">
                <a:latin typeface="Times New Roman" panose="02020603050405020304" pitchFamily="18" charset="0"/>
                <a:ea typeface="宋体" panose="02010600030101010101" pitchFamily="2" charset="-122"/>
              </a:rPr>
              <a:t>no</a:t>
            </a:r>
          </a:p>
        </p:txBody>
      </p:sp>
      <p:sp>
        <p:nvSpPr>
          <p:cNvPr id="48150" name="Rectangle 27">
            <a:extLst>
              <a:ext uri="{FF2B5EF4-FFF2-40B4-BE49-F238E27FC236}">
                <a16:creationId xmlns:a16="http://schemas.microsoft.com/office/drawing/2014/main" id="{77192D7A-0B4B-B04D-9C85-1249E24AE47C}"/>
              </a:ext>
            </a:extLst>
          </p:cNvPr>
          <p:cNvSpPr>
            <a:spLocks noChangeArrowheads="1"/>
          </p:cNvSpPr>
          <p:nvPr/>
        </p:nvSpPr>
        <p:spPr bwMode="auto">
          <a:xfrm>
            <a:off x="3201810" y="4225528"/>
            <a:ext cx="447238" cy="346731"/>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zh-CN" sz="1800">
                <a:latin typeface="Times New Roman" panose="02020603050405020304" pitchFamily="18" charset="0"/>
                <a:ea typeface="宋体" panose="02010600030101010101" pitchFamily="2" charset="-122"/>
              </a:rPr>
              <a:t>yes</a:t>
            </a:r>
          </a:p>
        </p:txBody>
      </p:sp>
      <p:sp>
        <p:nvSpPr>
          <p:cNvPr id="48151" name="Rectangle 28">
            <a:extLst>
              <a:ext uri="{FF2B5EF4-FFF2-40B4-BE49-F238E27FC236}">
                <a16:creationId xmlns:a16="http://schemas.microsoft.com/office/drawing/2014/main" id="{40A89454-B802-7D43-B4FB-837D2F9C0803}"/>
              </a:ext>
            </a:extLst>
          </p:cNvPr>
          <p:cNvSpPr>
            <a:spLocks noChangeArrowheads="1"/>
          </p:cNvSpPr>
          <p:nvPr/>
        </p:nvSpPr>
        <p:spPr bwMode="auto">
          <a:xfrm>
            <a:off x="5027037" y="4229100"/>
            <a:ext cx="447238" cy="346731"/>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zh-CN" sz="1800">
                <a:latin typeface="Times New Roman" panose="02020603050405020304" pitchFamily="18" charset="0"/>
                <a:ea typeface="宋体" panose="02010600030101010101" pitchFamily="2" charset="-122"/>
              </a:rPr>
              <a:t>yes</a:t>
            </a:r>
          </a:p>
        </p:txBody>
      </p:sp>
      <p:sp>
        <p:nvSpPr>
          <p:cNvPr id="48152" name="Rectangle 29">
            <a:extLst>
              <a:ext uri="{FF2B5EF4-FFF2-40B4-BE49-F238E27FC236}">
                <a16:creationId xmlns:a16="http://schemas.microsoft.com/office/drawing/2014/main" id="{0A1DA53F-EA59-2A44-8A8A-2102B07815A6}"/>
              </a:ext>
            </a:extLst>
          </p:cNvPr>
          <p:cNvSpPr>
            <a:spLocks noChangeArrowheads="1"/>
          </p:cNvSpPr>
          <p:nvPr/>
        </p:nvSpPr>
        <p:spPr bwMode="auto">
          <a:xfrm>
            <a:off x="3845937" y="2845594"/>
            <a:ext cx="447238" cy="346731"/>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zh-CN" sz="1800">
                <a:latin typeface="Times New Roman" panose="02020603050405020304" pitchFamily="18" charset="0"/>
                <a:ea typeface="宋体" panose="02010600030101010101" pitchFamily="2" charset="-122"/>
              </a:rPr>
              <a:t>yes</a:t>
            </a:r>
          </a:p>
        </p:txBody>
      </p:sp>
      <p:sp>
        <p:nvSpPr>
          <p:cNvPr id="48153" name="Rectangle 30">
            <a:extLst>
              <a:ext uri="{FF2B5EF4-FFF2-40B4-BE49-F238E27FC236}">
                <a16:creationId xmlns:a16="http://schemas.microsoft.com/office/drawing/2014/main" id="{05DBA3DD-47C4-1744-BDFF-E692C63F0985}"/>
              </a:ext>
            </a:extLst>
          </p:cNvPr>
          <p:cNvSpPr>
            <a:spLocks noChangeArrowheads="1"/>
          </p:cNvSpPr>
          <p:nvPr/>
        </p:nvSpPr>
        <p:spPr bwMode="auto">
          <a:xfrm>
            <a:off x="3657600" y="2171700"/>
            <a:ext cx="800100" cy="228600"/>
          </a:xfrm>
          <a:prstGeom prst="rect">
            <a:avLst/>
          </a:prstGeom>
          <a:solidFill>
            <a:srgbClr val="FFFF00"/>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zh-CN" sz="1500" b="1">
                <a:latin typeface="Times New Roman" panose="02020603050405020304" pitchFamily="18" charset="0"/>
                <a:ea typeface="宋体" panose="02010600030101010101" pitchFamily="2" charset="-122"/>
              </a:rPr>
              <a:t>30..40</a:t>
            </a:r>
            <a:endParaRPr lang="en-US" altLang="zh-CN" sz="1350">
              <a:latin typeface="Times New Roman" panose="02020603050405020304" pitchFamily="18" charset="0"/>
              <a:ea typeface="宋体" panose="02010600030101010101" pitchFamily="2" charset="-122"/>
            </a:endParaRPr>
          </a:p>
        </p:txBody>
      </p:sp>
      <p:sp>
        <p:nvSpPr>
          <p:cNvPr id="48154" name="Rectangle 10">
            <a:extLst>
              <a:ext uri="{FF2B5EF4-FFF2-40B4-BE49-F238E27FC236}">
                <a16:creationId xmlns:a16="http://schemas.microsoft.com/office/drawing/2014/main" id="{BFD8FB0E-F094-4A47-B574-40CC076FD2DD}"/>
              </a:ext>
            </a:extLst>
          </p:cNvPr>
          <p:cNvSpPr>
            <a:spLocks noChangeArrowheads="1"/>
          </p:cNvSpPr>
          <p:nvPr/>
        </p:nvSpPr>
        <p:spPr bwMode="auto">
          <a:xfrm>
            <a:off x="4794506" y="3589735"/>
            <a:ext cx="973023" cy="34673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zh-CN" sz="1800">
                <a:latin typeface="Times New Roman" panose="02020603050405020304" pitchFamily="18" charset="0"/>
                <a:ea typeface="宋体" panose="02010600030101010101" pitchFamily="2" charset="-122"/>
              </a:rPr>
              <a:t>excellent</a:t>
            </a:r>
          </a:p>
        </p:txBody>
      </p:sp>
      <p:sp>
        <p:nvSpPr>
          <p:cNvPr id="48155" name="Rectangle 9">
            <a:extLst>
              <a:ext uri="{FF2B5EF4-FFF2-40B4-BE49-F238E27FC236}">
                <a16:creationId xmlns:a16="http://schemas.microsoft.com/office/drawing/2014/main" id="{65B74478-3061-6648-82EE-8C42C298C061}"/>
              </a:ext>
            </a:extLst>
          </p:cNvPr>
          <p:cNvSpPr>
            <a:spLocks noChangeArrowheads="1"/>
          </p:cNvSpPr>
          <p:nvPr/>
        </p:nvSpPr>
        <p:spPr bwMode="auto">
          <a:xfrm>
            <a:off x="5883830" y="3579019"/>
            <a:ext cx="460061" cy="34673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zh-CN" sz="1800">
                <a:latin typeface="Times New Roman" panose="02020603050405020304" pitchFamily="18" charset="0"/>
                <a:ea typeface="宋体" panose="02010600030101010101" pitchFamily="2" charset="-122"/>
              </a:rPr>
              <a:t>fair</a:t>
            </a:r>
          </a:p>
        </p:txBody>
      </p:sp>
    </p:spTree>
    <p:extLst>
      <p:ext uri="{BB962C8B-B14F-4D97-AF65-F5344CB8AC3E}">
        <p14:creationId xmlns:p14="http://schemas.microsoft.com/office/powerpoint/2010/main" val="1038508351"/>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标题 1">
            <a:extLst>
              <a:ext uri="{FF2B5EF4-FFF2-40B4-BE49-F238E27FC236}">
                <a16:creationId xmlns:a16="http://schemas.microsoft.com/office/drawing/2014/main" id="{EF1BB3C3-DB1D-0C44-865E-9295133C3815}"/>
              </a:ext>
            </a:extLst>
          </p:cNvPr>
          <p:cNvSpPr>
            <a:spLocks noGrp="1" noChangeArrowheads="1"/>
          </p:cNvSpPr>
          <p:nvPr>
            <p:ph type="title"/>
          </p:nvPr>
        </p:nvSpPr>
        <p:spPr>
          <a:xfrm>
            <a:off x="1485900" y="-142875"/>
            <a:ext cx="6172200" cy="851297"/>
          </a:xfrm>
        </p:spPr>
        <p:txBody>
          <a:bodyPr/>
          <a:lstStyle/>
          <a:p>
            <a:pPr eaLnBrk="1" hangingPunct="1"/>
            <a:r>
              <a:rPr lang="zh-CN" altLang="en-US" sz="2400">
                <a:latin typeface="微软雅黑" panose="020B0503020204020204" pitchFamily="34" charset="-122"/>
                <a:ea typeface="微软雅黑" panose="020B0503020204020204" pitchFamily="34" charset="-122"/>
                <a:cs typeface="Times New Roman" panose="02020603050405020304" pitchFamily="18" charset="0"/>
              </a:rPr>
              <a:t>决策树算法的宏观思考</a:t>
            </a:r>
          </a:p>
        </p:txBody>
      </p:sp>
      <p:sp>
        <p:nvSpPr>
          <p:cNvPr id="49154" name="内容占位符 2">
            <a:extLst>
              <a:ext uri="{FF2B5EF4-FFF2-40B4-BE49-F238E27FC236}">
                <a16:creationId xmlns:a16="http://schemas.microsoft.com/office/drawing/2014/main" id="{AB8F2093-7CFE-9242-B154-687DCAA5994C}"/>
              </a:ext>
            </a:extLst>
          </p:cNvPr>
          <p:cNvSpPr>
            <a:spLocks noGrp="1" noChangeArrowheads="1"/>
          </p:cNvSpPr>
          <p:nvPr>
            <p:ph idx="1"/>
          </p:nvPr>
        </p:nvSpPr>
        <p:spPr>
          <a:xfrm>
            <a:off x="1485900" y="1004888"/>
            <a:ext cx="6300788" cy="2781300"/>
          </a:xfrm>
        </p:spPr>
        <p:txBody>
          <a:bodyPr/>
          <a:lstStyle/>
          <a:p>
            <a:pPr eaLnBrk="1" hangingPunct="1"/>
            <a:r>
              <a:rPr lang="zh-CN" altLang="en-US" sz="1800">
                <a:latin typeface="微软雅黑" panose="020B0503020204020204" pitchFamily="34" charset="-122"/>
                <a:ea typeface="微软雅黑" panose="020B0503020204020204" pitchFamily="34" charset="-122"/>
              </a:rPr>
              <a:t>最大高度 </a:t>
            </a:r>
            <a:r>
              <a:rPr lang="en-US" altLang="zh-CN" sz="1800">
                <a:latin typeface="微软雅黑" panose="020B0503020204020204" pitchFamily="34" charset="-122"/>
                <a:ea typeface="微软雅黑" panose="020B0503020204020204" pitchFamily="34" charset="-122"/>
              </a:rPr>
              <a:t>=</a:t>
            </a:r>
            <a:r>
              <a:rPr lang="zh-CN" altLang="en-US" sz="1800">
                <a:latin typeface="微软雅黑" panose="020B0503020204020204" pitchFamily="34" charset="-122"/>
                <a:ea typeface="微软雅黑" panose="020B0503020204020204" pitchFamily="34" charset="-122"/>
              </a:rPr>
              <a:t> 决策属性的个数</a:t>
            </a:r>
            <a:endParaRPr lang="en-US" altLang="zh-CN" sz="1800">
              <a:latin typeface="微软雅黑" panose="020B0503020204020204" pitchFamily="34" charset="-122"/>
              <a:ea typeface="微软雅黑" panose="020B0503020204020204" pitchFamily="34" charset="-122"/>
            </a:endParaRPr>
          </a:p>
          <a:p>
            <a:pPr eaLnBrk="1" hangingPunct="1"/>
            <a:endParaRPr lang="en-US" altLang="zh-CN" sz="1800">
              <a:latin typeface="微软雅黑" panose="020B0503020204020204" pitchFamily="34" charset="-122"/>
              <a:ea typeface="微软雅黑" panose="020B0503020204020204" pitchFamily="34" charset="-122"/>
            </a:endParaRPr>
          </a:p>
          <a:p>
            <a:pPr eaLnBrk="1" hangingPunct="1"/>
            <a:r>
              <a:rPr lang="zh-CN" altLang="en-US" sz="1800">
                <a:solidFill>
                  <a:srgbClr val="FF0000"/>
                </a:solidFill>
                <a:latin typeface="微软雅黑" panose="020B0503020204020204" pitchFamily="34" charset="-122"/>
                <a:ea typeface="微软雅黑" panose="020B0503020204020204" pitchFamily="34" charset="-122"/>
              </a:rPr>
              <a:t>树越矮越好</a:t>
            </a:r>
            <a:endParaRPr lang="en-US" altLang="zh-CN" sz="1800">
              <a:solidFill>
                <a:srgbClr val="FF0000"/>
              </a:solidFill>
              <a:latin typeface="微软雅黑" panose="020B0503020204020204" pitchFamily="34" charset="-122"/>
              <a:ea typeface="微软雅黑" panose="020B0503020204020204" pitchFamily="34" charset="-122"/>
            </a:endParaRPr>
          </a:p>
          <a:p>
            <a:pPr eaLnBrk="1" hangingPunct="1"/>
            <a:endParaRPr lang="en-US" altLang="zh-CN" sz="1800">
              <a:latin typeface="微软雅黑" panose="020B0503020204020204" pitchFamily="34" charset="-122"/>
              <a:ea typeface="微软雅黑" panose="020B0503020204020204" pitchFamily="34" charset="-122"/>
            </a:endParaRPr>
          </a:p>
          <a:p>
            <a:pPr eaLnBrk="1" hangingPunct="1"/>
            <a:r>
              <a:rPr lang="zh-CN" altLang="en-US" sz="1800">
                <a:latin typeface="微软雅黑" panose="020B0503020204020204" pitchFamily="34" charset="-122"/>
                <a:ea typeface="微软雅黑" panose="020B0503020204020204" pitchFamily="34" charset="-122"/>
              </a:rPr>
              <a:t>要把</a:t>
            </a:r>
            <a:r>
              <a:rPr lang="zh-CN" altLang="en-US" sz="1800">
                <a:solidFill>
                  <a:srgbClr val="FF0000"/>
                </a:solidFill>
                <a:latin typeface="微软雅黑" panose="020B0503020204020204" pitchFamily="34" charset="-122"/>
                <a:ea typeface="微软雅黑" panose="020B0503020204020204" pitchFamily="34" charset="-122"/>
              </a:rPr>
              <a:t>重要的好的</a:t>
            </a:r>
            <a:r>
              <a:rPr lang="zh-CN" altLang="en-US" sz="1800">
                <a:latin typeface="微软雅黑" panose="020B0503020204020204" pitchFamily="34" charset="-122"/>
                <a:ea typeface="微软雅黑" panose="020B0503020204020204" pitchFamily="34" charset="-122"/>
              </a:rPr>
              <a:t>属性放在树根</a:t>
            </a:r>
            <a:endParaRPr lang="en-US" altLang="zh-CN" sz="1800">
              <a:latin typeface="微软雅黑" panose="020B0503020204020204" pitchFamily="34" charset="-122"/>
              <a:ea typeface="微软雅黑" panose="020B0503020204020204" pitchFamily="34" charset="-122"/>
            </a:endParaRPr>
          </a:p>
          <a:p>
            <a:pPr eaLnBrk="1" hangingPunct="1"/>
            <a:endParaRPr lang="en-US" altLang="zh-CN">
              <a:ea typeface="宋体" panose="02010600030101010101" pitchFamily="2" charset="-122"/>
            </a:endParaRPr>
          </a:p>
          <a:p>
            <a:pPr eaLnBrk="1" hangingPunct="1"/>
            <a:endParaRPr lang="en-US" altLang="zh-CN">
              <a:ea typeface="宋体" panose="02010600030101010101" pitchFamily="2" charset="-122"/>
            </a:endParaRPr>
          </a:p>
        </p:txBody>
      </p:sp>
      <p:sp>
        <p:nvSpPr>
          <p:cNvPr id="4" name="标题 1">
            <a:extLst>
              <a:ext uri="{FF2B5EF4-FFF2-40B4-BE49-F238E27FC236}">
                <a16:creationId xmlns:a16="http://schemas.microsoft.com/office/drawing/2014/main" id="{E3DD41F2-5F2B-4A46-AC5C-45E56E538FE3}"/>
              </a:ext>
            </a:extLst>
          </p:cNvPr>
          <p:cNvSpPr txBox="1">
            <a:spLocks noChangeArrowheads="1"/>
          </p:cNvSpPr>
          <p:nvPr/>
        </p:nvSpPr>
        <p:spPr bwMode="auto">
          <a:xfrm>
            <a:off x="1485900" y="3371850"/>
            <a:ext cx="6026944" cy="78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zh-CN" altLang="en-US" sz="1800" b="1">
                <a:latin typeface="微软雅黑" panose="020B0503020204020204" pitchFamily="34" charset="-122"/>
                <a:ea typeface="微软雅黑" panose="020B0503020204020204" pitchFamily="34" charset="-122"/>
              </a:rPr>
              <a:t>因此，决策树建树算法就</a:t>
            </a:r>
            <a:r>
              <a:rPr lang="zh-CN" altLang="zh-CN" sz="1800" b="1">
                <a:latin typeface="微软雅黑" panose="020B0503020204020204" pitchFamily="34" charset="-122"/>
                <a:ea typeface="微软雅黑" panose="020B0503020204020204" pitchFamily="34" charset="-122"/>
              </a:rPr>
              <a:t>是</a:t>
            </a:r>
            <a:r>
              <a:rPr lang="zh-CN" altLang="en-US" sz="1800" b="1">
                <a:latin typeface="微软雅黑" panose="020B0503020204020204" pitchFamily="34" charset="-122"/>
                <a:ea typeface="微软雅黑" panose="020B0503020204020204" pitchFamily="34" charset="-122"/>
              </a:rPr>
              <a:t>： 选择</a:t>
            </a:r>
            <a:r>
              <a:rPr lang="zh-CN" altLang="en-US" sz="1800" b="1">
                <a:solidFill>
                  <a:srgbClr val="FF0000"/>
                </a:solidFill>
                <a:latin typeface="微软雅黑" panose="020B0503020204020204" pitchFamily="34" charset="-122"/>
                <a:ea typeface="微软雅黑" panose="020B0503020204020204" pitchFamily="34" charset="-122"/>
              </a:rPr>
              <a:t>树根</a:t>
            </a:r>
            <a:r>
              <a:rPr lang="zh-CN" altLang="en-US" sz="1800" b="1">
                <a:latin typeface="微软雅黑" panose="020B0503020204020204" pitchFamily="34" charset="-122"/>
                <a:ea typeface="微软雅黑" panose="020B0503020204020204" pitchFamily="34" charset="-122"/>
              </a:rPr>
              <a:t>的过程</a:t>
            </a:r>
          </a:p>
        </p:txBody>
      </p:sp>
      <p:sp>
        <p:nvSpPr>
          <p:cNvPr id="3" name="灯片编号占位符 2">
            <a:extLst>
              <a:ext uri="{FF2B5EF4-FFF2-40B4-BE49-F238E27FC236}">
                <a16:creationId xmlns:a16="http://schemas.microsoft.com/office/drawing/2014/main" id="{2C5BF764-544D-E04C-8DC8-A96868BD1B6E}"/>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22</a:t>
            </a:fld>
            <a:endParaRPr lang="en-US">
              <a:solidFill>
                <a:prstClr val="black">
                  <a:tint val="75000"/>
                </a:prstClr>
              </a:solidFill>
            </a:endParaRPr>
          </a:p>
        </p:txBody>
      </p:sp>
    </p:spTree>
    <p:extLst>
      <p:ext uri="{BB962C8B-B14F-4D97-AF65-F5344CB8AC3E}">
        <p14:creationId xmlns:p14="http://schemas.microsoft.com/office/powerpoint/2010/main" val="33251720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026">
            <a:extLst>
              <a:ext uri="{FF2B5EF4-FFF2-40B4-BE49-F238E27FC236}">
                <a16:creationId xmlns:a16="http://schemas.microsoft.com/office/drawing/2014/main" id="{2A162A5D-0761-CC40-BD13-11A71D6F4565}"/>
              </a:ext>
            </a:extLst>
          </p:cNvPr>
          <p:cNvSpPr>
            <a:spLocks noGrp="1" noChangeArrowheads="1"/>
          </p:cNvSpPr>
          <p:nvPr>
            <p:ph type="title"/>
          </p:nvPr>
        </p:nvSpPr>
        <p:spPr>
          <a:xfrm>
            <a:off x="1485900" y="-142875"/>
            <a:ext cx="6172200" cy="851297"/>
          </a:xfrm>
        </p:spPr>
        <p:txBody>
          <a:bodyPr/>
          <a:lstStyle/>
          <a:p>
            <a:pPr eaLnBrk="1" hangingPunct="1"/>
            <a:r>
              <a:rPr lang="zh-CN" altLang="en-US" sz="2400">
                <a:latin typeface="微软雅黑" panose="020B0503020204020204" pitchFamily="34" charset="-122"/>
                <a:ea typeface="微软雅黑" panose="020B0503020204020204" pitchFamily="34" charset="-122"/>
              </a:rPr>
              <a:t>决策树分类</a:t>
            </a:r>
            <a:endParaRPr lang="en-US" altLang="zh-CN" sz="2400">
              <a:latin typeface="微软雅黑" panose="020B0503020204020204" pitchFamily="34" charset="-122"/>
              <a:ea typeface="微软雅黑" panose="020B0503020204020204" pitchFamily="34" charset="-122"/>
            </a:endParaRPr>
          </a:p>
        </p:txBody>
      </p:sp>
      <p:sp>
        <p:nvSpPr>
          <p:cNvPr id="1448963" name="Rectangle 1027">
            <a:extLst>
              <a:ext uri="{FF2B5EF4-FFF2-40B4-BE49-F238E27FC236}">
                <a16:creationId xmlns:a16="http://schemas.microsoft.com/office/drawing/2014/main" id="{C5FCB58B-2BCB-4E4A-8513-85B63A07C18B}"/>
              </a:ext>
            </a:extLst>
          </p:cNvPr>
          <p:cNvSpPr>
            <a:spLocks noGrp="1" noChangeArrowheads="1"/>
          </p:cNvSpPr>
          <p:nvPr>
            <p:ph type="body" idx="1"/>
          </p:nvPr>
        </p:nvSpPr>
        <p:spPr>
          <a:xfrm>
            <a:off x="1428750" y="800100"/>
            <a:ext cx="6286500" cy="4057650"/>
          </a:xfrm>
        </p:spPr>
        <p:txBody>
          <a:bodyPr/>
          <a:lstStyle/>
          <a:p>
            <a:pPr marL="257175" lvl="1" indent="-257175">
              <a:lnSpc>
                <a:spcPct val="150000"/>
              </a:lnSpc>
              <a:buFont typeface="Wingdings" pitchFamily="2" charset="2"/>
              <a:buChar char="v"/>
            </a:pPr>
            <a:r>
              <a:rPr lang="zh-CN" altLang="en-US">
                <a:latin typeface="微软雅黑" panose="020B0503020204020204" pitchFamily="34" charset="-122"/>
                <a:ea typeface="微软雅黑" panose="020B0503020204020204" pitchFamily="34" charset="-122"/>
              </a:rPr>
              <a:t>基本算法（由上到下，分而治之，递归构造树）</a:t>
            </a:r>
            <a:endParaRPr lang="en-US" altLang="zh-CN">
              <a:latin typeface="微软雅黑" panose="020B0503020204020204" pitchFamily="34" charset="-122"/>
              <a:ea typeface="微软雅黑" panose="020B0503020204020204" pitchFamily="34" charset="-122"/>
            </a:endParaRPr>
          </a:p>
          <a:p>
            <a:pPr marL="257175" lvl="1" indent="-257175">
              <a:lnSpc>
                <a:spcPct val="150000"/>
              </a:lnSpc>
            </a:pPr>
            <a:r>
              <a:rPr lang="zh-CN" altLang="en-US">
                <a:latin typeface="微软雅黑" panose="020B0503020204020204" pitchFamily="34" charset="-122"/>
                <a:ea typeface="微软雅黑" panose="020B0503020204020204" pitchFamily="34" charset="-122"/>
              </a:rPr>
              <a:t>选择属性，作为树根</a:t>
            </a:r>
            <a:endParaRPr lang="en-US" altLang="zh-CN">
              <a:latin typeface="微软雅黑" panose="020B0503020204020204" pitchFamily="34" charset="-122"/>
              <a:ea typeface="微软雅黑" panose="020B0503020204020204" pitchFamily="34" charset="-122"/>
            </a:endParaRPr>
          </a:p>
          <a:p>
            <a:pPr marL="257175" lvl="1" indent="-257175">
              <a:lnSpc>
                <a:spcPct val="150000"/>
              </a:lnSpc>
            </a:pPr>
            <a:r>
              <a:rPr lang="zh-CN" altLang="en-US">
                <a:latin typeface="微软雅黑" panose="020B0503020204020204" pitchFamily="34" charset="-122"/>
                <a:ea typeface="微软雅黑" panose="020B0503020204020204" pitchFamily="34" charset="-122"/>
              </a:rPr>
              <a:t>根据树根，划分训练集</a:t>
            </a:r>
            <a:endParaRPr lang="en-US" altLang="zh-CN">
              <a:latin typeface="微软雅黑" panose="020B0503020204020204" pitchFamily="34" charset="-122"/>
              <a:ea typeface="微软雅黑" panose="020B0503020204020204" pitchFamily="34" charset="-122"/>
            </a:endParaRPr>
          </a:p>
          <a:p>
            <a:pPr marL="257175" lvl="1" indent="-257175" algn="ctr">
              <a:lnSpc>
                <a:spcPct val="105000"/>
              </a:lnSpc>
              <a:spcBef>
                <a:spcPct val="0"/>
              </a:spcBef>
              <a:buNone/>
            </a:pPr>
            <a:endParaRPr lang="zh-CN" altLang="en-US">
              <a:latin typeface="微软雅黑" panose="020B0503020204020204" pitchFamily="34" charset="-122"/>
              <a:ea typeface="微软雅黑" panose="020B0503020204020204" pitchFamily="34" charset="-122"/>
            </a:endParaRPr>
          </a:p>
        </p:txBody>
      </p:sp>
      <p:sp>
        <p:nvSpPr>
          <p:cNvPr id="4" name="标题 1">
            <a:extLst>
              <a:ext uri="{FF2B5EF4-FFF2-40B4-BE49-F238E27FC236}">
                <a16:creationId xmlns:a16="http://schemas.microsoft.com/office/drawing/2014/main" id="{46D2280B-8A5C-C949-A3D5-6FBE511229F2}"/>
              </a:ext>
            </a:extLst>
          </p:cNvPr>
          <p:cNvSpPr txBox="1">
            <a:spLocks noChangeArrowheads="1"/>
          </p:cNvSpPr>
          <p:nvPr/>
        </p:nvSpPr>
        <p:spPr bwMode="auto">
          <a:xfrm>
            <a:off x="1325166" y="800100"/>
            <a:ext cx="6515100" cy="14287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marL="0" lvl="1">
              <a:spcBef>
                <a:spcPct val="30000"/>
              </a:spcBef>
              <a:buClrTx/>
              <a:buSzTx/>
              <a:buNone/>
            </a:pPr>
            <a:endParaRPr lang="en-US" altLang="zh-CN" sz="1800">
              <a:latin typeface="微软雅黑" panose="020B0503020204020204" pitchFamily="34" charset="-122"/>
              <a:ea typeface="微软雅黑" panose="020B0503020204020204" pitchFamily="34" charset="-122"/>
            </a:endParaRPr>
          </a:p>
          <a:p>
            <a:pPr marL="0" lvl="1">
              <a:spcBef>
                <a:spcPct val="30000"/>
              </a:spcBef>
              <a:buClrTx/>
              <a:buSzTx/>
              <a:buNone/>
            </a:pPr>
            <a:r>
              <a:rPr lang="en-US" altLang="zh-CN" sz="1800" b="1">
                <a:latin typeface="微软雅黑" panose="020B0503020204020204" pitchFamily="34" charset="-122"/>
                <a:ea typeface="微软雅黑" panose="020B0503020204020204" pitchFamily="34" charset="-122"/>
              </a:rPr>
              <a:t>1</a:t>
            </a:r>
            <a:r>
              <a:rPr lang="zh-CN" altLang="en-US" sz="1800" b="1">
                <a:latin typeface="微软雅黑" panose="020B0503020204020204" pitchFamily="34" charset="-122"/>
                <a:ea typeface="微软雅黑" panose="020B0503020204020204" pitchFamily="34" charset="-122"/>
              </a:rPr>
              <a:t>  开始时，所有的训练集样本都在树根</a:t>
            </a:r>
            <a:endParaRPr lang="en-US" altLang="zh-CN" sz="1800" b="1">
              <a:latin typeface="微软雅黑" panose="020B0503020204020204" pitchFamily="34" charset="-122"/>
              <a:ea typeface="微软雅黑" panose="020B0503020204020204" pitchFamily="34" charset="-122"/>
            </a:endParaRPr>
          </a:p>
          <a:p>
            <a:pPr marL="0" lvl="1">
              <a:spcBef>
                <a:spcPct val="30000"/>
              </a:spcBef>
              <a:buClrTx/>
              <a:buSzTx/>
              <a:buNone/>
            </a:pPr>
            <a:r>
              <a:rPr lang="en-US" altLang="zh-CN" sz="1800" b="1">
                <a:latin typeface="微软雅黑" panose="020B0503020204020204" pitchFamily="34" charset="-122"/>
                <a:ea typeface="微软雅黑" panose="020B0503020204020204" pitchFamily="34" charset="-122"/>
              </a:rPr>
              <a:t>2</a:t>
            </a:r>
            <a:r>
              <a:rPr lang="zh-CN" altLang="en-US" sz="1800" b="1">
                <a:latin typeface="微软雅黑" panose="020B0503020204020204" pitchFamily="34" charset="-122"/>
                <a:ea typeface="微软雅黑" panose="020B0503020204020204" pitchFamily="34" charset="-122"/>
              </a:rPr>
              <a:t>  属性都是可分类的属性</a:t>
            </a:r>
            <a:r>
              <a:rPr lang="en-US" altLang="zh-CN" sz="1800" b="1">
                <a:latin typeface="微软雅黑" panose="020B0503020204020204" pitchFamily="34" charset="-122"/>
                <a:ea typeface="微软雅黑" panose="020B0503020204020204" pitchFamily="34" charset="-122"/>
              </a:rPr>
              <a:t>(</a:t>
            </a:r>
            <a:r>
              <a:rPr lang="zh-CN" altLang="en-US" sz="1800" b="1">
                <a:latin typeface="微软雅黑" panose="020B0503020204020204" pitchFamily="34" charset="-122"/>
                <a:ea typeface="微软雅黑" panose="020B0503020204020204" pitchFamily="34" charset="-122"/>
              </a:rPr>
              <a:t>如果是连续值的话，先要对其进行离散化</a:t>
            </a:r>
            <a:r>
              <a:rPr lang="en-US" altLang="zh-CN" sz="1800" b="1">
                <a:latin typeface="微软雅黑" panose="020B0503020204020204" pitchFamily="34" charset="-122"/>
                <a:ea typeface="微软雅黑" panose="020B0503020204020204" pitchFamily="34" charset="-122"/>
              </a:rPr>
              <a:t>)</a:t>
            </a:r>
          </a:p>
          <a:p>
            <a:pPr algn="ctr">
              <a:spcBef>
                <a:spcPct val="0"/>
              </a:spcBef>
              <a:buClrTx/>
              <a:buSzTx/>
              <a:buFontTx/>
              <a:buNone/>
            </a:pPr>
            <a:endParaRPr lang="zh-CN" altLang="en-US" sz="1800" b="1">
              <a:latin typeface="微软雅黑" panose="020B0503020204020204" pitchFamily="34" charset="-122"/>
              <a:ea typeface="微软雅黑" panose="020B0503020204020204" pitchFamily="34" charset="-122"/>
            </a:endParaRPr>
          </a:p>
        </p:txBody>
      </p:sp>
      <p:sp>
        <p:nvSpPr>
          <p:cNvPr id="5" name="标题 1">
            <a:extLst>
              <a:ext uri="{FF2B5EF4-FFF2-40B4-BE49-F238E27FC236}">
                <a16:creationId xmlns:a16="http://schemas.microsoft.com/office/drawing/2014/main" id="{D4C09686-FC80-B041-9DF8-048018531A7E}"/>
              </a:ext>
            </a:extLst>
          </p:cNvPr>
          <p:cNvSpPr txBox="1">
            <a:spLocks noChangeArrowheads="1"/>
          </p:cNvSpPr>
          <p:nvPr/>
        </p:nvSpPr>
        <p:spPr bwMode="auto">
          <a:xfrm>
            <a:off x="1325166" y="2357437"/>
            <a:ext cx="6515100" cy="22145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marL="0" lvl="1">
              <a:lnSpc>
                <a:spcPct val="110000"/>
              </a:lnSpc>
              <a:spcBef>
                <a:spcPct val="30000"/>
              </a:spcBef>
              <a:buClrTx/>
              <a:buSzTx/>
              <a:buNone/>
            </a:pPr>
            <a:endParaRPr lang="en-US" altLang="zh-CN" sz="1650" b="1">
              <a:latin typeface="微软雅黑" panose="020B0503020204020204" pitchFamily="34" charset="-122"/>
              <a:ea typeface="微软雅黑" panose="020B0503020204020204" pitchFamily="34" charset="-122"/>
            </a:endParaRPr>
          </a:p>
          <a:p>
            <a:pPr eaLnBrk="1" hangingPunct="1">
              <a:lnSpc>
                <a:spcPct val="110000"/>
              </a:lnSpc>
              <a:spcBef>
                <a:spcPct val="0"/>
              </a:spcBef>
              <a:buClrTx/>
              <a:buSzTx/>
              <a:buFontTx/>
              <a:buNone/>
            </a:pPr>
            <a:r>
              <a:rPr lang="zh-CN" altLang="en-US" sz="1650" b="1">
                <a:latin typeface="微软雅黑" panose="020B0503020204020204" pitchFamily="34" charset="-122"/>
                <a:ea typeface="微软雅黑" panose="020B0503020204020204" pitchFamily="34" charset="-122"/>
              </a:rPr>
              <a:t>停止划分的条件：</a:t>
            </a:r>
            <a:endParaRPr lang="en-US" altLang="zh-CN" sz="1650" b="1">
              <a:latin typeface="微软雅黑" panose="020B0503020204020204" pitchFamily="34" charset="-122"/>
              <a:ea typeface="微软雅黑" panose="020B0503020204020204" pitchFamily="34" charset="-122"/>
            </a:endParaRPr>
          </a:p>
          <a:p>
            <a:pPr eaLnBrk="1" hangingPunct="1">
              <a:lnSpc>
                <a:spcPct val="110000"/>
              </a:lnSpc>
              <a:spcBef>
                <a:spcPct val="0"/>
              </a:spcBef>
              <a:buClrTx/>
              <a:buSzTx/>
              <a:buFontTx/>
              <a:buNone/>
            </a:pPr>
            <a:r>
              <a:rPr lang="en-US" altLang="zh-CN" sz="1650" b="1">
                <a:latin typeface="微软雅黑" panose="020B0503020204020204" pitchFamily="34" charset="-122"/>
                <a:ea typeface="微软雅黑" panose="020B0503020204020204" pitchFamily="34" charset="-122"/>
              </a:rPr>
              <a:t>1</a:t>
            </a:r>
            <a:r>
              <a:rPr lang="zh-CN" altLang="en-US" sz="1650" b="1">
                <a:latin typeface="微软雅黑" panose="020B0503020204020204" pitchFamily="34" charset="-122"/>
                <a:ea typeface="微软雅黑" panose="020B0503020204020204" pitchFamily="34" charset="-122"/>
              </a:rPr>
              <a:t>  某个节点上的所有样本都属于相同的类别</a:t>
            </a:r>
            <a:endParaRPr lang="en-US" altLang="zh-CN" sz="1650" b="1">
              <a:latin typeface="微软雅黑" panose="020B0503020204020204" pitchFamily="34" charset="-122"/>
              <a:ea typeface="微软雅黑" panose="020B0503020204020204" pitchFamily="34" charset="-122"/>
            </a:endParaRPr>
          </a:p>
          <a:p>
            <a:pPr eaLnBrk="1" hangingPunct="1">
              <a:lnSpc>
                <a:spcPct val="110000"/>
              </a:lnSpc>
              <a:spcBef>
                <a:spcPct val="0"/>
              </a:spcBef>
              <a:buClrTx/>
              <a:buSzTx/>
              <a:buFontTx/>
              <a:buNone/>
            </a:pPr>
            <a:r>
              <a:rPr lang="en-US" altLang="zh-CN" sz="1650" b="1">
                <a:latin typeface="微软雅黑" panose="020B0503020204020204" pitchFamily="34" charset="-122"/>
                <a:ea typeface="微软雅黑" panose="020B0503020204020204" pitchFamily="34" charset="-122"/>
              </a:rPr>
              <a:t>2</a:t>
            </a:r>
            <a:r>
              <a:rPr lang="zh-CN" altLang="en-US" sz="1650" b="1">
                <a:latin typeface="微软雅黑" panose="020B0503020204020204" pitchFamily="34" charset="-122"/>
                <a:ea typeface="微软雅黑" panose="020B0503020204020204" pitchFamily="34" charset="-122"/>
              </a:rPr>
              <a:t>  所有属性都用到了</a:t>
            </a:r>
            <a:r>
              <a:rPr lang="en-US" altLang="zh-CN" sz="1650" b="1">
                <a:latin typeface="微软雅黑" panose="020B0503020204020204" pitchFamily="34" charset="-122"/>
                <a:ea typeface="微软雅黑" panose="020B0503020204020204" pitchFamily="34" charset="-122"/>
              </a:rPr>
              <a:t>– </a:t>
            </a:r>
            <a:r>
              <a:rPr lang="zh-CN" altLang="en-US" sz="1650" b="1">
                <a:latin typeface="微软雅黑" panose="020B0503020204020204" pitchFamily="34" charset="-122"/>
                <a:ea typeface="微软雅黑" panose="020B0503020204020204" pitchFamily="34" charset="-122"/>
              </a:rPr>
              <a:t>采用多数有效法对叶子节点分类</a:t>
            </a:r>
            <a:endParaRPr lang="en-US" altLang="zh-CN" sz="1650" b="1">
              <a:latin typeface="微软雅黑" panose="020B0503020204020204" pitchFamily="34" charset="-122"/>
              <a:ea typeface="微软雅黑" panose="020B0503020204020204" pitchFamily="34" charset="-122"/>
            </a:endParaRPr>
          </a:p>
          <a:p>
            <a:pPr eaLnBrk="1" hangingPunct="1">
              <a:lnSpc>
                <a:spcPct val="110000"/>
              </a:lnSpc>
              <a:spcBef>
                <a:spcPct val="0"/>
              </a:spcBef>
              <a:buClrTx/>
              <a:buSzTx/>
              <a:buFontTx/>
              <a:buNone/>
            </a:pPr>
            <a:r>
              <a:rPr lang="en-US" altLang="zh-CN" sz="1650" b="1">
                <a:latin typeface="微软雅黑" panose="020B0503020204020204" pitchFamily="34" charset="-122"/>
                <a:ea typeface="微软雅黑" panose="020B0503020204020204" pitchFamily="34" charset="-122"/>
              </a:rPr>
              <a:t>3</a:t>
            </a:r>
            <a:r>
              <a:rPr lang="zh-CN" altLang="en-US" sz="1650" b="1">
                <a:latin typeface="微软雅黑" panose="020B0503020204020204" pitchFamily="34" charset="-122"/>
                <a:ea typeface="微软雅黑" panose="020B0503020204020204" pitchFamily="34" charset="-122"/>
              </a:rPr>
              <a:t>  没有样本了</a:t>
            </a:r>
            <a:endParaRPr lang="en-US" altLang="zh-CN" sz="1650" b="1">
              <a:latin typeface="微软雅黑" panose="020B0503020204020204" pitchFamily="34" charset="-122"/>
              <a:ea typeface="微软雅黑" panose="020B0503020204020204" pitchFamily="34" charset="-122"/>
            </a:endParaRPr>
          </a:p>
          <a:p>
            <a:pPr algn="ctr">
              <a:spcBef>
                <a:spcPct val="0"/>
              </a:spcBef>
              <a:buClrTx/>
              <a:buSzTx/>
              <a:buFontTx/>
              <a:buNone/>
            </a:pPr>
            <a:endParaRPr lang="zh-CN" altLang="en-US" sz="1650" b="1">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9769D544-F612-9E40-9627-F1C0EE9D7CAC}"/>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23</a:t>
            </a:fld>
            <a:endParaRPr lang="en-US">
              <a:solidFill>
                <a:prstClr val="black">
                  <a:tint val="75000"/>
                </a:prstClr>
              </a:solidFill>
            </a:endParaRPr>
          </a:p>
        </p:txBody>
      </p:sp>
    </p:spTree>
    <p:extLst>
      <p:ext uri="{BB962C8B-B14F-4D97-AF65-F5344CB8AC3E}">
        <p14:creationId xmlns:p14="http://schemas.microsoft.com/office/powerpoint/2010/main" val="58945406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448963">
                                            <p:txEl>
                                              <p:pRg st="0" end="0"/>
                                            </p:txEl>
                                          </p:spTgt>
                                        </p:tgtEl>
                                        <p:attrNameLst>
                                          <p:attrName>style.visibility</p:attrName>
                                        </p:attrNameLst>
                                      </p:cBhvr>
                                      <p:to>
                                        <p:strVal val="visible"/>
                                      </p:to>
                                    </p:set>
                                    <p:anim calcmode="lin" valueType="num">
                                      <p:cBhvr additive="base">
                                        <p:cTn id="7" dur="500" fill="hold"/>
                                        <p:tgtEl>
                                          <p:spTgt spid="144896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4896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448963">
                                            <p:txEl>
                                              <p:pRg st="1" end="1"/>
                                            </p:txEl>
                                          </p:spTgt>
                                        </p:tgtEl>
                                        <p:attrNameLst>
                                          <p:attrName>style.visibility</p:attrName>
                                        </p:attrNameLst>
                                      </p:cBhvr>
                                      <p:to>
                                        <p:strVal val="visible"/>
                                      </p:to>
                                    </p:set>
                                    <p:anim calcmode="lin" valueType="num">
                                      <p:cBhvr additive="base">
                                        <p:cTn id="13" dur="500" fill="hold"/>
                                        <p:tgtEl>
                                          <p:spTgt spid="144896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4896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448963">
                                            <p:txEl>
                                              <p:pRg st="2" end="2"/>
                                            </p:txEl>
                                          </p:spTgt>
                                        </p:tgtEl>
                                        <p:attrNameLst>
                                          <p:attrName>style.visibility</p:attrName>
                                        </p:attrNameLst>
                                      </p:cBhvr>
                                      <p:to>
                                        <p:strVal val="visible"/>
                                      </p:to>
                                    </p:set>
                                    <p:anim calcmode="lin" valueType="num">
                                      <p:cBhvr additive="base">
                                        <p:cTn id="19" dur="500" fill="hold"/>
                                        <p:tgtEl>
                                          <p:spTgt spid="144896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4896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标题 1">
            <a:extLst>
              <a:ext uri="{FF2B5EF4-FFF2-40B4-BE49-F238E27FC236}">
                <a16:creationId xmlns:a16="http://schemas.microsoft.com/office/drawing/2014/main" id="{10F144B4-14BE-E04C-ABCF-5890E86456F6}"/>
              </a:ext>
            </a:extLst>
          </p:cNvPr>
          <p:cNvSpPr>
            <a:spLocks noGrp="1" noChangeArrowheads="1"/>
          </p:cNvSpPr>
          <p:nvPr>
            <p:ph type="title"/>
          </p:nvPr>
        </p:nvSpPr>
        <p:spPr>
          <a:xfrm>
            <a:off x="1371600" y="123228"/>
            <a:ext cx="6172200" cy="851297"/>
          </a:xfrm>
        </p:spPr>
        <p:txBody>
          <a:bodyPr/>
          <a:lstStyle/>
          <a:p>
            <a:pPr eaLnBrk="1" hangingPunct="1"/>
            <a:r>
              <a:rPr lang="zh-CN" altLang="en-US" sz="2400" dirty="0">
                <a:latin typeface="微软雅黑" panose="020B0503020204020204" pitchFamily="34" charset="-122"/>
                <a:ea typeface="微软雅黑" panose="020B0503020204020204" pitchFamily="34" charset="-122"/>
              </a:rPr>
              <a:t>决策树分类第一步：选择属性，作为树根</a:t>
            </a:r>
            <a:endParaRPr lang="zh-CN" altLang="en-US" sz="2400" dirty="0">
              <a:ea typeface="宋体" panose="02010600030101010101" pitchFamily="2" charset="-122"/>
            </a:endParaRPr>
          </a:p>
        </p:txBody>
      </p:sp>
      <p:sp>
        <p:nvSpPr>
          <p:cNvPr id="53250" name="内容占位符 2">
            <a:extLst>
              <a:ext uri="{FF2B5EF4-FFF2-40B4-BE49-F238E27FC236}">
                <a16:creationId xmlns:a16="http://schemas.microsoft.com/office/drawing/2014/main" id="{56A5ADAC-A997-7349-AC30-844E79CCC744}"/>
              </a:ext>
            </a:extLst>
          </p:cNvPr>
          <p:cNvSpPr>
            <a:spLocks noGrp="1" noChangeArrowheads="1"/>
          </p:cNvSpPr>
          <p:nvPr>
            <p:ph idx="1"/>
          </p:nvPr>
        </p:nvSpPr>
        <p:spPr/>
        <p:txBody>
          <a:bodyPr/>
          <a:lstStyle/>
          <a:p>
            <a:pPr eaLnBrk="1" hangingPunct="1">
              <a:lnSpc>
                <a:spcPct val="150000"/>
              </a:lnSpc>
            </a:pPr>
            <a:r>
              <a:rPr lang="zh-CN" altLang="zh-CN" sz="2400" dirty="0">
                <a:latin typeface="微软雅黑" panose="020B0503020204020204" pitchFamily="34" charset="-122"/>
                <a:ea typeface="微软雅黑" panose="020B0503020204020204" pitchFamily="34" charset="-122"/>
              </a:rPr>
              <a:t>比较流行的</a:t>
            </a:r>
            <a:r>
              <a:rPr lang="zh-CN" altLang="en-US" sz="2400" dirty="0">
                <a:latin typeface="微软雅黑" panose="020B0503020204020204" pitchFamily="34" charset="-122"/>
                <a:ea typeface="微软雅黑" panose="020B0503020204020204" pitchFamily="34" charset="-122"/>
              </a:rPr>
              <a:t>属性</a:t>
            </a:r>
            <a:r>
              <a:rPr lang="zh-CN" altLang="zh-CN" sz="2400" dirty="0">
                <a:latin typeface="微软雅黑" panose="020B0503020204020204" pitchFamily="34" charset="-122"/>
                <a:ea typeface="微软雅黑" panose="020B0503020204020204" pitchFamily="34" charset="-122"/>
              </a:rPr>
              <a:t>选择方法</a:t>
            </a:r>
            <a:r>
              <a:rPr lang="zh-CN" altLang="en-US"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信息增益</a:t>
            </a:r>
            <a:endParaRPr lang="en-US" altLang="zh-CN" sz="2400" dirty="0">
              <a:latin typeface="微软雅黑" panose="020B0503020204020204" pitchFamily="34" charset="-122"/>
              <a:ea typeface="微软雅黑" panose="020B0503020204020204" pitchFamily="34" charset="-122"/>
            </a:endParaRPr>
          </a:p>
          <a:p>
            <a:pPr eaLnBrk="1" hangingPunct="1">
              <a:lnSpc>
                <a:spcPct val="150000"/>
              </a:lnSpc>
            </a:pPr>
            <a:r>
              <a:rPr lang="zh-CN" altLang="en-US" sz="2400" dirty="0">
                <a:latin typeface="微软雅黑" panose="020B0503020204020204" pitchFamily="34" charset="-122"/>
                <a:ea typeface="微软雅黑" panose="020B0503020204020204" pitchFamily="34" charset="-122"/>
              </a:rPr>
              <a:t>信息</a:t>
            </a:r>
            <a:r>
              <a:rPr lang="zh-CN" altLang="zh-CN" sz="2400" dirty="0">
                <a:latin typeface="微软雅黑" panose="020B0503020204020204" pitchFamily="34" charset="-122"/>
                <a:ea typeface="微软雅黑" panose="020B0503020204020204" pitchFamily="34" charset="-122"/>
              </a:rPr>
              <a:t>增益最大的</a:t>
            </a:r>
            <a:r>
              <a:rPr lang="zh-CN" altLang="en-US" sz="2400" dirty="0">
                <a:latin typeface="微软雅黑" panose="020B0503020204020204" pitchFamily="34" charset="-122"/>
                <a:ea typeface="微软雅黑" panose="020B0503020204020204" pitchFamily="34" charset="-122"/>
              </a:rPr>
              <a:t>属性</a:t>
            </a:r>
            <a:r>
              <a:rPr lang="zh-CN" altLang="zh-CN" sz="2400" dirty="0">
                <a:latin typeface="微软雅黑" panose="020B0503020204020204" pitchFamily="34" charset="-122"/>
                <a:ea typeface="微软雅黑" panose="020B0503020204020204" pitchFamily="34" charset="-122"/>
              </a:rPr>
              <a:t>被认为是</a:t>
            </a:r>
            <a:r>
              <a:rPr lang="zh-CN" altLang="en-US" sz="2400" dirty="0">
                <a:latin typeface="微软雅黑" panose="020B0503020204020204" pitchFamily="34" charset="-122"/>
                <a:ea typeface="微软雅黑" panose="020B0503020204020204" pitchFamily="34" charset="-122"/>
              </a:rPr>
              <a:t>最好的树根</a:t>
            </a:r>
            <a:endParaRPr lang="en-US" altLang="zh-CN" sz="2400" dirty="0">
              <a:latin typeface="微软雅黑" panose="020B0503020204020204" pitchFamily="34" charset="-122"/>
              <a:ea typeface="微软雅黑" panose="020B0503020204020204" pitchFamily="34" charset="-122"/>
            </a:endParaRPr>
          </a:p>
          <a:p>
            <a:pPr eaLnBrk="1" hangingPunct="1">
              <a:lnSpc>
                <a:spcPct val="150000"/>
              </a:lnSpc>
              <a:buFont typeface="Wingdings" pitchFamily="2" charset="2"/>
              <a:buNone/>
            </a:pPr>
            <a:r>
              <a:rPr lang="en-US" altLang="zh-CN" sz="2400" dirty="0">
                <a:ea typeface="宋体" panose="02010600030101010101" pitchFamily="2" charset="-122"/>
              </a:rPr>
              <a:t>	</a:t>
            </a:r>
          </a:p>
          <a:p>
            <a:pPr eaLnBrk="1" hangingPunct="1">
              <a:lnSpc>
                <a:spcPct val="150000"/>
              </a:lnSpc>
              <a:buFont typeface="Wingdings" pitchFamily="2" charset="2"/>
              <a:buNone/>
            </a:pPr>
            <a:r>
              <a:rPr lang="zh-CN" altLang="en-US" sz="2400" dirty="0">
                <a:ea typeface="宋体" panose="02010600030101010101" pitchFamily="2" charset="-122"/>
              </a:rPr>
              <a:t>     </a:t>
            </a:r>
            <a:r>
              <a:rPr lang="zh-CN" altLang="en-US" sz="2400" b="1" dirty="0">
                <a:solidFill>
                  <a:srgbClr val="FF0000"/>
                </a:solidFill>
                <a:ea typeface="宋体" panose="02010600030101010101" pitchFamily="2" charset="-122"/>
              </a:rPr>
              <a:t>下面先来了解什么是熵，什么是信息，以及如何度量它们</a:t>
            </a:r>
            <a:endParaRPr lang="zh-CN" altLang="zh-CN" sz="2400" b="1" dirty="0">
              <a:solidFill>
                <a:srgbClr val="FF0000"/>
              </a:solidFill>
              <a:ea typeface="宋体" panose="02010600030101010101" pitchFamily="2" charset="-122"/>
            </a:endParaRPr>
          </a:p>
          <a:p>
            <a:pPr eaLnBrk="1" hangingPunct="1">
              <a:lnSpc>
                <a:spcPct val="150000"/>
              </a:lnSpc>
            </a:pPr>
            <a:endParaRPr lang="en-US" altLang="zh-CN" sz="1350" dirty="0">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C328E0F3-6DC2-1941-BC94-5A1B455A2D00}"/>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24</a:t>
            </a:fld>
            <a:endParaRPr lang="en-US">
              <a:solidFill>
                <a:prstClr val="black">
                  <a:tint val="75000"/>
                </a:prstClr>
              </a:solidFill>
            </a:endParaRPr>
          </a:p>
        </p:txBody>
      </p:sp>
    </p:spTree>
    <p:extLst>
      <p:ext uri="{BB962C8B-B14F-4D97-AF65-F5344CB8AC3E}">
        <p14:creationId xmlns:p14="http://schemas.microsoft.com/office/powerpoint/2010/main" val="1200838154"/>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4">
            <a:extLst>
              <a:ext uri="{FF2B5EF4-FFF2-40B4-BE49-F238E27FC236}">
                <a16:creationId xmlns:a16="http://schemas.microsoft.com/office/drawing/2014/main" id="{2ADC3EFB-E2BC-F74A-8C1E-CFEB1A11833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2100">
                <a:solidFill>
                  <a:schemeClr val="tx1"/>
                </a:solidFill>
                <a:latin typeface="Tahoma" panose="020B0604030504040204" pitchFamily="34" charset="0"/>
              </a:defRPr>
            </a:lvl1pPr>
            <a:lvl2pPr marL="557213" indent="-214313">
              <a:spcBef>
                <a:spcPct val="20000"/>
              </a:spcBef>
              <a:buClr>
                <a:schemeClr val="hlink"/>
              </a:buClr>
              <a:buSzPct val="55000"/>
              <a:buFont typeface="Wingdings" pitchFamily="2" charset="2"/>
              <a:buChar char="n"/>
              <a:defRPr sz="2100">
                <a:solidFill>
                  <a:schemeClr val="tx1"/>
                </a:solidFill>
                <a:latin typeface="Tahoma" panose="020B0604030504040204" pitchFamily="34" charset="0"/>
              </a:defRPr>
            </a:lvl2pPr>
            <a:lvl3pPr marL="857250" indent="-171450">
              <a:spcBef>
                <a:spcPct val="20000"/>
              </a:spcBef>
              <a:buClr>
                <a:schemeClr val="folHlink"/>
              </a:buClr>
              <a:buSzPct val="50000"/>
              <a:buFont typeface="Wingdings" pitchFamily="2" charset="2"/>
              <a:buChar char="n"/>
              <a:defRPr sz="1800">
                <a:solidFill>
                  <a:schemeClr val="tx1"/>
                </a:solidFill>
                <a:latin typeface="Tahoma" panose="020B0604030504040204" pitchFamily="34" charset="0"/>
              </a:defRPr>
            </a:lvl3pPr>
            <a:lvl4pPr marL="1200150" indent="-171450">
              <a:spcBef>
                <a:spcPct val="20000"/>
              </a:spcBef>
              <a:buClr>
                <a:schemeClr val="accent2"/>
              </a:buClr>
              <a:buSzPct val="55000"/>
              <a:buFont typeface="Wingdings" pitchFamily="2" charset="2"/>
              <a:buChar char="n"/>
              <a:defRPr sz="1500">
                <a:solidFill>
                  <a:schemeClr val="tx1"/>
                </a:solidFill>
                <a:latin typeface="Tahoma" panose="020B0604030504040204" pitchFamily="34" charset="0"/>
              </a:defRPr>
            </a:lvl4pPr>
            <a:lvl5pPr marL="1543050" indent="-171450">
              <a:spcBef>
                <a:spcPct val="20000"/>
              </a:spcBef>
              <a:buClr>
                <a:schemeClr val="accent1"/>
              </a:buClr>
              <a:buSzPct val="50000"/>
              <a:buFont typeface="Wingdings" pitchFamily="2" charset="2"/>
              <a:buChar char="n"/>
              <a:defRPr sz="1500">
                <a:solidFill>
                  <a:schemeClr val="tx1"/>
                </a:solidFill>
                <a:latin typeface="Tahoma" panose="020B0604030504040204" pitchFamily="34" charset="0"/>
              </a:defRPr>
            </a:lvl5pPr>
            <a:lvl6pPr marL="1885950" indent="-171450" eaLnBrk="0" fontAlgn="base" hangingPunct="0">
              <a:spcBef>
                <a:spcPct val="20000"/>
              </a:spcBef>
              <a:spcAft>
                <a:spcPct val="0"/>
              </a:spcAft>
              <a:buClr>
                <a:schemeClr val="accent1"/>
              </a:buClr>
              <a:buSzPct val="50000"/>
              <a:buFont typeface="Wingdings" pitchFamily="2" charset="2"/>
              <a:buChar char="n"/>
              <a:defRPr sz="1500">
                <a:solidFill>
                  <a:schemeClr val="tx1"/>
                </a:solidFill>
                <a:latin typeface="Tahoma" panose="020B0604030504040204" pitchFamily="34" charset="0"/>
              </a:defRPr>
            </a:lvl6pPr>
            <a:lvl7pPr marL="2228850" indent="-171450" eaLnBrk="0" fontAlgn="base" hangingPunct="0">
              <a:spcBef>
                <a:spcPct val="20000"/>
              </a:spcBef>
              <a:spcAft>
                <a:spcPct val="0"/>
              </a:spcAft>
              <a:buClr>
                <a:schemeClr val="accent1"/>
              </a:buClr>
              <a:buSzPct val="50000"/>
              <a:buFont typeface="Wingdings" pitchFamily="2" charset="2"/>
              <a:buChar char="n"/>
              <a:defRPr sz="1500">
                <a:solidFill>
                  <a:schemeClr val="tx1"/>
                </a:solidFill>
                <a:latin typeface="Tahoma" panose="020B0604030504040204" pitchFamily="34" charset="0"/>
              </a:defRPr>
            </a:lvl7pPr>
            <a:lvl8pPr marL="2571750" indent="-171450" eaLnBrk="0" fontAlgn="base" hangingPunct="0">
              <a:spcBef>
                <a:spcPct val="20000"/>
              </a:spcBef>
              <a:spcAft>
                <a:spcPct val="0"/>
              </a:spcAft>
              <a:buClr>
                <a:schemeClr val="accent1"/>
              </a:buClr>
              <a:buSzPct val="50000"/>
              <a:buFont typeface="Wingdings" pitchFamily="2" charset="2"/>
              <a:buChar char="n"/>
              <a:defRPr sz="1500">
                <a:solidFill>
                  <a:schemeClr val="tx1"/>
                </a:solidFill>
                <a:latin typeface="Tahoma" panose="020B0604030504040204" pitchFamily="34" charset="0"/>
              </a:defRPr>
            </a:lvl8pPr>
            <a:lvl9pPr marL="2914650" indent="-171450" eaLnBrk="0" fontAlgn="base" hangingPunct="0">
              <a:spcBef>
                <a:spcPct val="20000"/>
              </a:spcBef>
              <a:spcAft>
                <a:spcPct val="0"/>
              </a:spcAft>
              <a:buClr>
                <a:schemeClr val="accent1"/>
              </a:buClr>
              <a:buSzPct val="50000"/>
              <a:buFont typeface="Wingdings" pitchFamily="2" charset="2"/>
              <a:buChar char="n"/>
              <a:defRPr sz="1500">
                <a:solidFill>
                  <a:schemeClr val="tx1"/>
                </a:solidFill>
                <a:latin typeface="Tahoma" panose="020B0604030504040204" pitchFamily="34" charset="0"/>
              </a:defRPr>
            </a:lvl9pPr>
          </a:lstStyle>
          <a:p>
            <a:pPr>
              <a:spcBef>
                <a:spcPct val="0"/>
              </a:spcBef>
              <a:buClrTx/>
              <a:buSzTx/>
              <a:buFontTx/>
              <a:buNone/>
            </a:pPr>
            <a:fld id="{F02C45F1-A62E-E242-B4CE-13C5DF82722A}" type="slidenum">
              <a:rPr lang="zh-CN" altLang="en-US" sz="900"/>
              <a:pPr>
                <a:spcBef>
                  <a:spcPct val="0"/>
                </a:spcBef>
                <a:buClrTx/>
                <a:buSzTx/>
                <a:buFontTx/>
                <a:buNone/>
              </a:pPr>
              <a:t>25</a:t>
            </a:fld>
            <a:endParaRPr lang="en-US" altLang="zh-CN" sz="900"/>
          </a:p>
        </p:txBody>
      </p:sp>
      <p:sp>
        <p:nvSpPr>
          <p:cNvPr id="55299" name="矩形 2">
            <a:hlinkClick r:id="rId3"/>
            <a:extLst>
              <a:ext uri="{FF2B5EF4-FFF2-40B4-BE49-F238E27FC236}">
                <a16:creationId xmlns:a16="http://schemas.microsoft.com/office/drawing/2014/main" id="{B9BE8465-016F-FF43-82BB-4063EA8E2B0E}"/>
              </a:ext>
            </a:extLst>
          </p:cNvPr>
          <p:cNvSpPr>
            <a:spLocks noChangeArrowheads="1"/>
          </p:cNvSpPr>
          <p:nvPr/>
        </p:nvSpPr>
        <p:spPr bwMode="auto">
          <a:xfrm>
            <a:off x="2343150" y="1543050"/>
            <a:ext cx="4400550" cy="1257300"/>
          </a:xfrm>
          <a:prstGeom prst="rect">
            <a:avLst/>
          </a:prstGeom>
          <a:solidFill>
            <a:schemeClr val="accent1"/>
          </a:solidFill>
          <a:ln w="9525" algn="ctr">
            <a:solidFill>
              <a:schemeClr val="tx1"/>
            </a:solidFill>
            <a:miter lim="800000"/>
            <a:headEnd/>
            <a:tailEnd/>
          </a:ln>
        </p:spPr>
        <p:txBody>
          <a:bodyPr wrap="none"/>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zh-CN" sz="1800">
                <a:ea typeface="宋体" panose="02010600030101010101" pitchFamily="2" charset="-122"/>
                <a:hlinkClick r:id="rId4"/>
              </a:rPr>
              <a:t>http://www.360doc.com/content/</a:t>
            </a:r>
            <a:endParaRPr lang="en-US" altLang="zh-CN" sz="1800">
              <a:ea typeface="宋体" panose="02010600030101010101" pitchFamily="2" charset="-122"/>
            </a:endParaRPr>
          </a:p>
          <a:p>
            <a:pPr eaLnBrk="1" hangingPunct="1">
              <a:spcBef>
                <a:spcPct val="0"/>
              </a:spcBef>
              <a:buClrTx/>
              <a:buSzTx/>
              <a:buFontTx/>
              <a:buNone/>
            </a:pPr>
            <a:r>
              <a:rPr lang="en-US" altLang="zh-CN" sz="1800">
                <a:ea typeface="宋体" panose="02010600030101010101" pitchFamily="2" charset="-122"/>
              </a:rPr>
              <a:t>19/0610/07/39482793_841453815.shtml</a:t>
            </a:r>
            <a:endParaRPr lang="zh-CN" altLang="en-US" sz="1800">
              <a:ea typeface="宋体" panose="02010600030101010101" pitchFamily="2" charset="-122"/>
            </a:endParaRPr>
          </a:p>
        </p:txBody>
      </p:sp>
      <p:sp>
        <p:nvSpPr>
          <p:cNvPr id="55300" name="标题 3">
            <a:extLst>
              <a:ext uri="{FF2B5EF4-FFF2-40B4-BE49-F238E27FC236}">
                <a16:creationId xmlns:a16="http://schemas.microsoft.com/office/drawing/2014/main" id="{CF5F8785-5E31-6240-92BE-144E96E5411D}"/>
              </a:ext>
            </a:extLst>
          </p:cNvPr>
          <p:cNvSpPr>
            <a:spLocks noGrp="1" noChangeArrowheads="1"/>
          </p:cNvSpPr>
          <p:nvPr>
            <p:ph type="title"/>
          </p:nvPr>
        </p:nvSpPr>
        <p:spPr/>
        <p:txBody>
          <a:bodyPr/>
          <a:lstStyle/>
          <a:p>
            <a:endParaRPr lang="zh-CN" altLang="en-US">
              <a:ea typeface="宋体" panose="02010600030101010101" pitchFamily="2" charset="-122"/>
            </a:endParaRPr>
          </a:p>
        </p:txBody>
      </p:sp>
    </p:spTree>
    <p:extLst>
      <p:ext uri="{BB962C8B-B14F-4D97-AF65-F5344CB8AC3E}">
        <p14:creationId xmlns:p14="http://schemas.microsoft.com/office/powerpoint/2010/main" val="326403779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标题 1">
            <a:extLst>
              <a:ext uri="{FF2B5EF4-FFF2-40B4-BE49-F238E27FC236}">
                <a16:creationId xmlns:a16="http://schemas.microsoft.com/office/drawing/2014/main" id="{20CE3F80-1F3D-3545-B265-E312B150A001}"/>
              </a:ext>
            </a:extLst>
          </p:cNvPr>
          <p:cNvSpPr>
            <a:spLocks noGrp="1" noChangeArrowheads="1"/>
          </p:cNvSpPr>
          <p:nvPr>
            <p:ph type="title"/>
          </p:nvPr>
        </p:nvSpPr>
        <p:spPr/>
        <p:txBody>
          <a:bodyPr/>
          <a:lstStyle/>
          <a:p>
            <a:endParaRPr lang="zh-CN" altLang="en-US">
              <a:ea typeface="宋体" panose="02010600030101010101" pitchFamily="2" charset="-122"/>
            </a:endParaRPr>
          </a:p>
        </p:txBody>
      </p:sp>
      <p:pic>
        <p:nvPicPr>
          <p:cNvPr id="57346" name="内容占位符 5">
            <a:extLst>
              <a:ext uri="{FF2B5EF4-FFF2-40B4-BE49-F238E27FC236}">
                <a16:creationId xmlns:a16="http://schemas.microsoft.com/office/drawing/2014/main" id="{EE15090C-C12E-7C4A-9FB9-F58F78B679A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5405" t="35104" r="40540" b="24722"/>
          <a:stretch>
            <a:fillRect/>
          </a:stretch>
        </p:blipFill>
        <p:spPr>
          <a:xfrm>
            <a:off x="1275160" y="1028700"/>
            <a:ext cx="6725840" cy="2914650"/>
          </a:xfrm>
        </p:spPr>
      </p:pic>
      <p:sp>
        <p:nvSpPr>
          <p:cNvPr id="57348" name="灯片编号占位符 4">
            <a:extLst>
              <a:ext uri="{FF2B5EF4-FFF2-40B4-BE49-F238E27FC236}">
                <a16:creationId xmlns:a16="http://schemas.microsoft.com/office/drawing/2014/main" id="{DEB7674D-7C4A-EC44-BED4-CFCB1E9FA09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2100">
                <a:solidFill>
                  <a:schemeClr val="tx1"/>
                </a:solidFill>
                <a:latin typeface="Tahoma" panose="020B0604030504040204" pitchFamily="34" charset="0"/>
              </a:defRPr>
            </a:lvl1pPr>
            <a:lvl2pPr marL="557213" indent="-214313">
              <a:spcBef>
                <a:spcPct val="20000"/>
              </a:spcBef>
              <a:buClr>
                <a:schemeClr val="hlink"/>
              </a:buClr>
              <a:buSzPct val="55000"/>
              <a:buFont typeface="Wingdings" pitchFamily="2" charset="2"/>
              <a:buChar char="n"/>
              <a:defRPr sz="2100">
                <a:solidFill>
                  <a:schemeClr val="tx1"/>
                </a:solidFill>
                <a:latin typeface="Tahoma" panose="020B0604030504040204" pitchFamily="34" charset="0"/>
              </a:defRPr>
            </a:lvl2pPr>
            <a:lvl3pPr marL="857250" indent="-171450">
              <a:spcBef>
                <a:spcPct val="20000"/>
              </a:spcBef>
              <a:buClr>
                <a:schemeClr val="folHlink"/>
              </a:buClr>
              <a:buSzPct val="50000"/>
              <a:buFont typeface="Wingdings" pitchFamily="2" charset="2"/>
              <a:buChar char="n"/>
              <a:defRPr sz="1800">
                <a:solidFill>
                  <a:schemeClr val="tx1"/>
                </a:solidFill>
                <a:latin typeface="Tahoma" panose="020B0604030504040204" pitchFamily="34" charset="0"/>
              </a:defRPr>
            </a:lvl3pPr>
            <a:lvl4pPr marL="1200150" indent="-171450">
              <a:spcBef>
                <a:spcPct val="20000"/>
              </a:spcBef>
              <a:buClr>
                <a:schemeClr val="accent2"/>
              </a:buClr>
              <a:buSzPct val="55000"/>
              <a:buFont typeface="Wingdings" pitchFamily="2" charset="2"/>
              <a:buChar char="n"/>
              <a:defRPr sz="1500">
                <a:solidFill>
                  <a:schemeClr val="tx1"/>
                </a:solidFill>
                <a:latin typeface="Tahoma" panose="020B0604030504040204" pitchFamily="34" charset="0"/>
              </a:defRPr>
            </a:lvl4pPr>
            <a:lvl5pPr marL="1543050" indent="-171450">
              <a:spcBef>
                <a:spcPct val="20000"/>
              </a:spcBef>
              <a:buClr>
                <a:schemeClr val="accent1"/>
              </a:buClr>
              <a:buSzPct val="50000"/>
              <a:buFont typeface="Wingdings" pitchFamily="2" charset="2"/>
              <a:buChar char="n"/>
              <a:defRPr sz="1500">
                <a:solidFill>
                  <a:schemeClr val="tx1"/>
                </a:solidFill>
                <a:latin typeface="Tahoma" panose="020B0604030504040204" pitchFamily="34" charset="0"/>
              </a:defRPr>
            </a:lvl5pPr>
            <a:lvl6pPr marL="1885950" indent="-171450" eaLnBrk="0" fontAlgn="base" hangingPunct="0">
              <a:spcBef>
                <a:spcPct val="20000"/>
              </a:spcBef>
              <a:spcAft>
                <a:spcPct val="0"/>
              </a:spcAft>
              <a:buClr>
                <a:schemeClr val="accent1"/>
              </a:buClr>
              <a:buSzPct val="50000"/>
              <a:buFont typeface="Wingdings" pitchFamily="2" charset="2"/>
              <a:buChar char="n"/>
              <a:defRPr sz="1500">
                <a:solidFill>
                  <a:schemeClr val="tx1"/>
                </a:solidFill>
                <a:latin typeface="Tahoma" panose="020B0604030504040204" pitchFamily="34" charset="0"/>
              </a:defRPr>
            </a:lvl6pPr>
            <a:lvl7pPr marL="2228850" indent="-171450" eaLnBrk="0" fontAlgn="base" hangingPunct="0">
              <a:spcBef>
                <a:spcPct val="20000"/>
              </a:spcBef>
              <a:spcAft>
                <a:spcPct val="0"/>
              </a:spcAft>
              <a:buClr>
                <a:schemeClr val="accent1"/>
              </a:buClr>
              <a:buSzPct val="50000"/>
              <a:buFont typeface="Wingdings" pitchFamily="2" charset="2"/>
              <a:buChar char="n"/>
              <a:defRPr sz="1500">
                <a:solidFill>
                  <a:schemeClr val="tx1"/>
                </a:solidFill>
                <a:latin typeface="Tahoma" panose="020B0604030504040204" pitchFamily="34" charset="0"/>
              </a:defRPr>
            </a:lvl7pPr>
            <a:lvl8pPr marL="2571750" indent="-171450" eaLnBrk="0" fontAlgn="base" hangingPunct="0">
              <a:spcBef>
                <a:spcPct val="20000"/>
              </a:spcBef>
              <a:spcAft>
                <a:spcPct val="0"/>
              </a:spcAft>
              <a:buClr>
                <a:schemeClr val="accent1"/>
              </a:buClr>
              <a:buSzPct val="50000"/>
              <a:buFont typeface="Wingdings" pitchFamily="2" charset="2"/>
              <a:buChar char="n"/>
              <a:defRPr sz="1500">
                <a:solidFill>
                  <a:schemeClr val="tx1"/>
                </a:solidFill>
                <a:latin typeface="Tahoma" panose="020B0604030504040204" pitchFamily="34" charset="0"/>
              </a:defRPr>
            </a:lvl8pPr>
            <a:lvl9pPr marL="2914650" indent="-171450" eaLnBrk="0" fontAlgn="base" hangingPunct="0">
              <a:spcBef>
                <a:spcPct val="20000"/>
              </a:spcBef>
              <a:spcAft>
                <a:spcPct val="0"/>
              </a:spcAft>
              <a:buClr>
                <a:schemeClr val="accent1"/>
              </a:buClr>
              <a:buSzPct val="50000"/>
              <a:buFont typeface="Wingdings" pitchFamily="2" charset="2"/>
              <a:buChar char="n"/>
              <a:defRPr sz="1500">
                <a:solidFill>
                  <a:schemeClr val="tx1"/>
                </a:solidFill>
                <a:latin typeface="Tahoma" panose="020B0604030504040204" pitchFamily="34" charset="0"/>
              </a:defRPr>
            </a:lvl9pPr>
          </a:lstStyle>
          <a:p>
            <a:pPr>
              <a:spcBef>
                <a:spcPct val="0"/>
              </a:spcBef>
              <a:buClrTx/>
              <a:buSzTx/>
              <a:buFontTx/>
              <a:buNone/>
            </a:pPr>
            <a:fld id="{471DF4C9-1B43-624B-BA90-D6A88588C24C}" type="slidenum">
              <a:rPr lang="zh-CN" altLang="en-US" sz="900"/>
              <a:pPr>
                <a:spcBef>
                  <a:spcPct val="0"/>
                </a:spcBef>
                <a:buClrTx/>
                <a:buSzTx/>
                <a:buFontTx/>
                <a:buNone/>
              </a:pPr>
              <a:t>26</a:t>
            </a:fld>
            <a:endParaRPr lang="en-US" altLang="zh-CN" sz="900"/>
          </a:p>
        </p:txBody>
      </p:sp>
      <p:sp>
        <p:nvSpPr>
          <p:cNvPr id="57349" name="矩形 6">
            <a:extLst>
              <a:ext uri="{FF2B5EF4-FFF2-40B4-BE49-F238E27FC236}">
                <a16:creationId xmlns:a16="http://schemas.microsoft.com/office/drawing/2014/main" id="{C9636EA3-6B3A-214A-9335-F707BBBFD737}"/>
              </a:ext>
            </a:extLst>
          </p:cNvPr>
          <p:cNvSpPr>
            <a:spLocks noChangeArrowheads="1"/>
          </p:cNvSpPr>
          <p:nvPr/>
        </p:nvSpPr>
        <p:spPr bwMode="auto">
          <a:xfrm>
            <a:off x="4400550" y="900113"/>
            <a:ext cx="685800" cy="742950"/>
          </a:xfrm>
          <a:prstGeom prst="rect">
            <a:avLst/>
          </a:prstGeom>
          <a:solidFill>
            <a:schemeClr val="accent1"/>
          </a:solidFill>
          <a:ln w="9525" algn="ctr">
            <a:solidFill>
              <a:schemeClr val="tx1"/>
            </a:solidFill>
            <a:miter lim="800000"/>
            <a:headEnd/>
            <a:tailEnd/>
          </a:ln>
        </p:spPr>
        <p:txBody>
          <a:bodyPr wrap="none"/>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en-US" sz="1800">
              <a:ea typeface="宋体" panose="02010600030101010101" pitchFamily="2" charset="-122"/>
            </a:endParaRPr>
          </a:p>
        </p:txBody>
      </p:sp>
      <p:sp>
        <p:nvSpPr>
          <p:cNvPr id="57350" name="矩形 10">
            <a:extLst>
              <a:ext uri="{FF2B5EF4-FFF2-40B4-BE49-F238E27FC236}">
                <a16:creationId xmlns:a16="http://schemas.microsoft.com/office/drawing/2014/main" id="{E2E7D0A8-F6E9-5F42-941F-267C228D11F5}"/>
              </a:ext>
            </a:extLst>
          </p:cNvPr>
          <p:cNvSpPr>
            <a:spLocks noChangeArrowheads="1"/>
          </p:cNvSpPr>
          <p:nvPr/>
        </p:nvSpPr>
        <p:spPr bwMode="auto">
          <a:xfrm>
            <a:off x="5429250" y="1700213"/>
            <a:ext cx="685800" cy="531019"/>
          </a:xfrm>
          <a:prstGeom prst="rect">
            <a:avLst/>
          </a:prstGeom>
          <a:solidFill>
            <a:schemeClr val="accent1"/>
          </a:solidFill>
          <a:ln w="9525" algn="ctr">
            <a:solidFill>
              <a:schemeClr val="tx1"/>
            </a:solidFill>
            <a:miter lim="800000"/>
            <a:headEnd/>
            <a:tailEnd/>
          </a:ln>
        </p:spPr>
        <p:txBody>
          <a:bodyPr wrap="none"/>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en-US" sz="1800">
              <a:ea typeface="宋体" panose="02010600030101010101" pitchFamily="2" charset="-122"/>
            </a:endParaRPr>
          </a:p>
        </p:txBody>
      </p:sp>
      <p:sp>
        <p:nvSpPr>
          <p:cNvPr id="57351" name="矩形 12">
            <a:extLst>
              <a:ext uri="{FF2B5EF4-FFF2-40B4-BE49-F238E27FC236}">
                <a16:creationId xmlns:a16="http://schemas.microsoft.com/office/drawing/2014/main" id="{55F500B6-91AF-1D47-846A-4A154BCEF20F}"/>
              </a:ext>
            </a:extLst>
          </p:cNvPr>
          <p:cNvSpPr>
            <a:spLocks noChangeArrowheads="1"/>
          </p:cNvSpPr>
          <p:nvPr/>
        </p:nvSpPr>
        <p:spPr bwMode="auto">
          <a:xfrm>
            <a:off x="5429250" y="1527572"/>
            <a:ext cx="685800" cy="1714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en-US" sz="1800">
              <a:ea typeface="宋体" panose="02010600030101010101" pitchFamily="2" charset="-122"/>
            </a:endParaRPr>
          </a:p>
        </p:txBody>
      </p:sp>
      <p:sp>
        <p:nvSpPr>
          <p:cNvPr id="57352" name="矩形 10">
            <a:extLst>
              <a:ext uri="{FF2B5EF4-FFF2-40B4-BE49-F238E27FC236}">
                <a16:creationId xmlns:a16="http://schemas.microsoft.com/office/drawing/2014/main" id="{26B3AA60-9365-AF4E-9D9B-E1885E39B601}"/>
              </a:ext>
            </a:extLst>
          </p:cNvPr>
          <p:cNvSpPr>
            <a:spLocks noChangeArrowheads="1"/>
          </p:cNvSpPr>
          <p:nvPr/>
        </p:nvSpPr>
        <p:spPr bwMode="auto">
          <a:xfrm>
            <a:off x="6229350" y="2384823"/>
            <a:ext cx="685800" cy="358378"/>
          </a:xfrm>
          <a:prstGeom prst="rect">
            <a:avLst/>
          </a:prstGeom>
          <a:solidFill>
            <a:schemeClr val="accent1"/>
          </a:solidFill>
          <a:ln w="9525" algn="ctr">
            <a:solidFill>
              <a:schemeClr val="tx1"/>
            </a:solidFill>
            <a:miter lim="800000"/>
            <a:headEnd/>
            <a:tailEnd/>
          </a:ln>
        </p:spPr>
        <p:txBody>
          <a:bodyPr wrap="none"/>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en-US" sz="1800">
              <a:ea typeface="宋体" panose="02010600030101010101" pitchFamily="2" charset="-122"/>
            </a:endParaRPr>
          </a:p>
        </p:txBody>
      </p:sp>
      <p:sp>
        <p:nvSpPr>
          <p:cNvPr id="57353" name="矩形 12">
            <a:extLst>
              <a:ext uri="{FF2B5EF4-FFF2-40B4-BE49-F238E27FC236}">
                <a16:creationId xmlns:a16="http://schemas.microsoft.com/office/drawing/2014/main" id="{42E726E4-DE22-D048-9D28-38DCAFF498C1}"/>
              </a:ext>
            </a:extLst>
          </p:cNvPr>
          <p:cNvSpPr>
            <a:spLocks noChangeArrowheads="1"/>
          </p:cNvSpPr>
          <p:nvPr/>
        </p:nvSpPr>
        <p:spPr bwMode="auto">
          <a:xfrm>
            <a:off x="6229350" y="2041922"/>
            <a:ext cx="685800" cy="3429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en-US" sz="1800">
              <a:ea typeface="宋体" panose="02010600030101010101" pitchFamily="2" charset="-122"/>
            </a:endParaRPr>
          </a:p>
        </p:txBody>
      </p:sp>
      <p:sp>
        <p:nvSpPr>
          <p:cNvPr id="57354" name="矩形 12">
            <a:extLst>
              <a:ext uri="{FF2B5EF4-FFF2-40B4-BE49-F238E27FC236}">
                <a16:creationId xmlns:a16="http://schemas.microsoft.com/office/drawing/2014/main" id="{4153692F-00AA-C944-B93C-484E6A209688}"/>
              </a:ext>
            </a:extLst>
          </p:cNvPr>
          <p:cNvSpPr>
            <a:spLocks noChangeArrowheads="1"/>
          </p:cNvSpPr>
          <p:nvPr/>
        </p:nvSpPr>
        <p:spPr bwMode="auto">
          <a:xfrm>
            <a:off x="5086350" y="2486025"/>
            <a:ext cx="685800" cy="7429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en-US" sz="1800">
              <a:ea typeface="宋体" panose="02010600030101010101" pitchFamily="2" charset="-122"/>
            </a:endParaRPr>
          </a:p>
        </p:txBody>
      </p:sp>
      <p:sp>
        <p:nvSpPr>
          <p:cNvPr id="57355" name="矩形 2">
            <a:extLst>
              <a:ext uri="{FF2B5EF4-FFF2-40B4-BE49-F238E27FC236}">
                <a16:creationId xmlns:a16="http://schemas.microsoft.com/office/drawing/2014/main" id="{E44FF895-8024-6640-9441-78F7FF378444}"/>
              </a:ext>
            </a:extLst>
          </p:cNvPr>
          <p:cNvSpPr>
            <a:spLocks noChangeArrowheads="1"/>
          </p:cNvSpPr>
          <p:nvPr/>
        </p:nvSpPr>
        <p:spPr bwMode="auto">
          <a:xfrm>
            <a:off x="4114800" y="1714500"/>
            <a:ext cx="1257300" cy="228600"/>
          </a:xfrm>
          <a:prstGeom prst="rect">
            <a:avLst/>
          </a:prstGeom>
          <a:noFill/>
          <a:ln w="1905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en-US" sz="1800">
              <a:ea typeface="宋体" panose="02010600030101010101" pitchFamily="2" charset="-122"/>
            </a:endParaRPr>
          </a:p>
        </p:txBody>
      </p:sp>
      <p:cxnSp>
        <p:nvCxnSpPr>
          <p:cNvPr id="57356" name="曲线连接符 4">
            <a:extLst>
              <a:ext uri="{FF2B5EF4-FFF2-40B4-BE49-F238E27FC236}">
                <a16:creationId xmlns:a16="http://schemas.microsoft.com/office/drawing/2014/main" id="{800C439F-701B-914E-853B-CEDF88F901FE}"/>
              </a:ext>
            </a:extLst>
          </p:cNvPr>
          <p:cNvCxnSpPr>
            <a:cxnSpLocks noChangeShapeType="1"/>
          </p:cNvCxnSpPr>
          <p:nvPr/>
        </p:nvCxnSpPr>
        <p:spPr bwMode="auto">
          <a:xfrm flipV="1">
            <a:off x="5257800" y="1600200"/>
            <a:ext cx="171450" cy="114300"/>
          </a:xfrm>
          <a:prstGeom prst="curvedConnector3">
            <a:avLst>
              <a:gd name="adj1" fmla="val 50000"/>
            </a:avLst>
          </a:prstGeom>
          <a:noFill/>
          <a:ln w="9525" algn="ctr">
            <a:solidFill>
              <a:srgbClr val="FF0000"/>
            </a:solidFill>
            <a:miter lim="800000"/>
            <a:headEnd/>
            <a:tailEnd type="triangle" w="med" len="med"/>
          </a:ln>
          <a:extLst>
            <a:ext uri="{909E8E84-426E-40DD-AFC4-6F175D3DCCD1}">
              <a14:hiddenFill xmlns:a14="http://schemas.microsoft.com/office/drawing/2010/main">
                <a:noFill/>
              </a14:hiddenFill>
            </a:ext>
          </a:extLst>
        </p:spPr>
      </p:cxnSp>
      <p:sp>
        <p:nvSpPr>
          <p:cNvPr id="57357" name="矩形 18">
            <a:extLst>
              <a:ext uri="{FF2B5EF4-FFF2-40B4-BE49-F238E27FC236}">
                <a16:creationId xmlns:a16="http://schemas.microsoft.com/office/drawing/2014/main" id="{AB15402E-4F69-1842-88D3-2CF45F905F40}"/>
              </a:ext>
            </a:extLst>
          </p:cNvPr>
          <p:cNvSpPr>
            <a:spLocks noChangeArrowheads="1"/>
          </p:cNvSpPr>
          <p:nvPr/>
        </p:nvSpPr>
        <p:spPr bwMode="auto">
          <a:xfrm>
            <a:off x="4061222" y="2219325"/>
            <a:ext cx="1257300" cy="228600"/>
          </a:xfrm>
          <a:prstGeom prst="rect">
            <a:avLst/>
          </a:prstGeom>
          <a:noFill/>
          <a:ln w="1905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en-US" sz="1800">
              <a:ea typeface="宋体" panose="02010600030101010101" pitchFamily="2" charset="-122"/>
            </a:endParaRPr>
          </a:p>
        </p:txBody>
      </p:sp>
      <p:sp>
        <p:nvSpPr>
          <p:cNvPr id="57358" name="矩形 19">
            <a:extLst>
              <a:ext uri="{FF2B5EF4-FFF2-40B4-BE49-F238E27FC236}">
                <a16:creationId xmlns:a16="http://schemas.microsoft.com/office/drawing/2014/main" id="{775D3228-F2E4-8E4A-8277-C402EA374D75}"/>
              </a:ext>
            </a:extLst>
          </p:cNvPr>
          <p:cNvSpPr>
            <a:spLocks noChangeArrowheads="1"/>
          </p:cNvSpPr>
          <p:nvPr/>
        </p:nvSpPr>
        <p:spPr bwMode="auto">
          <a:xfrm>
            <a:off x="4061223" y="2719388"/>
            <a:ext cx="853678" cy="228600"/>
          </a:xfrm>
          <a:prstGeom prst="rect">
            <a:avLst/>
          </a:prstGeom>
          <a:noFill/>
          <a:ln w="1905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en-US" sz="1800">
              <a:ea typeface="宋体" panose="02010600030101010101" pitchFamily="2" charset="-122"/>
            </a:endParaRPr>
          </a:p>
        </p:txBody>
      </p:sp>
      <p:cxnSp>
        <p:nvCxnSpPr>
          <p:cNvPr id="57359" name="直接连接符 13">
            <a:extLst>
              <a:ext uri="{FF2B5EF4-FFF2-40B4-BE49-F238E27FC236}">
                <a16:creationId xmlns:a16="http://schemas.microsoft.com/office/drawing/2014/main" id="{D06232BA-93C4-154B-80BB-E2CD487B51B5}"/>
              </a:ext>
            </a:extLst>
          </p:cNvPr>
          <p:cNvCxnSpPr>
            <a:cxnSpLocks noChangeShapeType="1"/>
            <a:stCxn id="57353" idx="1"/>
            <a:endCxn id="57353" idx="3"/>
          </p:cNvCxnSpPr>
          <p:nvPr/>
        </p:nvCxnSpPr>
        <p:spPr bwMode="auto">
          <a:xfrm>
            <a:off x="6229350" y="2213372"/>
            <a:ext cx="685800" cy="0"/>
          </a:xfrm>
          <a:prstGeom prst="line">
            <a:avLst/>
          </a:prstGeom>
          <a:noFill/>
          <a:ln w="9525" algn="ctr">
            <a:solidFill>
              <a:schemeClr val="tx1"/>
            </a:solidFill>
            <a:miter lim="800000"/>
            <a:headEnd/>
            <a:tailEnd/>
          </a:ln>
          <a:extLst>
            <a:ext uri="{909E8E84-426E-40DD-AFC4-6F175D3DCCD1}">
              <a14:hiddenFill xmlns:a14="http://schemas.microsoft.com/office/drawing/2010/main">
                <a:noFill/>
              </a14:hiddenFill>
            </a:ext>
          </a:extLst>
        </p:spPr>
      </p:cxnSp>
      <p:cxnSp>
        <p:nvCxnSpPr>
          <p:cNvPr id="57360" name="曲线连接符 15">
            <a:extLst>
              <a:ext uri="{FF2B5EF4-FFF2-40B4-BE49-F238E27FC236}">
                <a16:creationId xmlns:a16="http://schemas.microsoft.com/office/drawing/2014/main" id="{D196C7EB-3420-6648-817D-4760CF45C3EE}"/>
              </a:ext>
            </a:extLst>
          </p:cNvPr>
          <p:cNvCxnSpPr>
            <a:cxnSpLocks noChangeShapeType="1"/>
          </p:cNvCxnSpPr>
          <p:nvPr/>
        </p:nvCxnSpPr>
        <p:spPr bwMode="auto">
          <a:xfrm flipV="1">
            <a:off x="5318523" y="2287191"/>
            <a:ext cx="910828" cy="55959"/>
          </a:xfrm>
          <a:prstGeom prst="curvedConnector3">
            <a:avLst>
              <a:gd name="adj1" fmla="val 50000"/>
            </a:avLst>
          </a:prstGeom>
          <a:noFill/>
          <a:ln w="9525" algn="ctr">
            <a:solidFill>
              <a:srgbClr val="FF0000"/>
            </a:solidFill>
            <a:miter lim="800000"/>
            <a:headEnd/>
            <a:tailEnd type="triangle" w="med" len="med"/>
          </a:ln>
          <a:extLst>
            <a:ext uri="{909E8E84-426E-40DD-AFC4-6F175D3DCCD1}">
              <a14:hiddenFill xmlns:a14="http://schemas.microsoft.com/office/drawing/2010/main">
                <a:noFill/>
              </a14:hiddenFill>
            </a:ext>
          </a:extLst>
        </p:spPr>
      </p:cxnSp>
      <p:cxnSp>
        <p:nvCxnSpPr>
          <p:cNvPr id="57361" name="直接连接符 22">
            <a:extLst>
              <a:ext uri="{FF2B5EF4-FFF2-40B4-BE49-F238E27FC236}">
                <a16:creationId xmlns:a16="http://schemas.microsoft.com/office/drawing/2014/main" id="{E8E852BF-2874-854A-AB2C-64CFBA6AFBA7}"/>
              </a:ext>
            </a:extLst>
          </p:cNvPr>
          <p:cNvCxnSpPr>
            <a:cxnSpLocks noChangeShapeType="1"/>
          </p:cNvCxnSpPr>
          <p:nvPr/>
        </p:nvCxnSpPr>
        <p:spPr bwMode="auto">
          <a:xfrm>
            <a:off x="5086350" y="2638425"/>
            <a:ext cx="685800" cy="0"/>
          </a:xfrm>
          <a:prstGeom prst="line">
            <a:avLst/>
          </a:prstGeom>
          <a:noFill/>
          <a:ln w="9525" algn="ctr">
            <a:solidFill>
              <a:schemeClr val="tx1"/>
            </a:solidFill>
            <a:miter lim="800000"/>
            <a:headEnd/>
            <a:tailEnd/>
          </a:ln>
          <a:extLst>
            <a:ext uri="{909E8E84-426E-40DD-AFC4-6F175D3DCCD1}">
              <a14:hiddenFill xmlns:a14="http://schemas.microsoft.com/office/drawing/2010/main">
                <a:noFill/>
              </a14:hiddenFill>
            </a:ext>
          </a:extLst>
        </p:spPr>
      </p:cxnSp>
      <p:cxnSp>
        <p:nvCxnSpPr>
          <p:cNvPr id="57362" name="直接连接符 28">
            <a:extLst>
              <a:ext uri="{FF2B5EF4-FFF2-40B4-BE49-F238E27FC236}">
                <a16:creationId xmlns:a16="http://schemas.microsoft.com/office/drawing/2014/main" id="{C4AB3845-75B3-C844-8A65-F35EAFB14000}"/>
              </a:ext>
            </a:extLst>
          </p:cNvPr>
          <p:cNvCxnSpPr>
            <a:cxnSpLocks noChangeShapeType="1"/>
          </p:cNvCxnSpPr>
          <p:nvPr/>
        </p:nvCxnSpPr>
        <p:spPr bwMode="auto">
          <a:xfrm>
            <a:off x="5081588" y="2865835"/>
            <a:ext cx="685800" cy="0"/>
          </a:xfrm>
          <a:prstGeom prst="line">
            <a:avLst/>
          </a:prstGeom>
          <a:noFill/>
          <a:ln w="9525" algn="ctr">
            <a:solidFill>
              <a:schemeClr val="tx1"/>
            </a:solidFill>
            <a:miter lim="800000"/>
            <a:headEnd/>
            <a:tailEnd/>
          </a:ln>
          <a:extLst>
            <a:ext uri="{909E8E84-426E-40DD-AFC4-6F175D3DCCD1}">
              <a14:hiddenFill xmlns:a14="http://schemas.microsoft.com/office/drawing/2010/main">
                <a:noFill/>
              </a14:hiddenFill>
            </a:ext>
          </a:extLst>
        </p:spPr>
      </p:cxnSp>
      <p:cxnSp>
        <p:nvCxnSpPr>
          <p:cNvPr id="57363" name="曲线连接符 24">
            <a:extLst>
              <a:ext uri="{FF2B5EF4-FFF2-40B4-BE49-F238E27FC236}">
                <a16:creationId xmlns:a16="http://schemas.microsoft.com/office/drawing/2014/main" id="{777AD44E-F67A-554A-8982-FD3D5E59623A}"/>
              </a:ext>
            </a:extLst>
          </p:cNvPr>
          <p:cNvCxnSpPr>
            <a:cxnSpLocks noChangeShapeType="1"/>
            <a:stCxn id="57358" idx="3"/>
          </p:cNvCxnSpPr>
          <p:nvPr/>
        </p:nvCxnSpPr>
        <p:spPr bwMode="auto">
          <a:xfrm>
            <a:off x="4914900" y="2833687"/>
            <a:ext cx="171450" cy="252413"/>
          </a:xfrm>
          <a:prstGeom prst="curvedConnector2">
            <a:avLst/>
          </a:prstGeom>
          <a:noFill/>
          <a:ln w="9525" algn="ctr">
            <a:solidFill>
              <a:srgbClr val="FF0000"/>
            </a:solidFill>
            <a:miter lim="800000"/>
            <a:headEnd/>
            <a:tailEnd type="triangle" w="med" len="med"/>
          </a:ln>
          <a:extLst>
            <a:ext uri="{909E8E84-426E-40DD-AFC4-6F175D3DCCD1}">
              <a14:hiddenFill xmlns:a14="http://schemas.microsoft.com/office/drawing/2010/main">
                <a:noFill/>
              </a14:hiddenFill>
            </a:ext>
          </a:extLst>
        </p:spPr>
      </p:cxnSp>
      <p:sp>
        <p:nvSpPr>
          <p:cNvPr id="57364" name="文本框 25">
            <a:extLst>
              <a:ext uri="{FF2B5EF4-FFF2-40B4-BE49-F238E27FC236}">
                <a16:creationId xmlns:a16="http://schemas.microsoft.com/office/drawing/2014/main" id="{DA66DC08-FD3A-2846-A057-37A42AFBBBDE}"/>
              </a:ext>
            </a:extLst>
          </p:cNvPr>
          <p:cNvSpPr txBox="1">
            <a:spLocks noChangeArrowheads="1"/>
          </p:cNvSpPr>
          <p:nvPr/>
        </p:nvSpPr>
        <p:spPr bwMode="auto">
          <a:xfrm>
            <a:off x="4572000" y="1081088"/>
            <a:ext cx="4286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zh-CN" altLang="en-US" sz="1200">
                <a:ea typeface="宋体" panose="02010600030101010101" pitchFamily="2" charset="-122"/>
              </a:rPr>
              <a:t>熵</a:t>
            </a:r>
          </a:p>
        </p:txBody>
      </p:sp>
      <p:sp>
        <p:nvSpPr>
          <p:cNvPr id="57365" name="文本框 32">
            <a:extLst>
              <a:ext uri="{FF2B5EF4-FFF2-40B4-BE49-F238E27FC236}">
                <a16:creationId xmlns:a16="http://schemas.microsoft.com/office/drawing/2014/main" id="{4A53CDE8-A9BB-C74D-86BA-937B1EC13426}"/>
              </a:ext>
            </a:extLst>
          </p:cNvPr>
          <p:cNvSpPr txBox="1">
            <a:spLocks noChangeArrowheads="1"/>
          </p:cNvSpPr>
          <p:nvPr/>
        </p:nvSpPr>
        <p:spPr bwMode="auto">
          <a:xfrm>
            <a:off x="5557838" y="1774031"/>
            <a:ext cx="42862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zh-CN" altLang="en-US" sz="1350">
                <a:ea typeface="宋体" panose="02010600030101010101" pitchFamily="2" charset="-122"/>
              </a:rPr>
              <a:t>熵</a:t>
            </a:r>
          </a:p>
        </p:txBody>
      </p:sp>
      <p:sp>
        <p:nvSpPr>
          <p:cNvPr id="57366" name="文本框 33">
            <a:extLst>
              <a:ext uri="{FF2B5EF4-FFF2-40B4-BE49-F238E27FC236}">
                <a16:creationId xmlns:a16="http://schemas.microsoft.com/office/drawing/2014/main" id="{5E81694A-0A8C-134E-A329-7BE28D3DCEB9}"/>
              </a:ext>
            </a:extLst>
          </p:cNvPr>
          <p:cNvSpPr txBox="1">
            <a:spLocks noChangeArrowheads="1"/>
          </p:cNvSpPr>
          <p:nvPr/>
        </p:nvSpPr>
        <p:spPr bwMode="auto">
          <a:xfrm>
            <a:off x="6400800" y="2390776"/>
            <a:ext cx="4286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zh-CN" altLang="en-US" sz="1200">
                <a:ea typeface="宋体" panose="02010600030101010101" pitchFamily="2" charset="-122"/>
              </a:rPr>
              <a:t>熵</a:t>
            </a:r>
          </a:p>
        </p:txBody>
      </p:sp>
      <p:sp>
        <p:nvSpPr>
          <p:cNvPr id="57367" name="文本框 26">
            <a:extLst>
              <a:ext uri="{FF2B5EF4-FFF2-40B4-BE49-F238E27FC236}">
                <a16:creationId xmlns:a16="http://schemas.microsoft.com/office/drawing/2014/main" id="{C2FFBE1D-D61A-B143-8F7E-209481316F16}"/>
              </a:ext>
            </a:extLst>
          </p:cNvPr>
          <p:cNvSpPr txBox="1">
            <a:spLocks noChangeArrowheads="1"/>
          </p:cNvSpPr>
          <p:nvPr/>
        </p:nvSpPr>
        <p:spPr bwMode="auto">
          <a:xfrm>
            <a:off x="5514975" y="1488282"/>
            <a:ext cx="4714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zh-CN" altLang="en-US" sz="1200">
                <a:ea typeface="宋体" panose="02010600030101010101" pitchFamily="2" charset="-122"/>
              </a:rPr>
              <a:t>信息</a:t>
            </a:r>
          </a:p>
        </p:txBody>
      </p:sp>
      <p:sp>
        <p:nvSpPr>
          <p:cNvPr id="57368" name="文本框 35">
            <a:extLst>
              <a:ext uri="{FF2B5EF4-FFF2-40B4-BE49-F238E27FC236}">
                <a16:creationId xmlns:a16="http://schemas.microsoft.com/office/drawing/2014/main" id="{8EE61E51-60B6-EA45-8498-E7460A81DA2B}"/>
              </a:ext>
            </a:extLst>
          </p:cNvPr>
          <p:cNvSpPr txBox="1">
            <a:spLocks noChangeArrowheads="1"/>
          </p:cNvSpPr>
          <p:nvPr/>
        </p:nvSpPr>
        <p:spPr bwMode="auto">
          <a:xfrm>
            <a:off x="6379369" y="2006204"/>
            <a:ext cx="4714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zh-CN" altLang="en-US" sz="1200">
                <a:ea typeface="宋体" panose="02010600030101010101" pitchFamily="2" charset="-122"/>
              </a:rPr>
              <a:t>信息</a:t>
            </a:r>
          </a:p>
        </p:txBody>
      </p:sp>
      <p:sp>
        <p:nvSpPr>
          <p:cNvPr id="57369" name="文本框 36">
            <a:extLst>
              <a:ext uri="{FF2B5EF4-FFF2-40B4-BE49-F238E27FC236}">
                <a16:creationId xmlns:a16="http://schemas.microsoft.com/office/drawing/2014/main" id="{F36E6AF0-3DCB-3F40-9E98-7A06A84A79A4}"/>
              </a:ext>
            </a:extLst>
          </p:cNvPr>
          <p:cNvSpPr txBox="1">
            <a:spLocks noChangeArrowheads="1"/>
          </p:cNvSpPr>
          <p:nvPr/>
        </p:nvSpPr>
        <p:spPr bwMode="auto">
          <a:xfrm>
            <a:off x="6379369" y="2170510"/>
            <a:ext cx="4714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zh-CN" altLang="en-US" sz="1200">
                <a:ea typeface="宋体" panose="02010600030101010101" pitchFamily="2" charset="-122"/>
              </a:rPr>
              <a:t>信息</a:t>
            </a:r>
          </a:p>
        </p:txBody>
      </p:sp>
      <p:sp>
        <p:nvSpPr>
          <p:cNvPr id="57370" name="文本框 37">
            <a:extLst>
              <a:ext uri="{FF2B5EF4-FFF2-40B4-BE49-F238E27FC236}">
                <a16:creationId xmlns:a16="http://schemas.microsoft.com/office/drawing/2014/main" id="{953BA216-B773-8F41-9CC8-E962FE7D59C9}"/>
              </a:ext>
            </a:extLst>
          </p:cNvPr>
          <p:cNvSpPr txBox="1">
            <a:spLocks noChangeArrowheads="1"/>
          </p:cNvSpPr>
          <p:nvPr/>
        </p:nvSpPr>
        <p:spPr bwMode="auto">
          <a:xfrm>
            <a:off x="5188744" y="2447926"/>
            <a:ext cx="4714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zh-CN" altLang="en-US" sz="1200">
                <a:ea typeface="宋体" panose="02010600030101010101" pitchFamily="2" charset="-122"/>
              </a:rPr>
              <a:t>信息</a:t>
            </a:r>
          </a:p>
        </p:txBody>
      </p:sp>
      <p:sp>
        <p:nvSpPr>
          <p:cNvPr id="57371" name="文本框 38">
            <a:extLst>
              <a:ext uri="{FF2B5EF4-FFF2-40B4-BE49-F238E27FC236}">
                <a16:creationId xmlns:a16="http://schemas.microsoft.com/office/drawing/2014/main" id="{BCAFE317-EB8D-7B49-8F00-AA4B54673148}"/>
              </a:ext>
            </a:extLst>
          </p:cNvPr>
          <p:cNvSpPr txBox="1">
            <a:spLocks noChangeArrowheads="1"/>
          </p:cNvSpPr>
          <p:nvPr/>
        </p:nvSpPr>
        <p:spPr bwMode="auto">
          <a:xfrm>
            <a:off x="5181600" y="2644379"/>
            <a:ext cx="4714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zh-CN" altLang="en-US" sz="1200">
                <a:ea typeface="宋体" panose="02010600030101010101" pitchFamily="2" charset="-122"/>
              </a:rPr>
              <a:t>信息</a:t>
            </a:r>
          </a:p>
        </p:txBody>
      </p:sp>
      <p:sp>
        <p:nvSpPr>
          <p:cNvPr id="57372" name="文本框 39">
            <a:extLst>
              <a:ext uri="{FF2B5EF4-FFF2-40B4-BE49-F238E27FC236}">
                <a16:creationId xmlns:a16="http://schemas.microsoft.com/office/drawing/2014/main" id="{6B8F1E2C-9E4B-734F-A17B-5A793D917740}"/>
              </a:ext>
            </a:extLst>
          </p:cNvPr>
          <p:cNvSpPr txBox="1">
            <a:spLocks noChangeArrowheads="1"/>
          </p:cNvSpPr>
          <p:nvPr/>
        </p:nvSpPr>
        <p:spPr bwMode="auto">
          <a:xfrm>
            <a:off x="5188744" y="2900363"/>
            <a:ext cx="4714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zh-CN" altLang="en-US" sz="1200">
                <a:ea typeface="宋体" panose="02010600030101010101" pitchFamily="2" charset="-122"/>
              </a:rPr>
              <a:t>信息</a:t>
            </a:r>
          </a:p>
        </p:txBody>
      </p:sp>
    </p:spTree>
    <p:extLst>
      <p:ext uri="{BB962C8B-B14F-4D97-AF65-F5344CB8AC3E}">
        <p14:creationId xmlns:p14="http://schemas.microsoft.com/office/powerpoint/2010/main" val="3452590560"/>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标题 1">
            <a:extLst>
              <a:ext uri="{FF2B5EF4-FFF2-40B4-BE49-F238E27FC236}">
                <a16:creationId xmlns:a16="http://schemas.microsoft.com/office/drawing/2014/main" id="{7DC7CEB4-60EE-2841-BF9E-31C3DEFDCAA9}"/>
              </a:ext>
            </a:extLst>
          </p:cNvPr>
          <p:cNvSpPr>
            <a:spLocks noGrp="1" noChangeArrowheads="1"/>
          </p:cNvSpPr>
          <p:nvPr>
            <p:ph type="title"/>
          </p:nvPr>
        </p:nvSpPr>
        <p:spPr/>
        <p:txBody>
          <a:bodyPr/>
          <a:lstStyle/>
          <a:p>
            <a:endParaRPr lang="zh-CN" altLang="en-US">
              <a:ea typeface="宋体" panose="02010600030101010101" pitchFamily="2" charset="-122"/>
            </a:endParaRPr>
          </a:p>
        </p:txBody>
      </p:sp>
      <p:pic>
        <p:nvPicPr>
          <p:cNvPr id="59394" name="内容占位符 5">
            <a:extLst>
              <a:ext uri="{FF2B5EF4-FFF2-40B4-BE49-F238E27FC236}">
                <a16:creationId xmlns:a16="http://schemas.microsoft.com/office/drawing/2014/main" id="{AAF66D62-CA0B-174C-A4A5-9346B3FD81D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5405" t="25488" r="41441" b="5956"/>
          <a:stretch>
            <a:fillRect/>
          </a:stretch>
        </p:blipFill>
        <p:spPr>
          <a:xfrm>
            <a:off x="1257300" y="0"/>
            <a:ext cx="6629400" cy="4743450"/>
          </a:xfrm>
        </p:spPr>
      </p:pic>
      <p:sp>
        <p:nvSpPr>
          <p:cNvPr id="59396" name="灯片编号占位符 4">
            <a:extLst>
              <a:ext uri="{FF2B5EF4-FFF2-40B4-BE49-F238E27FC236}">
                <a16:creationId xmlns:a16="http://schemas.microsoft.com/office/drawing/2014/main" id="{C994B8A5-9F38-1F43-99C0-FFC62AB9ADA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2100">
                <a:solidFill>
                  <a:schemeClr val="tx1"/>
                </a:solidFill>
                <a:latin typeface="Tahoma" panose="020B0604030504040204" pitchFamily="34" charset="0"/>
              </a:defRPr>
            </a:lvl1pPr>
            <a:lvl2pPr marL="557213" indent="-214313">
              <a:spcBef>
                <a:spcPct val="20000"/>
              </a:spcBef>
              <a:buClr>
                <a:schemeClr val="hlink"/>
              </a:buClr>
              <a:buSzPct val="55000"/>
              <a:buFont typeface="Wingdings" pitchFamily="2" charset="2"/>
              <a:buChar char="n"/>
              <a:defRPr sz="2100">
                <a:solidFill>
                  <a:schemeClr val="tx1"/>
                </a:solidFill>
                <a:latin typeface="Tahoma" panose="020B0604030504040204" pitchFamily="34" charset="0"/>
              </a:defRPr>
            </a:lvl2pPr>
            <a:lvl3pPr marL="857250" indent="-171450">
              <a:spcBef>
                <a:spcPct val="20000"/>
              </a:spcBef>
              <a:buClr>
                <a:schemeClr val="folHlink"/>
              </a:buClr>
              <a:buSzPct val="50000"/>
              <a:buFont typeface="Wingdings" pitchFamily="2" charset="2"/>
              <a:buChar char="n"/>
              <a:defRPr sz="1800">
                <a:solidFill>
                  <a:schemeClr val="tx1"/>
                </a:solidFill>
                <a:latin typeface="Tahoma" panose="020B0604030504040204" pitchFamily="34" charset="0"/>
              </a:defRPr>
            </a:lvl3pPr>
            <a:lvl4pPr marL="1200150" indent="-171450">
              <a:spcBef>
                <a:spcPct val="20000"/>
              </a:spcBef>
              <a:buClr>
                <a:schemeClr val="accent2"/>
              </a:buClr>
              <a:buSzPct val="55000"/>
              <a:buFont typeface="Wingdings" pitchFamily="2" charset="2"/>
              <a:buChar char="n"/>
              <a:defRPr sz="1500">
                <a:solidFill>
                  <a:schemeClr val="tx1"/>
                </a:solidFill>
                <a:latin typeface="Tahoma" panose="020B0604030504040204" pitchFamily="34" charset="0"/>
              </a:defRPr>
            </a:lvl4pPr>
            <a:lvl5pPr marL="1543050" indent="-171450">
              <a:spcBef>
                <a:spcPct val="20000"/>
              </a:spcBef>
              <a:buClr>
                <a:schemeClr val="accent1"/>
              </a:buClr>
              <a:buSzPct val="50000"/>
              <a:buFont typeface="Wingdings" pitchFamily="2" charset="2"/>
              <a:buChar char="n"/>
              <a:defRPr sz="1500">
                <a:solidFill>
                  <a:schemeClr val="tx1"/>
                </a:solidFill>
                <a:latin typeface="Tahoma" panose="020B0604030504040204" pitchFamily="34" charset="0"/>
              </a:defRPr>
            </a:lvl5pPr>
            <a:lvl6pPr marL="1885950" indent="-171450" eaLnBrk="0" fontAlgn="base" hangingPunct="0">
              <a:spcBef>
                <a:spcPct val="20000"/>
              </a:spcBef>
              <a:spcAft>
                <a:spcPct val="0"/>
              </a:spcAft>
              <a:buClr>
                <a:schemeClr val="accent1"/>
              </a:buClr>
              <a:buSzPct val="50000"/>
              <a:buFont typeface="Wingdings" pitchFamily="2" charset="2"/>
              <a:buChar char="n"/>
              <a:defRPr sz="1500">
                <a:solidFill>
                  <a:schemeClr val="tx1"/>
                </a:solidFill>
                <a:latin typeface="Tahoma" panose="020B0604030504040204" pitchFamily="34" charset="0"/>
              </a:defRPr>
            </a:lvl6pPr>
            <a:lvl7pPr marL="2228850" indent="-171450" eaLnBrk="0" fontAlgn="base" hangingPunct="0">
              <a:spcBef>
                <a:spcPct val="20000"/>
              </a:spcBef>
              <a:spcAft>
                <a:spcPct val="0"/>
              </a:spcAft>
              <a:buClr>
                <a:schemeClr val="accent1"/>
              </a:buClr>
              <a:buSzPct val="50000"/>
              <a:buFont typeface="Wingdings" pitchFamily="2" charset="2"/>
              <a:buChar char="n"/>
              <a:defRPr sz="1500">
                <a:solidFill>
                  <a:schemeClr val="tx1"/>
                </a:solidFill>
                <a:latin typeface="Tahoma" panose="020B0604030504040204" pitchFamily="34" charset="0"/>
              </a:defRPr>
            </a:lvl7pPr>
            <a:lvl8pPr marL="2571750" indent="-171450" eaLnBrk="0" fontAlgn="base" hangingPunct="0">
              <a:spcBef>
                <a:spcPct val="20000"/>
              </a:spcBef>
              <a:spcAft>
                <a:spcPct val="0"/>
              </a:spcAft>
              <a:buClr>
                <a:schemeClr val="accent1"/>
              </a:buClr>
              <a:buSzPct val="50000"/>
              <a:buFont typeface="Wingdings" pitchFamily="2" charset="2"/>
              <a:buChar char="n"/>
              <a:defRPr sz="1500">
                <a:solidFill>
                  <a:schemeClr val="tx1"/>
                </a:solidFill>
                <a:latin typeface="Tahoma" panose="020B0604030504040204" pitchFamily="34" charset="0"/>
              </a:defRPr>
            </a:lvl8pPr>
            <a:lvl9pPr marL="2914650" indent="-171450" eaLnBrk="0" fontAlgn="base" hangingPunct="0">
              <a:spcBef>
                <a:spcPct val="20000"/>
              </a:spcBef>
              <a:spcAft>
                <a:spcPct val="0"/>
              </a:spcAft>
              <a:buClr>
                <a:schemeClr val="accent1"/>
              </a:buClr>
              <a:buSzPct val="50000"/>
              <a:buFont typeface="Wingdings" pitchFamily="2" charset="2"/>
              <a:buChar char="n"/>
              <a:defRPr sz="1500">
                <a:solidFill>
                  <a:schemeClr val="tx1"/>
                </a:solidFill>
                <a:latin typeface="Tahoma" panose="020B0604030504040204" pitchFamily="34" charset="0"/>
              </a:defRPr>
            </a:lvl9pPr>
          </a:lstStyle>
          <a:p>
            <a:pPr>
              <a:spcBef>
                <a:spcPct val="0"/>
              </a:spcBef>
              <a:buClrTx/>
              <a:buSzTx/>
              <a:buFontTx/>
              <a:buNone/>
            </a:pPr>
            <a:fld id="{2A003113-5DCC-BC45-BBBE-A496C22F3C07}" type="slidenum">
              <a:rPr lang="zh-CN" altLang="en-US" sz="900"/>
              <a:pPr>
                <a:spcBef>
                  <a:spcPct val="0"/>
                </a:spcBef>
                <a:buClrTx/>
                <a:buSzTx/>
                <a:buFontTx/>
                <a:buNone/>
              </a:pPr>
              <a:t>27</a:t>
            </a:fld>
            <a:endParaRPr lang="en-US" altLang="zh-CN" sz="900"/>
          </a:p>
        </p:txBody>
      </p:sp>
    </p:spTree>
    <p:extLst>
      <p:ext uri="{BB962C8B-B14F-4D97-AF65-F5344CB8AC3E}">
        <p14:creationId xmlns:p14="http://schemas.microsoft.com/office/powerpoint/2010/main" val="318415193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标题 1">
            <a:extLst>
              <a:ext uri="{FF2B5EF4-FFF2-40B4-BE49-F238E27FC236}">
                <a16:creationId xmlns:a16="http://schemas.microsoft.com/office/drawing/2014/main" id="{64C2CBD8-1F1F-CA45-B8AF-40DDC4C59B43}"/>
              </a:ext>
            </a:extLst>
          </p:cNvPr>
          <p:cNvSpPr>
            <a:spLocks noGrp="1" noChangeArrowheads="1"/>
          </p:cNvSpPr>
          <p:nvPr>
            <p:ph type="title"/>
          </p:nvPr>
        </p:nvSpPr>
        <p:spPr/>
        <p:txBody>
          <a:bodyPr/>
          <a:lstStyle/>
          <a:p>
            <a:endParaRPr lang="zh-CN" altLang="en-US">
              <a:ea typeface="宋体" panose="02010600030101010101" pitchFamily="2" charset="-122"/>
            </a:endParaRPr>
          </a:p>
        </p:txBody>
      </p:sp>
      <p:pic>
        <p:nvPicPr>
          <p:cNvPr id="61442" name="内容占位符 5">
            <a:extLst>
              <a:ext uri="{FF2B5EF4-FFF2-40B4-BE49-F238E27FC236}">
                <a16:creationId xmlns:a16="http://schemas.microsoft.com/office/drawing/2014/main" id="{B5FADFBF-1AC5-C04F-B590-6AAFE199CBC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5405" t="27597" r="40541" b="19717"/>
          <a:stretch>
            <a:fillRect/>
          </a:stretch>
        </p:blipFill>
        <p:spPr>
          <a:xfrm>
            <a:off x="1318023" y="-25004"/>
            <a:ext cx="6730603" cy="4997054"/>
          </a:xfrm>
        </p:spPr>
      </p:pic>
      <p:sp>
        <p:nvSpPr>
          <p:cNvPr id="61444" name="灯片编号占位符 4">
            <a:extLst>
              <a:ext uri="{FF2B5EF4-FFF2-40B4-BE49-F238E27FC236}">
                <a16:creationId xmlns:a16="http://schemas.microsoft.com/office/drawing/2014/main" id="{EC12C9A8-48DA-9F49-817F-726CE31B5CC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2100">
                <a:solidFill>
                  <a:schemeClr val="tx1"/>
                </a:solidFill>
                <a:latin typeface="Tahoma" panose="020B0604030504040204" pitchFamily="34" charset="0"/>
              </a:defRPr>
            </a:lvl1pPr>
            <a:lvl2pPr marL="557213" indent="-214313">
              <a:spcBef>
                <a:spcPct val="20000"/>
              </a:spcBef>
              <a:buClr>
                <a:schemeClr val="hlink"/>
              </a:buClr>
              <a:buSzPct val="55000"/>
              <a:buFont typeface="Wingdings" pitchFamily="2" charset="2"/>
              <a:buChar char="n"/>
              <a:defRPr sz="2100">
                <a:solidFill>
                  <a:schemeClr val="tx1"/>
                </a:solidFill>
                <a:latin typeface="Tahoma" panose="020B0604030504040204" pitchFamily="34" charset="0"/>
              </a:defRPr>
            </a:lvl2pPr>
            <a:lvl3pPr marL="857250" indent="-171450">
              <a:spcBef>
                <a:spcPct val="20000"/>
              </a:spcBef>
              <a:buClr>
                <a:schemeClr val="folHlink"/>
              </a:buClr>
              <a:buSzPct val="50000"/>
              <a:buFont typeface="Wingdings" pitchFamily="2" charset="2"/>
              <a:buChar char="n"/>
              <a:defRPr sz="1800">
                <a:solidFill>
                  <a:schemeClr val="tx1"/>
                </a:solidFill>
                <a:latin typeface="Tahoma" panose="020B0604030504040204" pitchFamily="34" charset="0"/>
              </a:defRPr>
            </a:lvl3pPr>
            <a:lvl4pPr marL="1200150" indent="-171450">
              <a:spcBef>
                <a:spcPct val="20000"/>
              </a:spcBef>
              <a:buClr>
                <a:schemeClr val="accent2"/>
              </a:buClr>
              <a:buSzPct val="55000"/>
              <a:buFont typeface="Wingdings" pitchFamily="2" charset="2"/>
              <a:buChar char="n"/>
              <a:defRPr sz="1500">
                <a:solidFill>
                  <a:schemeClr val="tx1"/>
                </a:solidFill>
                <a:latin typeface="Tahoma" panose="020B0604030504040204" pitchFamily="34" charset="0"/>
              </a:defRPr>
            </a:lvl4pPr>
            <a:lvl5pPr marL="1543050" indent="-171450">
              <a:spcBef>
                <a:spcPct val="20000"/>
              </a:spcBef>
              <a:buClr>
                <a:schemeClr val="accent1"/>
              </a:buClr>
              <a:buSzPct val="50000"/>
              <a:buFont typeface="Wingdings" pitchFamily="2" charset="2"/>
              <a:buChar char="n"/>
              <a:defRPr sz="1500">
                <a:solidFill>
                  <a:schemeClr val="tx1"/>
                </a:solidFill>
                <a:latin typeface="Tahoma" panose="020B0604030504040204" pitchFamily="34" charset="0"/>
              </a:defRPr>
            </a:lvl5pPr>
            <a:lvl6pPr marL="1885950" indent="-171450" eaLnBrk="0" fontAlgn="base" hangingPunct="0">
              <a:spcBef>
                <a:spcPct val="20000"/>
              </a:spcBef>
              <a:spcAft>
                <a:spcPct val="0"/>
              </a:spcAft>
              <a:buClr>
                <a:schemeClr val="accent1"/>
              </a:buClr>
              <a:buSzPct val="50000"/>
              <a:buFont typeface="Wingdings" pitchFamily="2" charset="2"/>
              <a:buChar char="n"/>
              <a:defRPr sz="1500">
                <a:solidFill>
                  <a:schemeClr val="tx1"/>
                </a:solidFill>
                <a:latin typeface="Tahoma" panose="020B0604030504040204" pitchFamily="34" charset="0"/>
              </a:defRPr>
            </a:lvl6pPr>
            <a:lvl7pPr marL="2228850" indent="-171450" eaLnBrk="0" fontAlgn="base" hangingPunct="0">
              <a:spcBef>
                <a:spcPct val="20000"/>
              </a:spcBef>
              <a:spcAft>
                <a:spcPct val="0"/>
              </a:spcAft>
              <a:buClr>
                <a:schemeClr val="accent1"/>
              </a:buClr>
              <a:buSzPct val="50000"/>
              <a:buFont typeface="Wingdings" pitchFamily="2" charset="2"/>
              <a:buChar char="n"/>
              <a:defRPr sz="1500">
                <a:solidFill>
                  <a:schemeClr val="tx1"/>
                </a:solidFill>
                <a:latin typeface="Tahoma" panose="020B0604030504040204" pitchFamily="34" charset="0"/>
              </a:defRPr>
            </a:lvl7pPr>
            <a:lvl8pPr marL="2571750" indent="-171450" eaLnBrk="0" fontAlgn="base" hangingPunct="0">
              <a:spcBef>
                <a:spcPct val="20000"/>
              </a:spcBef>
              <a:spcAft>
                <a:spcPct val="0"/>
              </a:spcAft>
              <a:buClr>
                <a:schemeClr val="accent1"/>
              </a:buClr>
              <a:buSzPct val="50000"/>
              <a:buFont typeface="Wingdings" pitchFamily="2" charset="2"/>
              <a:buChar char="n"/>
              <a:defRPr sz="1500">
                <a:solidFill>
                  <a:schemeClr val="tx1"/>
                </a:solidFill>
                <a:latin typeface="Tahoma" panose="020B0604030504040204" pitchFamily="34" charset="0"/>
              </a:defRPr>
            </a:lvl8pPr>
            <a:lvl9pPr marL="2914650" indent="-171450" eaLnBrk="0" fontAlgn="base" hangingPunct="0">
              <a:spcBef>
                <a:spcPct val="20000"/>
              </a:spcBef>
              <a:spcAft>
                <a:spcPct val="0"/>
              </a:spcAft>
              <a:buClr>
                <a:schemeClr val="accent1"/>
              </a:buClr>
              <a:buSzPct val="50000"/>
              <a:buFont typeface="Wingdings" pitchFamily="2" charset="2"/>
              <a:buChar char="n"/>
              <a:defRPr sz="1500">
                <a:solidFill>
                  <a:schemeClr val="tx1"/>
                </a:solidFill>
                <a:latin typeface="Tahoma" panose="020B0604030504040204" pitchFamily="34" charset="0"/>
              </a:defRPr>
            </a:lvl9pPr>
          </a:lstStyle>
          <a:p>
            <a:pPr>
              <a:spcBef>
                <a:spcPct val="0"/>
              </a:spcBef>
              <a:buClrTx/>
              <a:buSzTx/>
              <a:buFontTx/>
              <a:buNone/>
            </a:pPr>
            <a:fld id="{4B3F8BBA-9CC8-9640-AA6C-A6BCEC577489}" type="slidenum">
              <a:rPr lang="zh-CN" altLang="en-US" sz="900"/>
              <a:pPr>
                <a:spcBef>
                  <a:spcPct val="0"/>
                </a:spcBef>
                <a:buClrTx/>
                <a:buSzTx/>
                <a:buFontTx/>
                <a:buNone/>
              </a:pPr>
              <a:t>28</a:t>
            </a:fld>
            <a:endParaRPr lang="en-US" altLang="zh-CN" sz="900"/>
          </a:p>
        </p:txBody>
      </p:sp>
    </p:spTree>
    <p:extLst>
      <p:ext uri="{BB962C8B-B14F-4D97-AF65-F5344CB8AC3E}">
        <p14:creationId xmlns:p14="http://schemas.microsoft.com/office/powerpoint/2010/main" val="381994050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标题 1">
            <a:extLst>
              <a:ext uri="{FF2B5EF4-FFF2-40B4-BE49-F238E27FC236}">
                <a16:creationId xmlns:a16="http://schemas.microsoft.com/office/drawing/2014/main" id="{4D9A8E87-D5F9-9547-82E3-22D9987FD4A0}"/>
              </a:ext>
            </a:extLst>
          </p:cNvPr>
          <p:cNvSpPr>
            <a:spLocks noGrp="1" noChangeArrowheads="1"/>
          </p:cNvSpPr>
          <p:nvPr>
            <p:ph type="title"/>
          </p:nvPr>
        </p:nvSpPr>
        <p:spPr/>
        <p:txBody>
          <a:bodyPr/>
          <a:lstStyle/>
          <a:p>
            <a:endParaRPr lang="zh-CN" altLang="en-US">
              <a:ea typeface="宋体" panose="02010600030101010101" pitchFamily="2" charset="-122"/>
            </a:endParaRPr>
          </a:p>
        </p:txBody>
      </p:sp>
      <p:pic>
        <p:nvPicPr>
          <p:cNvPr id="62466" name="内容占位符 5">
            <a:extLst>
              <a:ext uri="{FF2B5EF4-FFF2-40B4-BE49-F238E27FC236}">
                <a16:creationId xmlns:a16="http://schemas.microsoft.com/office/drawing/2014/main" id="{C886F96C-EE2A-F748-9B38-2249FC59433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5405" t="31583" r="41441" b="9158"/>
          <a:stretch>
            <a:fillRect/>
          </a:stretch>
        </p:blipFill>
        <p:spPr>
          <a:xfrm>
            <a:off x="1200150" y="114300"/>
            <a:ext cx="6802041" cy="4914900"/>
          </a:xfrm>
        </p:spPr>
      </p:pic>
      <p:sp>
        <p:nvSpPr>
          <p:cNvPr id="62468" name="灯片编号占位符 4">
            <a:extLst>
              <a:ext uri="{FF2B5EF4-FFF2-40B4-BE49-F238E27FC236}">
                <a16:creationId xmlns:a16="http://schemas.microsoft.com/office/drawing/2014/main" id="{A72D78EA-FD94-2E4D-B278-6DD1BFB70B1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2100">
                <a:solidFill>
                  <a:schemeClr val="tx1"/>
                </a:solidFill>
                <a:latin typeface="Tahoma" panose="020B0604030504040204" pitchFamily="34" charset="0"/>
              </a:defRPr>
            </a:lvl1pPr>
            <a:lvl2pPr marL="557213" indent="-214313">
              <a:spcBef>
                <a:spcPct val="20000"/>
              </a:spcBef>
              <a:buClr>
                <a:schemeClr val="hlink"/>
              </a:buClr>
              <a:buSzPct val="55000"/>
              <a:buFont typeface="Wingdings" pitchFamily="2" charset="2"/>
              <a:buChar char="n"/>
              <a:defRPr sz="2100">
                <a:solidFill>
                  <a:schemeClr val="tx1"/>
                </a:solidFill>
                <a:latin typeface="Tahoma" panose="020B0604030504040204" pitchFamily="34" charset="0"/>
              </a:defRPr>
            </a:lvl2pPr>
            <a:lvl3pPr marL="857250" indent="-171450">
              <a:spcBef>
                <a:spcPct val="20000"/>
              </a:spcBef>
              <a:buClr>
                <a:schemeClr val="folHlink"/>
              </a:buClr>
              <a:buSzPct val="50000"/>
              <a:buFont typeface="Wingdings" pitchFamily="2" charset="2"/>
              <a:buChar char="n"/>
              <a:defRPr sz="1800">
                <a:solidFill>
                  <a:schemeClr val="tx1"/>
                </a:solidFill>
                <a:latin typeface="Tahoma" panose="020B0604030504040204" pitchFamily="34" charset="0"/>
              </a:defRPr>
            </a:lvl3pPr>
            <a:lvl4pPr marL="1200150" indent="-171450">
              <a:spcBef>
                <a:spcPct val="20000"/>
              </a:spcBef>
              <a:buClr>
                <a:schemeClr val="accent2"/>
              </a:buClr>
              <a:buSzPct val="55000"/>
              <a:buFont typeface="Wingdings" pitchFamily="2" charset="2"/>
              <a:buChar char="n"/>
              <a:defRPr sz="1500">
                <a:solidFill>
                  <a:schemeClr val="tx1"/>
                </a:solidFill>
                <a:latin typeface="Tahoma" panose="020B0604030504040204" pitchFamily="34" charset="0"/>
              </a:defRPr>
            </a:lvl4pPr>
            <a:lvl5pPr marL="1543050" indent="-171450">
              <a:spcBef>
                <a:spcPct val="20000"/>
              </a:spcBef>
              <a:buClr>
                <a:schemeClr val="accent1"/>
              </a:buClr>
              <a:buSzPct val="50000"/>
              <a:buFont typeface="Wingdings" pitchFamily="2" charset="2"/>
              <a:buChar char="n"/>
              <a:defRPr sz="1500">
                <a:solidFill>
                  <a:schemeClr val="tx1"/>
                </a:solidFill>
                <a:latin typeface="Tahoma" panose="020B0604030504040204" pitchFamily="34" charset="0"/>
              </a:defRPr>
            </a:lvl5pPr>
            <a:lvl6pPr marL="1885950" indent="-171450" eaLnBrk="0" fontAlgn="base" hangingPunct="0">
              <a:spcBef>
                <a:spcPct val="20000"/>
              </a:spcBef>
              <a:spcAft>
                <a:spcPct val="0"/>
              </a:spcAft>
              <a:buClr>
                <a:schemeClr val="accent1"/>
              </a:buClr>
              <a:buSzPct val="50000"/>
              <a:buFont typeface="Wingdings" pitchFamily="2" charset="2"/>
              <a:buChar char="n"/>
              <a:defRPr sz="1500">
                <a:solidFill>
                  <a:schemeClr val="tx1"/>
                </a:solidFill>
                <a:latin typeface="Tahoma" panose="020B0604030504040204" pitchFamily="34" charset="0"/>
              </a:defRPr>
            </a:lvl6pPr>
            <a:lvl7pPr marL="2228850" indent="-171450" eaLnBrk="0" fontAlgn="base" hangingPunct="0">
              <a:spcBef>
                <a:spcPct val="20000"/>
              </a:spcBef>
              <a:spcAft>
                <a:spcPct val="0"/>
              </a:spcAft>
              <a:buClr>
                <a:schemeClr val="accent1"/>
              </a:buClr>
              <a:buSzPct val="50000"/>
              <a:buFont typeface="Wingdings" pitchFamily="2" charset="2"/>
              <a:buChar char="n"/>
              <a:defRPr sz="1500">
                <a:solidFill>
                  <a:schemeClr val="tx1"/>
                </a:solidFill>
                <a:latin typeface="Tahoma" panose="020B0604030504040204" pitchFamily="34" charset="0"/>
              </a:defRPr>
            </a:lvl7pPr>
            <a:lvl8pPr marL="2571750" indent="-171450" eaLnBrk="0" fontAlgn="base" hangingPunct="0">
              <a:spcBef>
                <a:spcPct val="20000"/>
              </a:spcBef>
              <a:spcAft>
                <a:spcPct val="0"/>
              </a:spcAft>
              <a:buClr>
                <a:schemeClr val="accent1"/>
              </a:buClr>
              <a:buSzPct val="50000"/>
              <a:buFont typeface="Wingdings" pitchFamily="2" charset="2"/>
              <a:buChar char="n"/>
              <a:defRPr sz="1500">
                <a:solidFill>
                  <a:schemeClr val="tx1"/>
                </a:solidFill>
                <a:latin typeface="Tahoma" panose="020B0604030504040204" pitchFamily="34" charset="0"/>
              </a:defRPr>
            </a:lvl8pPr>
            <a:lvl9pPr marL="2914650" indent="-171450" eaLnBrk="0" fontAlgn="base" hangingPunct="0">
              <a:spcBef>
                <a:spcPct val="20000"/>
              </a:spcBef>
              <a:spcAft>
                <a:spcPct val="0"/>
              </a:spcAft>
              <a:buClr>
                <a:schemeClr val="accent1"/>
              </a:buClr>
              <a:buSzPct val="50000"/>
              <a:buFont typeface="Wingdings" pitchFamily="2" charset="2"/>
              <a:buChar char="n"/>
              <a:defRPr sz="1500">
                <a:solidFill>
                  <a:schemeClr val="tx1"/>
                </a:solidFill>
                <a:latin typeface="Tahoma" panose="020B0604030504040204" pitchFamily="34" charset="0"/>
              </a:defRPr>
            </a:lvl9pPr>
          </a:lstStyle>
          <a:p>
            <a:pPr>
              <a:spcBef>
                <a:spcPct val="0"/>
              </a:spcBef>
              <a:buClrTx/>
              <a:buSzTx/>
              <a:buFontTx/>
              <a:buNone/>
            </a:pPr>
            <a:fld id="{D6A141E1-E953-7C4B-913F-044F863AD6C4}" type="slidenum">
              <a:rPr lang="zh-CN" altLang="en-US" sz="900"/>
              <a:pPr>
                <a:spcBef>
                  <a:spcPct val="0"/>
                </a:spcBef>
                <a:buClrTx/>
                <a:buSzTx/>
                <a:buFontTx/>
                <a:buNone/>
              </a:pPr>
              <a:t>29</a:t>
            </a:fld>
            <a:endParaRPr lang="en-US" altLang="zh-CN" sz="900"/>
          </a:p>
        </p:txBody>
      </p:sp>
    </p:spTree>
    <p:extLst>
      <p:ext uri="{BB962C8B-B14F-4D97-AF65-F5344CB8AC3E}">
        <p14:creationId xmlns:p14="http://schemas.microsoft.com/office/powerpoint/2010/main" val="327951308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a:extLst>
              <a:ext uri="{FF2B5EF4-FFF2-40B4-BE49-F238E27FC236}">
                <a16:creationId xmlns:a16="http://schemas.microsoft.com/office/drawing/2014/main" id="{AFA3D130-1466-B344-8AFC-FEBABD85EB3A}"/>
              </a:ext>
            </a:extLst>
          </p:cNvPr>
          <p:cNvSpPr>
            <a:spLocks noGrp="1" noChangeArrowheads="1"/>
          </p:cNvSpPr>
          <p:nvPr>
            <p:ph type="title"/>
          </p:nvPr>
        </p:nvSpPr>
        <p:spPr/>
        <p:txBody>
          <a:bodyPr/>
          <a:lstStyle/>
          <a:p>
            <a:pPr eaLnBrk="1" hangingPunct="1"/>
            <a:r>
              <a:rPr lang="zh-CN" altLang="en-US" dirty="0">
                <a:ea typeface="宋体" panose="02010600030101010101" pitchFamily="2" charset="-122"/>
              </a:rPr>
              <a:t>预测建模</a:t>
            </a:r>
          </a:p>
        </p:txBody>
      </p:sp>
      <p:sp>
        <p:nvSpPr>
          <p:cNvPr id="104450" name="Rectangle 3">
            <a:extLst>
              <a:ext uri="{FF2B5EF4-FFF2-40B4-BE49-F238E27FC236}">
                <a16:creationId xmlns:a16="http://schemas.microsoft.com/office/drawing/2014/main" id="{7EF12A3A-FA26-F24F-ACEA-9D841634312B}"/>
              </a:ext>
            </a:extLst>
          </p:cNvPr>
          <p:cNvSpPr>
            <a:spLocks noGrp="1" noChangeArrowheads="1"/>
          </p:cNvSpPr>
          <p:nvPr>
            <p:ph type="body" idx="1"/>
          </p:nvPr>
        </p:nvSpPr>
        <p:spPr>
          <a:xfrm>
            <a:off x="457200" y="1276350"/>
            <a:ext cx="7310438" cy="3588544"/>
          </a:xfrm>
        </p:spPr>
        <p:txBody>
          <a:bodyPr>
            <a:normAutofit fontScale="85000" lnSpcReduction="10000"/>
          </a:bodyPr>
          <a:lstStyle/>
          <a:p>
            <a:pPr eaLnBrk="1" hangingPunct="1">
              <a:lnSpc>
                <a:spcPct val="110000"/>
              </a:lnSpc>
            </a:pPr>
            <a:r>
              <a:rPr lang="zh-CN" altLang="en-US" dirty="0">
                <a:ea typeface="宋体" panose="02010600030101010101" pitchFamily="2" charset="-122"/>
              </a:rPr>
              <a:t>在预测模型中，一个变量被表达成其他变量的函数</a:t>
            </a:r>
            <a:endParaRPr lang="en-US" altLang="zh-CN" dirty="0">
              <a:ea typeface="宋体" panose="02010600030101010101" pitchFamily="2" charset="-122"/>
            </a:endParaRPr>
          </a:p>
          <a:p>
            <a:pPr eaLnBrk="1" hangingPunct="1">
              <a:lnSpc>
                <a:spcPct val="110000"/>
              </a:lnSpc>
            </a:pPr>
            <a:endParaRPr lang="en-US" altLang="zh-CN" dirty="0">
              <a:ea typeface="宋体" panose="02010600030101010101" pitchFamily="2" charset="-122"/>
            </a:endParaRPr>
          </a:p>
          <a:p>
            <a:pPr eaLnBrk="1" hangingPunct="1">
              <a:lnSpc>
                <a:spcPct val="110000"/>
              </a:lnSpc>
            </a:pPr>
            <a:r>
              <a:rPr lang="zh-CN" altLang="en-US" dirty="0">
                <a:ea typeface="宋体" panose="02010600030101010101" pitchFamily="2" charset="-122"/>
              </a:rPr>
              <a:t>可以把预测建模的过程看作是学习一种映射或函数</a:t>
            </a:r>
            <a:r>
              <a:rPr lang="en-US" altLang="zh-CN" dirty="0">
                <a:solidFill>
                  <a:schemeClr val="accent2"/>
                </a:solidFill>
                <a:ea typeface="宋体" panose="02010600030101010101" pitchFamily="2" charset="-122"/>
              </a:rPr>
              <a:t>Y=</a:t>
            </a:r>
            <a:r>
              <a:rPr lang="en-US" altLang="zh-CN" dirty="0">
                <a:solidFill>
                  <a:schemeClr val="accent2"/>
                </a:solidFill>
                <a:ea typeface="宋体" panose="02010600030101010101" pitchFamily="2" charset="-122"/>
                <a:sym typeface="Symbol" pitchFamily="2" charset="2"/>
              </a:rPr>
              <a:t></a:t>
            </a:r>
            <a:r>
              <a:rPr lang="en-US" altLang="zh-CN" dirty="0">
                <a:solidFill>
                  <a:schemeClr val="accent2"/>
                </a:solidFill>
                <a:ea typeface="宋体" panose="02010600030101010101" pitchFamily="2" charset="-122"/>
              </a:rPr>
              <a:t>(</a:t>
            </a:r>
            <a:r>
              <a:rPr lang="en-US" altLang="zh-CN" dirty="0" err="1">
                <a:solidFill>
                  <a:schemeClr val="accent2"/>
                </a:solidFill>
                <a:ea typeface="宋体" panose="02010600030101010101" pitchFamily="2" charset="-122"/>
              </a:rPr>
              <a:t>X;θ</a:t>
            </a:r>
            <a:r>
              <a:rPr lang="en-US" altLang="zh-CN" dirty="0">
                <a:solidFill>
                  <a:schemeClr val="accent2"/>
                </a:solidFill>
                <a:ea typeface="宋体" panose="02010600030101010101" pitchFamily="2" charset="-122"/>
              </a:rPr>
              <a:t>)</a:t>
            </a:r>
            <a:r>
              <a:rPr lang="zh-CN" altLang="en-US" dirty="0">
                <a:solidFill>
                  <a:schemeClr val="accent2"/>
                </a:solidFill>
                <a:ea typeface="宋体" panose="02010600030101010101" pitchFamily="2" charset="-122"/>
              </a:rPr>
              <a:t>。</a:t>
            </a:r>
            <a:r>
              <a:rPr lang="zh-CN" altLang="en-US" dirty="0">
                <a:ea typeface="宋体" panose="02010600030101010101" pitchFamily="2" charset="-122"/>
              </a:rPr>
              <a:t>其中：</a:t>
            </a:r>
          </a:p>
          <a:p>
            <a:pPr lvl="1" eaLnBrk="1" hangingPunct="1">
              <a:lnSpc>
                <a:spcPct val="110000"/>
              </a:lnSpc>
            </a:pPr>
            <a:r>
              <a:rPr lang="zh-CN" altLang="en-US" sz="1800" dirty="0">
                <a:solidFill>
                  <a:schemeClr val="accent2"/>
                </a:solidFill>
                <a:ea typeface="宋体" panose="02010600030101010101" pitchFamily="2" charset="-122"/>
                <a:sym typeface="Symbol" pitchFamily="2" charset="2"/>
              </a:rPr>
              <a:t></a:t>
            </a:r>
            <a:r>
              <a:rPr lang="zh-CN" altLang="en-US" sz="1800" dirty="0">
                <a:ea typeface="宋体" panose="02010600030101010101" pitchFamily="2" charset="-122"/>
              </a:rPr>
              <a:t>是模型结构的函数形式</a:t>
            </a:r>
          </a:p>
          <a:p>
            <a:pPr lvl="1" eaLnBrk="1" hangingPunct="1">
              <a:lnSpc>
                <a:spcPct val="110000"/>
              </a:lnSpc>
            </a:pPr>
            <a:r>
              <a:rPr lang="en-US" altLang="zh-CN" sz="1800" dirty="0" err="1">
                <a:solidFill>
                  <a:schemeClr val="accent2"/>
                </a:solidFill>
                <a:ea typeface="宋体" panose="02010600030101010101" pitchFamily="2" charset="-122"/>
              </a:rPr>
              <a:t>θ</a:t>
            </a:r>
            <a:r>
              <a:rPr lang="zh-CN" altLang="en-US" sz="1800" dirty="0">
                <a:ea typeface="宋体" panose="02010600030101010101" pitchFamily="2" charset="-122"/>
              </a:rPr>
              <a:t>是</a:t>
            </a:r>
            <a:r>
              <a:rPr lang="zh-CN" altLang="en-US" sz="1800" dirty="0">
                <a:ea typeface="宋体" panose="02010600030101010101" pitchFamily="2" charset="-122"/>
                <a:sym typeface="Symbol" pitchFamily="2" charset="2"/>
              </a:rPr>
              <a:t></a:t>
            </a:r>
            <a:r>
              <a:rPr lang="zh-CN" altLang="en-US" sz="1800" dirty="0">
                <a:ea typeface="宋体" panose="02010600030101010101" pitchFamily="2" charset="-122"/>
              </a:rPr>
              <a:t>中的未知参数。</a:t>
            </a:r>
          </a:p>
          <a:p>
            <a:pPr lvl="1" eaLnBrk="1" hangingPunct="1">
              <a:lnSpc>
                <a:spcPct val="110000"/>
              </a:lnSpc>
            </a:pPr>
            <a:r>
              <a:rPr lang="en-US" altLang="zh-CN" sz="1800" dirty="0">
                <a:solidFill>
                  <a:schemeClr val="accent2"/>
                </a:solidFill>
                <a:ea typeface="宋体" panose="02010600030101010101" pitchFamily="2" charset="-122"/>
              </a:rPr>
              <a:t>X</a:t>
            </a:r>
            <a:r>
              <a:rPr lang="zh-CN" altLang="en-US" sz="1800" dirty="0">
                <a:ea typeface="宋体" panose="02010600030101010101" pitchFamily="2" charset="-122"/>
              </a:rPr>
              <a:t>通常被称为输入变量，是一个</a:t>
            </a:r>
            <a:r>
              <a:rPr lang="en-US" altLang="zh-CN" sz="1800" dirty="0">
                <a:ea typeface="宋体" panose="02010600030101010101" pitchFamily="2" charset="-122"/>
              </a:rPr>
              <a:t>p</a:t>
            </a:r>
            <a:r>
              <a:rPr lang="zh-CN" altLang="en-US" sz="1800" dirty="0">
                <a:ea typeface="宋体" panose="02010600030101010101" pitchFamily="2" charset="-122"/>
              </a:rPr>
              <a:t>维向量，代表观察到的对象的</a:t>
            </a:r>
            <a:r>
              <a:rPr lang="en-US" altLang="zh-CN" sz="1800" dirty="0">
                <a:ea typeface="宋体" panose="02010600030101010101" pitchFamily="2" charset="-122"/>
              </a:rPr>
              <a:t>p</a:t>
            </a:r>
            <a:r>
              <a:rPr lang="zh-CN" altLang="en-US" sz="1800" dirty="0">
                <a:ea typeface="宋体" panose="02010600030101010101" pitchFamily="2" charset="-122"/>
              </a:rPr>
              <a:t>个属性值。</a:t>
            </a:r>
          </a:p>
          <a:p>
            <a:pPr lvl="1" eaLnBrk="1" hangingPunct="1">
              <a:lnSpc>
                <a:spcPct val="110000"/>
              </a:lnSpc>
            </a:pPr>
            <a:r>
              <a:rPr lang="en-US" altLang="zh-CN" sz="1800" dirty="0">
                <a:solidFill>
                  <a:schemeClr val="accent2"/>
                </a:solidFill>
                <a:ea typeface="宋体" panose="02010600030101010101" pitchFamily="2" charset="-122"/>
              </a:rPr>
              <a:t>Y</a:t>
            </a:r>
            <a:r>
              <a:rPr lang="zh-CN" altLang="en-US" sz="1800" dirty="0">
                <a:ea typeface="宋体" panose="02010600030101010101" pitchFamily="2" charset="-122"/>
              </a:rPr>
              <a:t>通常被称为响应变量，是一个标量，代表预测的结果</a:t>
            </a:r>
            <a:endParaRPr lang="en-US" altLang="zh-CN" dirty="0">
              <a:ea typeface="宋体" panose="02010600030101010101" pitchFamily="2" charset="-122"/>
            </a:endParaRPr>
          </a:p>
          <a:p>
            <a:pPr eaLnBrk="1" hangingPunct="1">
              <a:lnSpc>
                <a:spcPct val="90000"/>
              </a:lnSpc>
              <a:buFont typeface="Wingdings" pitchFamily="2" charset="2"/>
              <a:buNone/>
            </a:pPr>
            <a:endParaRPr lang="zh-CN" altLang="en-US" sz="1800" dirty="0">
              <a:ea typeface="宋体" panose="02010600030101010101" pitchFamily="2" charset="-122"/>
            </a:endParaRPr>
          </a:p>
        </p:txBody>
      </p:sp>
      <p:sp>
        <p:nvSpPr>
          <p:cNvPr id="3" name="灯片编号占位符 2">
            <a:extLst>
              <a:ext uri="{FF2B5EF4-FFF2-40B4-BE49-F238E27FC236}">
                <a16:creationId xmlns:a16="http://schemas.microsoft.com/office/drawing/2014/main" id="{5F7A57F7-D429-5C42-8BE8-CEEDC2BC37AA}"/>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3</a:t>
            </a:fld>
            <a:endParaRPr lang="en-US">
              <a:solidFill>
                <a:prstClr val="black">
                  <a:tint val="75000"/>
                </a:prstClr>
              </a:solidFill>
            </a:endParaRPr>
          </a:p>
        </p:txBody>
      </p:sp>
    </p:spTree>
    <p:extLst>
      <p:ext uri="{BB962C8B-B14F-4D97-AF65-F5344CB8AC3E}">
        <p14:creationId xmlns:p14="http://schemas.microsoft.com/office/powerpoint/2010/main" val="27097884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标题 1">
            <a:extLst>
              <a:ext uri="{FF2B5EF4-FFF2-40B4-BE49-F238E27FC236}">
                <a16:creationId xmlns:a16="http://schemas.microsoft.com/office/drawing/2014/main" id="{A6243D3E-B77B-B441-AC3F-8AF02E3B5C43}"/>
              </a:ext>
            </a:extLst>
          </p:cNvPr>
          <p:cNvSpPr>
            <a:spLocks noGrp="1" noChangeArrowheads="1"/>
          </p:cNvSpPr>
          <p:nvPr>
            <p:ph type="title"/>
          </p:nvPr>
        </p:nvSpPr>
        <p:spPr/>
        <p:txBody>
          <a:bodyPr/>
          <a:lstStyle/>
          <a:p>
            <a:endParaRPr lang="zh-CN" altLang="en-US">
              <a:ea typeface="宋体" panose="02010600030101010101" pitchFamily="2" charset="-122"/>
            </a:endParaRPr>
          </a:p>
        </p:txBody>
      </p:sp>
      <p:pic>
        <p:nvPicPr>
          <p:cNvPr id="64514" name="内容占位符 5">
            <a:extLst>
              <a:ext uri="{FF2B5EF4-FFF2-40B4-BE49-F238E27FC236}">
                <a16:creationId xmlns:a16="http://schemas.microsoft.com/office/drawing/2014/main" id="{264AA97C-BC22-D549-888D-77A8375EA7F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5405" t="18768" r="67854" b="17439"/>
          <a:stretch>
            <a:fillRect/>
          </a:stretch>
        </p:blipFill>
        <p:spPr>
          <a:xfrm>
            <a:off x="1232297" y="28575"/>
            <a:ext cx="6743700" cy="4972050"/>
          </a:xfrm>
        </p:spPr>
      </p:pic>
      <p:sp>
        <p:nvSpPr>
          <p:cNvPr id="64516" name="灯片编号占位符 4">
            <a:extLst>
              <a:ext uri="{FF2B5EF4-FFF2-40B4-BE49-F238E27FC236}">
                <a16:creationId xmlns:a16="http://schemas.microsoft.com/office/drawing/2014/main" id="{BE90D755-6536-EA41-92A4-817C9687B4C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2100">
                <a:solidFill>
                  <a:schemeClr val="tx1"/>
                </a:solidFill>
                <a:latin typeface="Tahoma" panose="020B0604030504040204" pitchFamily="34" charset="0"/>
              </a:defRPr>
            </a:lvl1pPr>
            <a:lvl2pPr marL="557213" indent="-214313">
              <a:spcBef>
                <a:spcPct val="20000"/>
              </a:spcBef>
              <a:buClr>
                <a:schemeClr val="hlink"/>
              </a:buClr>
              <a:buSzPct val="55000"/>
              <a:buFont typeface="Wingdings" pitchFamily="2" charset="2"/>
              <a:buChar char="n"/>
              <a:defRPr sz="2100">
                <a:solidFill>
                  <a:schemeClr val="tx1"/>
                </a:solidFill>
                <a:latin typeface="Tahoma" panose="020B0604030504040204" pitchFamily="34" charset="0"/>
              </a:defRPr>
            </a:lvl2pPr>
            <a:lvl3pPr marL="857250" indent="-171450">
              <a:spcBef>
                <a:spcPct val="20000"/>
              </a:spcBef>
              <a:buClr>
                <a:schemeClr val="folHlink"/>
              </a:buClr>
              <a:buSzPct val="50000"/>
              <a:buFont typeface="Wingdings" pitchFamily="2" charset="2"/>
              <a:buChar char="n"/>
              <a:defRPr sz="1800">
                <a:solidFill>
                  <a:schemeClr val="tx1"/>
                </a:solidFill>
                <a:latin typeface="Tahoma" panose="020B0604030504040204" pitchFamily="34" charset="0"/>
              </a:defRPr>
            </a:lvl3pPr>
            <a:lvl4pPr marL="1200150" indent="-171450">
              <a:spcBef>
                <a:spcPct val="20000"/>
              </a:spcBef>
              <a:buClr>
                <a:schemeClr val="accent2"/>
              </a:buClr>
              <a:buSzPct val="55000"/>
              <a:buFont typeface="Wingdings" pitchFamily="2" charset="2"/>
              <a:buChar char="n"/>
              <a:defRPr sz="1500">
                <a:solidFill>
                  <a:schemeClr val="tx1"/>
                </a:solidFill>
                <a:latin typeface="Tahoma" panose="020B0604030504040204" pitchFamily="34" charset="0"/>
              </a:defRPr>
            </a:lvl4pPr>
            <a:lvl5pPr marL="1543050" indent="-171450">
              <a:spcBef>
                <a:spcPct val="20000"/>
              </a:spcBef>
              <a:buClr>
                <a:schemeClr val="accent1"/>
              </a:buClr>
              <a:buSzPct val="50000"/>
              <a:buFont typeface="Wingdings" pitchFamily="2" charset="2"/>
              <a:buChar char="n"/>
              <a:defRPr sz="1500">
                <a:solidFill>
                  <a:schemeClr val="tx1"/>
                </a:solidFill>
                <a:latin typeface="Tahoma" panose="020B0604030504040204" pitchFamily="34" charset="0"/>
              </a:defRPr>
            </a:lvl5pPr>
            <a:lvl6pPr marL="1885950" indent="-171450" eaLnBrk="0" fontAlgn="base" hangingPunct="0">
              <a:spcBef>
                <a:spcPct val="20000"/>
              </a:spcBef>
              <a:spcAft>
                <a:spcPct val="0"/>
              </a:spcAft>
              <a:buClr>
                <a:schemeClr val="accent1"/>
              </a:buClr>
              <a:buSzPct val="50000"/>
              <a:buFont typeface="Wingdings" pitchFamily="2" charset="2"/>
              <a:buChar char="n"/>
              <a:defRPr sz="1500">
                <a:solidFill>
                  <a:schemeClr val="tx1"/>
                </a:solidFill>
                <a:latin typeface="Tahoma" panose="020B0604030504040204" pitchFamily="34" charset="0"/>
              </a:defRPr>
            </a:lvl6pPr>
            <a:lvl7pPr marL="2228850" indent="-171450" eaLnBrk="0" fontAlgn="base" hangingPunct="0">
              <a:spcBef>
                <a:spcPct val="20000"/>
              </a:spcBef>
              <a:spcAft>
                <a:spcPct val="0"/>
              </a:spcAft>
              <a:buClr>
                <a:schemeClr val="accent1"/>
              </a:buClr>
              <a:buSzPct val="50000"/>
              <a:buFont typeface="Wingdings" pitchFamily="2" charset="2"/>
              <a:buChar char="n"/>
              <a:defRPr sz="1500">
                <a:solidFill>
                  <a:schemeClr val="tx1"/>
                </a:solidFill>
                <a:latin typeface="Tahoma" panose="020B0604030504040204" pitchFamily="34" charset="0"/>
              </a:defRPr>
            </a:lvl7pPr>
            <a:lvl8pPr marL="2571750" indent="-171450" eaLnBrk="0" fontAlgn="base" hangingPunct="0">
              <a:spcBef>
                <a:spcPct val="20000"/>
              </a:spcBef>
              <a:spcAft>
                <a:spcPct val="0"/>
              </a:spcAft>
              <a:buClr>
                <a:schemeClr val="accent1"/>
              </a:buClr>
              <a:buSzPct val="50000"/>
              <a:buFont typeface="Wingdings" pitchFamily="2" charset="2"/>
              <a:buChar char="n"/>
              <a:defRPr sz="1500">
                <a:solidFill>
                  <a:schemeClr val="tx1"/>
                </a:solidFill>
                <a:latin typeface="Tahoma" panose="020B0604030504040204" pitchFamily="34" charset="0"/>
              </a:defRPr>
            </a:lvl8pPr>
            <a:lvl9pPr marL="2914650" indent="-171450" eaLnBrk="0" fontAlgn="base" hangingPunct="0">
              <a:spcBef>
                <a:spcPct val="20000"/>
              </a:spcBef>
              <a:spcAft>
                <a:spcPct val="0"/>
              </a:spcAft>
              <a:buClr>
                <a:schemeClr val="accent1"/>
              </a:buClr>
              <a:buSzPct val="50000"/>
              <a:buFont typeface="Wingdings" pitchFamily="2" charset="2"/>
              <a:buChar char="n"/>
              <a:defRPr sz="1500">
                <a:solidFill>
                  <a:schemeClr val="tx1"/>
                </a:solidFill>
                <a:latin typeface="Tahoma" panose="020B0604030504040204" pitchFamily="34" charset="0"/>
              </a:defRPr>
            </a:lvl9pPr>
          </a:lstStyle>
          <a:p>
            <a:pPr>
              <a:spcBef>
                <a:spcPct val="0"/>
              </a:spcBef>
              <a:buClrTx/>
              <a:buSzTx/>
              <a:buFontTx/>
              <a:buNone/>
            </a:pPr>
            <a:fld id="{AA91FE08-A634-0D4A-B922-FB21D456335F}" type="slidenum">
              <a:rPr lang="zh-CN" altLang="en-US" sz="900"/>
              <a:pPr>
                <a:spcBef>
                  <a:spcPct val="0"/>
                </a:spcBef>
                <a:buClrTx/>
                <a:buSzTx/>
                <a:buFontTx/>
                <a:buNone/>
              </a:pPr>
              <a:t>30</a:t>
            </a:fld>
            <a:endParaRPr lang="en-US" altLang="zh-CN" sz="900"/>
          </a:p>
        </p:txBody>
      </p:sp>
    </p:spTree>
    <p:extLst>
      <p:ext uri="{BB962C8B-B14F-4D97-AF65-F5344CB8AC3E}">
        <p14:creationId xmlns:p14="http://schemas.microsoft.com/office/powerpoint/2010/main" val="221366590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标题 1">
            <a:extLst>
              <a:ext uri="{FF2B5EF4-FFF2-40B4-BE49-F238E27FC236}">
                <a16:creationId xmlns:a16="http://schemas.microsoft.com/office/drawing/2014/main" id="{32FEBBBF-196E-B24D-B7A0-6FBEB7F8D53B}"/>
              </a:ext>
            </a:extLst>
          </p:cNvPr>
          <p:cNvSpPr>
            <a:spLocks noGrp="1" noChangeArrowheads="1"/>
          </p:cNvSpPr>
          <p:nvPr>
            <p:ph type="title"/>
          </p:nvPr>
        </p:nvSpPr>
        <p:spPr/>
        <p:txBody>
          <a:bodyPr/>
          <a:lstStyle/>
          <a:p>
            <a:endParaRPr lang="zh-CN" altLang="en-US">
              <a:ea typeface="宋体" panose="02010600030101010101" pitchFamily="2" charset="-122"/>
            </a:endParaRPr>
          </a:p>
        </p:txBody>
      </p:sp>
      <p:pic>
        <p:nvPicPr>
          <p:cNvPr id="66562" name="内容占位符 5">
            <a:extLst>
              <a:ext uri="{FF2B5EF4-FFF2-40B4-BE49-F238E27FC236}">
                <a16:creationId xmlns:a16="http://schemas.microsoft.com/office/drawing/2014/main" id="{072E248A-EC53-7848-BDE0-49DD3E4ED18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5405" t="28378" r="48648" b="17168"/>
          <a:stretch>
            <a:fillRect/>
          </a:stretch>
        </p:blipFill>
        <p:spPr>
          <a:xfrm>
            <a:off x="1314450" y="114300"/>
            <a:ext cx="6600825" cy="4743450"/>
          </a:xfrm>
        </p:spPr>
      </p:pic>
      <p:sp>
        <p:nvSpPr>
          <p:cNvPr id="66564" name="灯片编号占位符 4">
            <a:extLst>
              <a:ext uri="{FF2B5EF4-FFF2-40B4-BE49-F238E27FC236}">
                <a16:creationId xmlns:a16="http://schemas.microsoft.com/office/drawing/2014/main" id="{79F5572D-A759-744C-B258-B4E1AE0CA4D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2100">
                <a:solidFill>
                  <a:schemeClr val="tx1"/>
                </a:solidFill>
                <a:latin typeface="Tahoma" panose="020B0604030504040204" pitchFamily="34" charset="0"/>
              </a:defRPr>
            </a:lvl1pPr>
            <a:lvl2pPr marL="557213" indent="-214313">
              <a:spcBef>
                <a:spcPct val="20000"/>
              </a:spcBef>
              <a:buClr>
                <a:schemeClr val="hlink"/>
              </a:buClr>
              <a:buSzPct val="55000"/>
              <a:buFont typeface="Wingdings" pitchFamily="2" charset="2"/>
              <a:buChar char="n"/>
              <a:defRPr sz="2100">
                <a:solidFill>
                  <a:schemeClr val="tx1"/>
                </a:solidFill>
                <a:latin typeface="Tahoma" panose="020B0604030504040204" pitchFamily="34" charset="0"/>
              </a:defRPr>
            </a:lvl2pPr>
            <a:lvl3pPr marL="857250" indent="-171450">
              <a:spcBef>
                <a:spcPct val="20000"/>
              </a:spcBef>
              <a:buClr>
                <a:schemeClr val="folHlink"/>
              </a:buClr>
              <a:buSzPct val="50000"/>
              <a:buFont typeface="Wingdings" pitchFamily="2" charset="2"/>
              <a:buChar char="n"/>
              <a:defRPr sz="1800">
                <a:solidFill>
                  <a:schemeClr val="tx1"/>
                </a:solidFill>
                <a:latin typeface="Tahoma" panose="020B0604030504040204" pitchFamily="34" charset="0"/>
              </a:defRPr>
            </a:lvl3pPr>
            <a:lvl4pPr marL="1200150" indent="-171450">
              <a:spcBef>
                <a:spcPct val="20000"/>
              </a:spcBef>
              <a:buClr>
                <a:schemeClr val="accent2"/>
              </a:buClr>
              <a:buSzPct val="55000"/>
              <a:buFont typeface="Wingdings" pitchFamily="2" charset="2"/>
              <a:buChar char="n"/>
              <a:defRPr sz="1500">
                <a:solidFill>
                  <a:schemeClr val="tx1"/>
                </a:solidFill>
                <a:latin typeface="Tahoma" panose="020B0604030504040204" pitchFamily="34" charset="0"/>
              </a:defRPr>
            </a:lvl4pPr>
            <a:lvl5pPr marL="1543050" indent="-171450">
              <a:spcBef>
                <a:spcPct val="20000"/>
              </a:spcBef>
              <a:buClr>
                <a:schemeClr val="accent1"/>
              </a:buClr>
              <a:buSzPct val="50000"/>
              <a:buFont typeface="Wingdings" pitchFamily="2" charset="2"/>
              <a:buChar char="n"/>
              <a:defRPr sz="1500">
                <a:solidFill>
                  <a:schemeClr val="tx1"/>
                </a:solidFill>
                <a:latin typeface="Tahoma" panose="020B0604030504040204" pitchFamily="34" charset="0"/>
              </a:defRPr>
            </a:lvl5pPr>
            <a:lvl6pPr marL="1885950" indent="-171450" eaLnBrk="0" fontAlgn="base" hangingPunct="0">
              <a:spcBef>
                <a:spcPct val="20000"/>
              </a:spcBef>
              <a:spcAft>
                <a:spcPct val="0"/>
              </a:spcAft>
              <a:buClr>
                <a:schemeClr val="accent1"/>
              </a:buClr>
              <a:buSzPct val="50000"/>
              <a:buFont typeface="Wingdings" pitchFamily="2" charset="2"/>
              <a:buChar char="n"/>
              <a:defRPr sz="1500">
                <a:solidFill>
                  <a:schemeClr val="tx1"/>
                </a:solidFill>
                <a:latin typeface="Tahoma" panose="020B0604030504040204" pitchFamily="34" charset="0"/>
              </a:defRPr>
            </a:lvl6pPr>
            <a:lvl7pPr marL="2228850" indent="-171450" eaLnBrk="0" fontAlgn="base" hangingPunct="0">
              <a:spcBef>
                <a:spcPct val="20000"/>
              </a:spcBef>
              <a:spcAft>
                <a:spcPct val="0"/>
              </a:spcAft>
              <a:buClr>
                <a:schemeClr val="accent1"/>
              </a:buClr>
              <a:buSzPct val="50000"/>
              <a:buFont typeface="Wingdings" pitchFamily="2" charset="2"/>
              <a:buChar char="n"/>
              <a:defRPr sz="1500">
                <a:solidFill>
                  <a:schemeClr val="tx1"/>
                </a:solidFill>
                <a:latin typeface="Tahoma" panose="020B0604030504040204" pitchFamily="34" charset="0"/>
              </a:defRPr>
            </a:lvl7pPr>
            <a:lvl8pPr marL="2571750" indent="-171450" eaLnBrk="0" fontAlgn="base" hangingPunct="0">
              <a:spcBef>
                <a:spcPct val="20000"/>
              </a:spcBef>
              <a:spcAft>
                <a:spcPct val="0"/>
              </a:spcAft>
              <a:buClr>
                <a:schemeClr val="accent1"/>
              </a:buClr>
              <a:buSzPct val="50000"/>
              <a:buFont typeface="Wingdings" pitchFamily="2" charset="2"/>
              <a:buChar char="n"/>
              <a:defRPr sz="1500">
                <a:solidFill>
                  <a:schemeClr val="tx1"/>
                </a:solidFill>
                <a:latin typeface="Tahoma" panose="020B0604030504040204" pitchFamily="34" charset="0"/>
              </a:defRPr>
            </a:lvl8pPr>
            <a:lvl9pPr marL="2914650" indent="-171450" eaLnBrk="0" fontAlgn="base" hangingPunct="0">
              <a:spcBef>
                <a:spcPct val="20000"/>
              </a:spcBef>
              <a:spcAft>
                <a:spcPct val="0"/>
              </a:spcAft>
              <a:buClr>
                <a:schemeClr val="accent1"/>
              </a:buClr>
              <a:buSzPct val="50000"/>
              <a:buFont typeface="Wingdings" pitchFamily="2" charset="2"/>
              <a:buChar char="n"/>
              <a:defRPr sz="1500">
                <a:solidFill>
                  <a:schemeClr val="tx1"/>
                </a:solidFill>
                <a:latin typeface="Tahoma" panose="020B0604030504040204" pitchFamily="34" charset="0"/>
              </a:defRPr>
            </a:lvl9pPr>
          </a:lstStyle>
          <a:p>
            <a:pPr>
              <a:spcBef>
                <a:spcPct val="0"/>
              </a:spcBef>
              <a:buClrTx/>
              <a:buSzTx/>
              <a:buFontTx/>
              <a:buNone/>
            </a:pPr>
            <a:fld id="{1F0D5B7A-09FD-8148-A2A1-415E842D4655}" type="slidenum">
              <a:rPr lang="zh-CN" altLang="en-US" sz="900"/>
              <a:pPr>
                <a:spcBef>
                  <a:spcPct val="0"/>
                </a:spcBef>
                <a:buClrTx/>
                <a:buSzTx/>
                <a:buFontTx/>
                <a:buNone/>
              </a:pPr>
              <a:t>31</a:t>
            </a:fld>
            <a:endParaRPr lang="en-US" altLang="zh-CN" sz="900"/>
          </a:p>
        </p:txBody>
      </p:sp>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E25C58A7-66C9-1642-8BAB-763A79DACDCB}"/>
                  </a:ext>
                </a:extLst>
              </p14:cNvPr>
              <p14:cNvContentPartPr/>
              <p14:nvPr/>
            </p14:nvContentPartPr>
            <p14:xfrm>
              <a:off x="2446830" y="857250"/>
              <a:ext cx="854010" cy="3197070"/>
            </p14:xfrm>
          </p:contentPart>
        </mc:Choice>
        <mc:Fallback xmlns="">
          <p:pic>
            <p:nvPicPr>
              <p:cNvPr id="2" name="墨迹 1">
                <a:extLst>
                  <a:ext uri="{FF2B5EF4-FFF2-40B4-BE49-F238E27FC236}">
                    <a16:creationId xmlns:a16="http://schemas.microsoft.com/office/drawing/2014/main" id="{E25C58A7-66C9-1642-8BAB-763A79DACDCB}"/>
                  </a:ext>
                </a:extLst>
              </p:cNvPr>
              <p:cNvPicPr/>
              <p:nvPr/>
            </p:nvPicPr>
            <p:blipFill>
              <a:blip r:embed="rId5"/>
              <a:stretch>
                <a:fillRect/>
              </a:stretch>
            </p:blipFill>
            <p:spPr>
              <a:xfrm>
                <a:off x="2437473" y="847890"/>
                <a:ext cx="872364" cy="3215789"/>
              </a:xfrm>
              <a:prstGeom prst="rect">
                <a:avLst/>
              </a:prstGeom>
            </p:spPr>
          </p:pic>
        </mc:Fallback>
      </mc:AlternateContent>
    </p:spTree>
    <p:extLst>
      <p:ext uri="{BB962C8B-B14F-4D97-AF65-F5344CB8AC3E}">
        <p14:creationId xmlns:p14="http://schemas.microsoft.com/office/powerpoint/2010/main" val="282733774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标题 1">
            <a:extLst>
              <a:ext uri="{FF2B5EF4-FFF2-40B4-BE49-F238E27FC236}">
                <a16:creationId xmlns:a16="http://schemas.microsoft.com/office/drawing/2014/main" id="{B2AC6F55-D0B1-FE41-A55B-4CBB40648548}"/>
              </a:ext>
            </a:extLst>
          </p:cNvPr>
          <p:cNvSpPr>
            <a:spLocks noGrp="1" noChangeArrowheads="1"/>
          </p:cNvSpPr>
          <p:nvPr>
            <p:ph type="title"/>
          </p:nvPr>
        </p:nvSpPr>
        <p:spPr/>
        <p:txBody>
          <a:bodyPr/>
          <a:lstStyle/>
          <a:p>
            <a:endParaRPr lang="zh-CN" altLang="en-US">
              <a:ea typeface="宋体" panose="02010600030101010101" pitchFamily="2" charset="-122"/>
            </a:endParaRPr>
          </a:p>
        </p:txBody>
      </p:sp>
      <p:pic>
        <p:nvPicPr>
          <p:cNvPr id="68610" name="内容占位符 5">
            <a:extLst>
              <a:ext uri="{FF2B5EF4-FFF2-40B4-BE49-F238E27FC236}">
                <a16:creationId xmlns:a16="http://schemas.microsoft.com/office/drawing/2014/main" id="{1B5245D6-AD0B-6644-87D2-5751F292C91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5406" t="47598" r="67612" b="37988"/>
          <a:stretch>
            <a:fillRect/>
          </a:stretch>
        </p:blipFill>
        <p:spPr>
          <a:xfrm>
            <a:off x="1371600" y="971550"/>
            <a:ext cx="4686300" cy="1828800"/>
          </a:xfrm>
        </p:spPr>
      </p:pic>
      <p:sp>
        <p:nvSpPr>
          <p:cNvPr id="68612" name="灯片编号占位符 4">
            <a:extLst>
              <a:ext uri="{FF2B5EF4-FFF2-40B4-BE49-F238E27FC236}">
                <a16:creationId xmlns:a16="http://schemas.microsoft.com/office/drawing/2014/main" id="{BA15AB13-1F69-7244-9EF3-A6950897531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2100">
                <a:solidFill>
                  <a:schemeClr val="tx1"/>
                </a:solidFill>
                <a:latin typeface="Tahoma" panose="020B0604030504040204" pitchFamily="34" charset="0"/>
              </a:defRPr>
            </a:lvl1pPr>
            <a:lvl2pPr marL="557213" indent="-214313">
              <a:spcBef>
                <a:spcPct val="20000"/>
              </a:spcBef>
              <a:buClr>
                <a:schemeClr val="hlink"/>
              </a:buClr>
              <a:buSzPct val="55000"/>
              <a:buFont typeface="Wingdings" pitchFamily="2" charset="2"/>
              <a:buChar char="n"/>
              <a:defRPr sz="2100">
                <a:solidFill>
                  <a:schemeClr val="tx1"/>
                </a:solidFill>
                <a:latin typeface="Tahoma" panose="020B0604030504040204" pitchFamily="34" charset="0"/>
              </a:defRPr>
            </a:lvl2pPr>
            <a:lvl3pPr marL="857250" indent="-171450">
              <a:spcBef>
                <a:spcPct val="20000"/>
              </a:spcBef>
              <a:buClr>
                <a:schemeClr val="folHlink"/>
              </a:buClr>
              <a:buSzPct val="50000"/>
              <a:buFont typeface="Wingdings" pitchFamily="2" charset="2"/>
              <a:buChar char="n"/>
              <a:defRPr sz="1800">
                <a:solidFill>
                  <a:schemeClr val="tx1"/>
                </a:solidFill>
                <a:latin typeface="Tahoma" panose="020B0604030504040204" pitchFamily="34" charset="0"/>
              </a:defRPr>
            </a:lvl3pPr>
            <a:lvl4pPr marL="1200150" indent="-171450">
              <a:spcBef>
                <a:spcPct val="20000"/>
              </a:spcBef>
              <a:buClr>
                <a:schemeClr val="accent2"/>
              </a:buClr>
              <a:buSzPct val="55000"/>
              <a:buFont typeface="Wingdings" pitchFamily="2" charset="2"/>
              <a:buChar char="n"/>
              <a:defRPr sz="1500">
                <a:solidFill>
                  <a:schemeClr val="tx1"/>
                </a:solidFill>
                <a:latin typeface="Tahoma" panose="020B0604030504040204" pitchFamily="34" charset="0"/>
              </a:defRPr>
            </a:lvl4pPr>
            <a:lvl5pPr marL="1543050" indent="-171450">
              <a:spcBef>
                <a:spcPct val="20000"/>
              </a:spcBef>
              <a:buClr>
                <a:schemeClr val="accent1"/>
              </a:buClr>
              <a:buSzPct val="50000"/>
              <a:buFont typeface="Wingdings" pitchFamily="2" charset="2"/>
              <a:buChar char="n"/>
              <a:defRPr sz="1500">
                <a:solidFill>
                  <a:schemeClr val="tx1"/>
                </a:solidFill>
                <a:latin typeface="Tahoma" panose="020B0604030504040204" pitchFamily="34" charset="0"/>
              </a:defRPr>
            </a:lvl5pPr>
            <a:lvl6pPr marL="1885950" indent="-171450" eaLnBrk="0" fontAlgn="base" hangingPunct="0">
              <a:spcBef>
                <a:spcPct val="20000"/>
              </a:spcBef>
              <a:spcAft>
                <a:spcPct val="0"/>
              </a:spcAft>
              <a:buClr>
                <a:schemeClr val="accent1"/>
              </a:buClr>
              <a:buSzPct val="50000"/>
              <a:buFont typeface="Wingdings" pitchFamily="2" charset="2"/>
              <a:buChar char="n"/>
              <a:defRPr sz="1500">
                <a:solidFill>
                  <a:schemeClr val="tx1"/>
                </a:solidFill>
                <a:latin typeface="Tahoma" panose="020B0604030504040204" pitchFamily="34" charset="0"/>
              </a:defRPr>
            </a:lvl6pPr>
            <a:lvl7pPr marL="2228850" indent="-171450" eaLnBrk="0" fontAlgn="base" hangingPunct="0">
              <a:spcBef>
                <a:spcPct val="20000"/>
              </a:spcBef>
              <a:spcAft>
                <a:spcPct val="0"/>
              </a:spcAft>
              <a:buClr>
                <a:schemeClr val="accent1"/>
              </a:buClr>
              <a:buSzPct val="50000"/>
              <a:buFont typeface="Wingdings" pitchFamily="2" charset="2"/>
              <a:buChar char="n"/>
              <a:defRPr sz="1500">
                <a:solidFill>
                  <a:schemeClr val="tx1"/>
                </a:solidFill>
                <a:latin typeface="Tahoma" panose="020B0604030504040204" pitchFamily="34" charset="0"/>
              </a:defRPr>
            </a:lvl7pPr>
            <a:lvl8pPr marL="2571750" indent="-171450" eaLnBrk="0" fontAlgn="base" hangingPunct="0">
              <a:spcBef>
                <a:spcPct val="20000"/>
              </a:spcBef>
              <a:spcAft>
                <a:spcPct val="0"/>
              </a:spcAft>
              <a:buClr>
                <a:schemeClr val="accent1"/>
              </a:buClr>
              <a:buSzPct val="50000"/>
              <a:buFont typeface="Wingdings" pitchFamily="2" charset="2"/>
              <a:buChar char="n"/>
              <a:defRPr sz="1500">
                <a:solidFill>
                  <a:schemeClr val="tx1"/>
                </a:solidFill>
                <a:latin typeface="Tahoma" panose="020B0604030504040204" pitchFamily="34" charset="0"/>
              </a:defRPr>
            </a:lvl8pPr>
            <a:lvl9pPr marL="2914650" indent="-171450" eaLnBrk="0" fontAlgn="base" hangingPunct="0">
              <a:spcBef>
                <a:spcPct val="20000"/>
              </a:spcBef>
              <a:spcAft>
                <a:spcPct val="0"/>
              </a:spcAft>
              <a:buClr>
                <a:schemeClr val="accent1"/>
              </a:buClr>
              <a:buSzPct val="50000"/>
              <a:buFont typeface="Wingdings" pitchFamily="2" charset="2"/>
              <a:buChar char="n"/>
              <a:defRPr sz="1500">
                <a:solidFill>
                  <a:schemeClr val="tx1"/>
                </a:solidFill>
                <a:latin typeface="Tahoma" panose="020B0604030504040204" pitchFamily="34" charset="0"/>
              </a:defRPr>
            </a:lvl9pPr>
          </a:lstStyle>
          <a:p>
            <a:pPr>
              <a:spcBef>
                <a:spcPct val="0"/>
              </a:spcBef>
              <a:buClrTx/>
              <a:buSzTx/>
              <a:buFontTx/>
              <a:buNone/>
            </a:pPr>
            <a:fld id="{6393BDA6-5B6C-654D-8815-D690B95F9AAF}" type="slidenum">
              <a:rPr lang="zh-CN" altLang="en-US" sz="900"/>
              <a:pPr>
                <a:spcBef>
                  <a:spcPct val="0"/>
                </a:spcBef>
                <a:buClrTx/>
                <a:buSzTx/>
                <a:buFontTx/>
                <a:buNone/>
              </a:pPr>
              <a:t>32</a:t>
            </a:fld>
            <a:endParaRPr lang="en-US" altLang="zh-CN" sz="900"/>
          </a:p>
        </p:txBody>
      </p:sp>
    </p:spTree>
    <p:extLst>
      <p:ext uri="{BB962C8B-B14F-4D97-AF65-F5344CB8AC3E}">
        <p14:creationId xmlns:p14="http://schemas.microsoft.com/office/powerpoint/2010/main" val="103979737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标题 1">
            <a:extLst>
              <a:ext uri="{FF2B5EF4-FFF2-40B4-BE49-F238E27FC236}">
                <a16:creationId xmlns:a16="http://schemas.microsoft.com/office/drawing/2014/main" id="{F7BFB868-959C-5C4F-9B94-DB95A9710E34}"/>
              </a:ext>
            </a:extLst>
          </p:cNvPr>
          <p:cNvSpPr>
            <a:spLocks noGrp="1" noChangeArrowheads="1"/>
          </p:cNvSpPr>
          <p:nvPr>
            <p:ph type="title"/>
          </p:nvPr>
        </p:nvSpPr>
        <p:spPr/>
        <p:txBody>
          <a:bodyPr/>
          <a:lstStyle/>
          <a:p>
            <a:endParaRPr lang="zh-CN" altLang="en-US">
              <a:ea typeface="宋体" panose="02010600030101010101" pitchFamily="2" charset="-122"/>
            </a:endParaRPr>
          </a:p>
        </p:txBody>
      </p:sp>
      <p:pic>
        <p:nvPicPr>
          <p:cNvPr id="70658" name="内容占位符 5">
            <a:extLst>
              <a:ext uri="{FF2B5EF4-FFF2-40B4-BE49-F238E27FC236}">
                <a16:creationId xmlns:a16="http://schemas.microsoft.com/office/drawing/2014/main" id="{9CA34823-CE14-754D-8797-94BDF1DF849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5405" t="35104" r="40540" b="34175"/>
          <a:stretch>
            <a:fillRect/>
          </a:stretch>
        </p:blipFill>
        <p:spPr>
          <a:xfrm>
            <a:off x="1275160" y="1028700"/>
            <a:ext cx="6725840" cy="2228850"/>
          </a:xfrm>
        </p:spPr>
      </p:pic>
      <p:sp>
        <p:nvSpPr>
          <p:cNvPr id="70660" name="灯片编号占位符 4">
            <a:extLst>
              <a:ext uri="{FF2B5EF4-FFF2-40B4-BE49-F238E27FC236}">
                <a16:creationId xmlns:a16="http://schemas.microsoft.com/office/drawing/2014/main" id="{FB2CD5F2-E394-CC43-AC40-8877D28312F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2100">
                <a:solidFill>
                  <a:schemeClr val="tx1"/>
                </a:solidFill>
                <a:latin typeface="Tahoma" panose="020B0604030504040204" pitchFamily="34" charset="0"/>
              </a:defRPr>
            </a:lvl1pPr>
            <a:lvl2pPr marL="557213" indent="-214313">
              <a:spcBef>
                <a:spcPct val="20000"/>
              </a:spcBef>
              <a:buClr>
                <a:schemeClr val="hlink"/>
              </a:buClr>
              <a:buSzPct val="55000"/>
              <a:buFont typeface="Wingdings" pitchFamily="2" charset="2"/>
              <a:buChar char="n"/>
              <a:defRPr sz="2100">
                <a:solidFill>
                  <a:schemeClr val="tx1"/>
                </a:solidFill>
                <a:latin typeface="Tahoma" panose="020B0604030504040204" pitchFamily="34" charset="0"/>
              </a:defRPr>
            </a:lvl2pPr>
            <a:lvl3pPr marL="857250" indent="-171450">
              <a:spcBef>
                <a:spcPct val="20000"/>
              </a:spcBef>
              <a:buClr>
                <a:schemeClr val="folHlink"/>
              </a:buClr>
              <a:buSzPct val="50000"/>
              <a:buFont typeface="Wingdings" pitchFamily="2" charset="2"/>
              <a:buChar char="n"/>
              <a:defRPr sz="1800">
                <a:solidFill>
                  <a:schemeClr val="tx1"/>
                </a:solidFill>
                <a:latin typeface="Tahoma" panose="020B0604030504040204" pitchFamily="34" charset="0"/>
              </a:defRPr>
            </a:lvl3pPr>
            <a:lvl4pPr marL="1200150" indent="-171450">
              <a:spcBef>
                <a:spcPct val="20000"/>
              </a:spcBef>
              <a:buClr>
                <a:schemeClr val="accent2"/>
              </a:buClr>
              <a:buSzPct val="55000"/>
              <a:buFont typeface="Wingdings" pitchFamily="2" charset="2"/>
              <a:buChar char="n"/>
              <a:defRPr sz="1500">
                <a:solidFill>
                  <a:schemeClr val="tx1"/>
                </a:solidFill>
                <a:latin typeface="Tahoma" panose="020B0604030504040204" pitchFamily="34" charset="0"/>
              </a:defRPr>
            </a:lvl4pPr>
            <a:lvl5pPr marL="1543050" indent="-171450">
              <a:spcBef>
                <a:spcPct val="20000"/>
              </a:spcBef>
              <a:buClr>
                <a:schemeClr val="accent1"/>
              </a:buClr>
              <a:buSzPct val="50000"/>
              <a:buFont typeface="Wingdings" pitchFamily="2" charset="2"/>
              <a:buChar char="n"/>
              <a:defRPr sz="1500">
                <a:solidFill>
                  <a:schemeClr val="tx1"/>
                </a:solidFill>
                <a:latin typeface="Tahoma" panose="020B0604030504040204" pitchFamily="34" charset="0"/>
              </a:defRPr>
            </a:lvl5pPr>
            <a:lvl6pPr marL="1885950" indent="-171450" eaLnBrk="0" fontAlgn="base" hangingPunct="0">
              <a:spcBef>
                <a:spcPct val="20000"/>
              </a:spcBef>
              <a:spcAft>
                <a:spcPct val="0"/>
              </a:spcAft>
              <a:buClr>
                <a:schemeClr val="accent1"/>
              </a:buClr>
              <a:buSzPct val="50000"/>
              <a:buFont typeface="Wingdings" pitchFamily="2" charset="2"/>
              <a:buChar char="n"/>
              <a:defRPr sz="1500">
                <a:solidFill>
                  <a:schemeClr val="tx1"/>
                </a:solidFill>
                <a:latin typeface="Tahoma" panose="020B0604030504040204" pitchFamily="34" charset="0"/>
              </a:defRPr>
            </a:lvl6pPr>
            <a:lvl7pPr marL="2228850" indent="-171450" eaLnBrk="0" fontAlgn="base" hangingPunct="0">
              <a:spcBef>
                <a:spcPct val="20000"/>
              </a:spcBef>
              <a:spcAft>
                <a:spcPct val="0"/>
              </a:spcAft>
              <a:buClr>
                <a:schemeClr val="accent1"/>
              </a:buClr>
              <a:buSzPct val="50000"/>
              <a:buFont typeface="Wingdings" pitchFamily="2" charset="2"/>
              <a:buChar char="n"/>
              <a:defRPr sz="1500">
                <a:solidFill>
                  <a:schemeClr val="tx1"/>
                </a:solidFill>
                <a:latin typeface="Tahoma" panose="020B0604030504040204" pitchFamily="34" charset="0"/>
              </a:defRPr>
            </a:lvl7pPr>
            <a:lvl8pPr marL="2571750" indent="-171450" eaLnBrk="0" fontAlgn="base" hangingPunct="0">
              <a:spcBef>
                <a:spcPct val="20000"/>
              </a:spcBef>
              <a:spcAft>
                <a:spcPct val="0"/>
              </a:spcAft>
              <a:buClr>
                <a:schemeClr val="accent1"/>
              </a:buClr>
              <a:buSzPct val="50000"/>
              <a:buFont typeface="Wingdings" pitchFamily="2" charset="2"/>
              <a:buChar char="n"/>
              <a:defRPr sz="1500">
                <a:solidFill>
                  <a:schemeClr val="tx1"/>
                </a:solidFill>
                <a:latin typeface="Tahoma" panose="020B0604030504040204" pitchFamily="34" charset="0"/>
              </a:defRPr>
            </a:lvl8pPr>
            <a:lvl9pPr marL="2914650" indent="-171450" eaLnBrk="0" fontAlgn="base" hangingPunct="0">
              <a:spcBef>
                <a:spcPct val="20000"/>
              </a:spcBef>
              <a:spcAft>
                <a:spcPct val="0"/>
              </a:spcAft>
              <a:buClr>
                <a:schemeClr val="accent1"/>
              </a:buClr>
              <a:buSzPct val="50000"/>
              <a:buFont typeface="Wingdings" pitchFamily="2" charset="2"/>
              <a:buChar char="n"/>
              <a:defRPr sz="1500">
                <a:solidFill>
                  <a:schemeClr val="tx1"/>
                </a:solidFill>
                <a:latin typeface="Tahoma" panose="020B0604030504040204" pitchFamily="34" charset="0"/>
              </a:defRPr>
            </a:lvl9pPr>
          </a:lstStyle>
          <a:p>
            <a:pPr>
              <a:spcBef>
                <a:spcPct val="0"/>
              </a:spcBef>
              <a:buClrTx/>
              <a:buSzTx/>
              <a:buFontTx/>
              <a:buNone/>
            </a:pPr>
            <a:fld id="{4DAEA7F7-C0EF-8B4D-A6A0-5F448B203D16}" type="slidenum">
              <a:rPr lang="zh-CN" altLang="en-US" sz="900"/>
              <a:pPr>
                <a:spcBef>
                  <a:spcPct val="0"/>
                </a:spcBef>
                <a:buClrTx/>
                <a:buSzTx/>
                <a:buFontTx/>
                <a:buNone/>
              </a:pPr>
              <a:t>33</a:t>
            </a:fld>
            <a:endParaRPr lang="en-US" altLang="zh-CN" sz="900"/>
          </a:p>
        </p:txBody>
      </p:sp>
      <p:sp>
        <p:nvSpPr>
          <p:cNvPr id="70661" name="文本框 1">
            <a:extLst>
              <a:ext uri="{FF2B5EF4-FFF2-40B4-BE49-F238E27FC236}">
                <a16:creationId xmlns:a16="http://schemas.microsoft.com/office/drawing/2014/main" id="{3DDAFF4E-D4B7-E94D-96F5-DA0490F7D161}"/>
              </a:ext>
            </a:extLst>
          </p:cNvPr>
          <p:cNvSpPr txBox="1">
            <a:spLocks noChangeArrowheads="1"/>
          </p:cNvSpPr>
          <p:nvPr/>
        </p:nvSpPr>
        <p:spPr bwMode="auto">
          <a:xfrm>
            <a:off x="5429250" y="1714501"/>
            <a:ext cx="22443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zh-CN" altLang="en-US" sz="1200">
                <a:solidFill>
                  <a:srgbClr val="00B050"/>
                </a:solidFill>
                <a:ea typeface="宋体" panose="02010600030101010101" pitchFamily="2" charset="-122"/>
              </a:rPr>
              <a:t>熵</a:t>
            </a:r>
            <a:r>
              <a:rPr lang="en-US" altLang="zh-CN" sz="1200">
                <a:solidFill>
                  <a:srgbClr val="00B050"/>
                </a:solidFill>
                <a:ea typeface="宋体" panose="02010600030101010101" pitchFamily="2" charset="-122"/>
              </a:rPr>
              <a:t>=3</a:t>
            </a:r>
            <a:r>
              <a:rPr lang="zh-CN" altLang="en-US" sz="1200">
                <a:solidFill>
                  <a:srgbClr val="00B050"/>
                </a:solidFill>
                <a:ea typeface="宋体" panose="02010600030101010101" pitchFamily="2" charset="-122"/>
              </a:rPr>
              <a:t>*</a:t>
            </a:r>
            <a:r>
              <a:rPr lang="en-US" altLang="zh-CN" sz="1200">
                <a:solidFill>
                  <a:srgbClr val="00B050"/>
                </a:solidFill>
                <a:ea typeface="宋体" panose="02010600030101010101" pitchFamily="2" charset="-122"/>
              </a:rPr>
              <a:t>(-1/3log_2 1/3)=1.585</a:t>
            </a:r>
            <a:endParaRPr lang="zh-CN" altLang="en-US" sz="1200">
              <a:solidFill>
                <a:srgbClr val="00B050"/>
              </a:solidFill>
              <a:ea typeface="宋体" panose="02010600030101010101" pitchFamily="2" charset="-122"/>
            </a:endParaRPr>
          </a:p>
        </p:txBody>
      </p:sp>
      <p:sp>
        <p:nvSpPr>
          <p:cNvPr id="70662" name="文本框 3">
            <a:extLst>
              <a:ext uri="{FF2B5EF4-FFF2-40B4-BE49-F238E27FC236}">
                <a16:creationId xmlns:a16="http://schemas.microsoft.com/office/drawing/2014/main" id="{7EC1A26B-6799-1D47-9494-D2F07C7AB3E6}"/>
              </a:ext>
            </a:extLst>
          </p:cNvPr>
          <p:cNvSpPr txBox="1">
            <a:spLocks noChangeArrowheads="1"/>
          </p:cNvSpPr>
          <p:nvPr/>
        </p:nvSpPr>
        <p:spPr bwMode="auto">
          <a:xfrm>
            <a:off x="4514850" y="1257301"/>
            <a:ext cx="2286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zh-CN" altLang="en-US" sz="1200">
                <a:solidFill>
                  <a:srgbClr val="00B050"/>
                </a:solidFill>
                <a:ea typeface="宋体" panose="02010600030101010101" pitchFamily="2" charset="-122"/>
              </a:rPr>
              <a:t>熵</a:t>
            </a:r>
            <a:r>
              <a:rPr lang="en-US" altLang="zh-CN" sz="1200">
                <a:solidFill>
                  <a:srgbClr val="00B050"/>
                </a:solidFill>
                <a:ea typeface="宋体" panose="02010600030101010101" pitchFamily="2" charset="-122"/>
              </a:rPr>
              <a:t>=4</a:t>
            </a:r>
            <a:r>
              <a:rPr lang="zh-CN" altLang="en-US" sz="1200">
                <a:solidFill>
                  <a:srgbClr val="00B050"/>
                </a:solidFill>
                <a:ea typeface="宋体" panose="02010600030101010101" pitchFamily="2" charset="-122"/>
              </a:rPr>
              <a:t>*</a:t>
            </a:r>
            <a:r>
              <a:rPr lang="en-US" altLang="zh-CN" sz="1200">
                <a:solidFill>
                  <a:srgbClr val="00B050"/>
                </a:solidFill>
                <a:ea typeface="宋体" panose="02010600030101010101" pitchFamily="2" charset="-122"/>
              </a:rPr>
              <a:t>( -1/4log_2 1/4</a:t>
            </a:r>
            <a:r>
              <a:rPr lang="zh-CN" altLang="en-US" sz="1200">
                <a:solidFill>
                  <a:srgbClr val="00B050"/>
                </a:solidFill>
                <a:ea typeface="宋体" panose="02010600030101010101" pitchFamily="2" charset="-122"/>
              </a:rPr>
              <a:t>）</a:t>
            </a:r>
            <a:r>
              <a:rPr lang="en-US" altLang="zh-CN" sz="1200">
                <a:solidFill>
                  <a:srgbClr val="00B050"/>
                </a:solidFill>
                <a:ea typeface="宋体" panose="02010600030101010101" pitchFamily="2" charset="-122"/>
              </a:rPr>
              <a:t>=2</a:t>
            </a:r>
            <a:endParaRPr lang="zh-CN" altLang="en-US" sz="1200">
              <a:solidFill>
                <a:srgbClr val="00B050"/>
              </a:solidFill>
              <a:ea typeface="宋体" panose="02010600030101010101" pitchFamily="2" charset="-122"/>
            </a:endParaRPr>
          </a:p>
        </p:txBody>
      </p:sp>
      <p:sp>
        <p:nvSpPr>
          <p:cNvPr id="70663" name="文本框 31">
            <a:extLst>
              <a:ext uri="{FF2B5EF4-FFF2-40B4-BE49-F238E27FC236}">
                <a16:creationId xmlns:a16="http://schemas.microsoft.com/office/drawing/2014/main" id="{54C46874-055A-CC4F-9E6F-6644ACE57588}"/>
              </a:ext>
            </a:extLst>
          </p:cNvPr>
          <p:cNvSpPr txBox="1">
            <a:spLocks noChangeArrowheads="1"/>
          </p:cNvSpPr>
          <p:nvPr/>
        </p:nvSpPr>
        <p:spPr bwMode="auto">
          <a:xfrm>
            <a:off x="5392341" y="2232423"/>
            <a:ext cx="224432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zh-CN" altLang="en-US" sz="1200">
                <a:solidFill>
                  <a:srgbClr val="00B050"/>
                </a:solidFill>
                <a:ea typeface="宋体" panose="02010600030101010101" pitchFamily="2" charset="-122"/>
              </a:rPr>
              <a:t>熵</a:t>
            </a:r>
            <a:r>
              <a:rPr lang="en-US" altLang="zh-CN" sz="1200">
                <a:solidFill>
                  <a:srgbClr val="00B050"/>
                </a:solidFill>
                <a:ea typeface="宋体" panose="02010600030101010101" pitchFamily="2" charset="-122"/>
              </a:rPr>
              <a:t>=2</a:t>
            </a:r>
            <a:r>
              <a:rPr lang="zh-CN" altLang="en-US" sz="1200">
                <a:solidFill>
                  <a:srgbClr val="00B050"/>
                </a:solidFill>
                <a:ea typeface="宋体" panose="02010600030101010101" pitchFamily="2" charset="-122"/>
              </a:rPr>
              <a:t>*</a:t>
            </a:r>
            <a:r>
              <a:rPr lang="en-US" altLang="zh-CN" sz="1200">
                <a:solidFill>
                  <a:srgbClr val="00B050"/>
                </a:solidFill>
                <a:ea typeface="宋体" panose="02010600030101010101" pitchFamily="2" charset="-122"/>
              </a:rPr>
              <a:t>(-1/2log_2 1/2)=1</a:t>
            </a:r>
            <a:endParaRPr lang="zh-CN" altLang="en-US" sz="1200">
              <a:solidFill>
                <a:srgbClr val="00B050"/>
              </a:solidFill>
              <a:ea typeface="宋体" panose="02010600030101010101" pitchFamily="2" charset="-122"/>
            </a:endParaRPr>
          </a:p>
        </p:txBody>
      </p:sp>
      <p:sp>
        <p:nvSpPr>
          <p:cNvPr id="70664" name="文本框 34">
            <a:extLst>
              <a:ext uri="{FF2B5EF4-FFF2-40B4-BE49-F238E27FC236}">
                <a16:creationId xmlns:a16="http://schemas.microsoft.com/office/drawing/2014/main" id="{66714A28-D72D-2145-8FA9-1534C212F2EC}"/>
              </a:ext>
            </a:extLst>
          </p:cNvPr>
          <p:cNvSpPr txBox="1">
            <a:spLocks noChangeArrowheads="1"/>
          </p:cNvSpPr>
          <p:nvPr/>
        </p:nvSpPr>
        <p:spPr bwMode="auto">
          <a:xfrm>
            <a:off x="5106591" y="2701529"/>
            <a:ext cx="22455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zh-CN" altLang="en-US" sz="1200">
                <a:solidFill>
                  <a:srgbClr val="00B050"/>
                </a:solidFill>
                <a:ea typeface="宋体" panose="02010600030101010101" pitchFamily="2" charset="-122"/>
              </a:rPr>
              <a:t>熵</a:t>
            </a:r>
            <a:r>
              <a:rPr lang="en-US" altLang="zh-CN" sz="1200">
                <a:solidFill>
                  <a:srgbClr val="00B050"/>
                </a:solidFill>
                <a:ea typeface="宋体" panose="02010600030101010101" pitchFamily="2" charset="-122"/>
              </a:rPr>
              <a:t>=-1 log_2 1=0</a:t>
            </a:r>
            <a:endParaRPr lang="zh-CN" altLang="en-US" sz="1200">
              <a:solidFill>
                <a:srgbClr val="00B050"/>
              </a:solidFill>
              <a:ea typeface="宋体" panose="02010600030101010101" pitchFamily="2" charset="-122"/>
            </a:endParaRPr>
          </a:p>
        </p:txBody>
      </p:sp>
      <p:sp>
        <p:nvSpPr>
          <p:cNvPr id="70665" name="文本框 40">
            <a:extLst>
              <a:ext uri="{FF2B5EF4-FFF2-40B4-BE49-F238E27FC236}">
                <a16:creationId xmlns:a16="http://schemas.microsoft.com/office/drawing/2014/main" id="{E1877A51-C379-804C-BBA8-C65D5121ED2F}"/>
              </a:ext>
            </a:extLst>
          </p:cNvPr>
          <p:cNvSpPr txBox="1">
            <a:spLocks noChangeArrowheads="1"/>
          </p:cNvSpPr>
          <p:nvPr/>
        </p:nvSpPr>
        <p:spPr bwMode="auto">
          <a:xfrm>
            <a:off x="5429250" y="1925242"/>
            <a:ext cx="22443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zh-CN" altLang="en-US" sz="1200">
                <a:solidFill>
                  <a:srgbClr val="0070C0"/>
                </a:solidFill>
                <a:ea typeface="宋体" panose="02010600030101010101" pitchFamily="2" charset="-122"/>
              </a:rPr>
              <a:t>信息</a:t>
            </a:r>
            <a:r>
              <a:rPr lang="en-US" altLang="zh-CN" sz="1200">
                <a:solidFill>
                  <a:srgbClr val="0070C0"/>
                </a:solidFill>
                <a:ea typeface="宋体" panose="02010600030101010101" pitchFamily="2" charset="-122"/>
              </a:rPr>
              <a:t>= 2 - 1.585 = 0.415</a:t>
            </a:r>
            <a:endParaRPr lang="zh-CN" altLang="en-US" sz="1200">
              <a:solidFill>
                <a:srgbClr val="0070C0"/>
              </a:solidFill>
              <a:ea typeface="宋体" panose="02010600030101010101" pitchFamily="2" charset="-122"/>
            </a:endParaRPr>
          </a:p>
        </p:txBody>
      </p:sp>
      <p:sp>
        <p:nvSpPr>
          <p:cNvPr id="70666" name="文本框 41">
            <a:extLst>
              <a:ext uri="{FF2B5EF4-FFF2-40B4-BE49-F238E27FC236}">
                <a16:creationId xmlns:a16="http://schemas.microsoft.com/office/drawing/2014/main" id="{FD366E82-7A32-FE4F-ADFA-3702CEBA66FE}"/>
              </a:ext>
            </a:extLst>
          </p:cNvPr>
          <p:cNvSpPr txBox="1">
            <a:spLocks noChangeArrowheads="1"/>
          </p:cNvSpPr>
          <p:nvPr/>
        </p:nvSpPr>
        <p:spPr bwMode="auto">
          <a:xfrm>
            <a:off x="5392341" y="2461023"/>
            <a:ext cx="224432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zh-CN" altLang="en-US" sz="1200">
                <a:solidFill>
                  <a:srgbClr val="0070C0"/>
                </a:solidFill>
                <a:ea typeface="宋体" panose="02010600030101010101" pitchFamily="2" charset="-122"/>
              </a:rPr>
              <a:t>信息</a:t>
            </a:r>
            <a:r>
              <a:rPr lang="en-US" altLang="zh-CN" sz="1200">
                <a:solidFill>
                  <a:srgbClr val="0070C0"/>
                </a:solidFill>
                <a:ea typeface="宋体" panose="02010600030101010101" pitchFamily="2" charset="-122"/>
              </a:rPr>
              <a:t>= 1.585 - 1 = 0.585</a:t>
            </a:r>
            <a:endParaRPr lang="zh-CN" altLang="en-US" sz="1200">
              <a:solidFill>
                <a:srgbClr val="0070C0"/>
              </a:solidFill>
              <a:ea typeface="宋体" panose="02010600030101010101" pitchFamily="2" charset="-122"/>
            </a:endParaRPr>
          </a:p>
        </p:txBody>
      </p:sp>
      <p:sp>
        <p:nvSpPr>
          <p:cNvPr id="70667" name="文本框 42">
            <a:extLst>
              <a:ext uri="{FF2B5EF4-FFF2-40B4-BE49-F238E27FC236}">
                <a16:creationId xmlns:a16="http://schemas.microsoft.com/office/drawing/2014/main" id="{5DD04FE9-3471-BE42-B98F-E03EF8BEBD5F}"/>
              </a:ext>
            </a:extLst>
          </p:cNvPr>
          <p:cNvSpPr txBox="1">
            <a:spLocks noChangeArrowheads="1"/>
          </p:cNvSpPr>
          <p:nvPr/>
        </p:nvSpPr>
        <p:spPr bwMode="auto">
          <a:xfrm>
            <a:off x="5106591" y="2983707"/>
            <a:ext cx="22455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zh-CN" altLang="en-US" sz="1200">
                <a:solidFill>
                  <a:srgbClr val="0070C0"/>
                </a:solidFill>
                <a:ea typeface="宋体" panose="02010600030101010101" pitchFamily="2" charset="-122"/>
              </a:rPr>
              <a:t>信息</a:t>
            </a:r>
            <a:r>
              <a:rPr lang="en-US" altLang="zh-CN" sz="1200">
                <a:solidFill>
                  <a:srgbClr val="0070C0"/>
                </a:solidFill>
                <a:ea typeface="宋体" panose="02010600030101010101" pitchFamily="2" charset="-122"/>
              </a:rPr>
              <a:t>= 1 - 0 = 1</a:t>
            </a:r>
            <a:endParaRPr lang="zh-CN" altLang="en-US" sz="1200">
              <a:solidFill>
                <a:srgbClr val="0070C0"/>
              </a:solidFill>
              <a:ea typeface="宋体" panose="02010600030101010101" pitchFamily="2" charset="-122"/>
            </a:endParaRPr>
          </a:p>
        </p:txBody>
      </p:sp>
    </p:spTree>
    <p:extLst>
      <p:ext uri="{BB962C8B-B14F-4D97-AF65-F5344CB8AC3E}">
        <p14:creationId xmlns:p14="http://schemas.microsoft.com/office/powerpoint/2010/main" val="345692271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标题 1">
            <a:extLst>
              <a:ext uri="{FF2B5EF4-FFF2-40B4-BE49-F238E27FC236}">
                <a16:creationId xmlns:a16="http://schemas.microsoft.com/office/drawing/2014/main" id="{A29F7E89-E9B5-6F43-AB47-5E76FBB4A8CF}"/>
              </a:ext>
            </a:extLst>
          </p:cNvPr>
          <p:cNvSpPr>
            <a:spLocks noGrp="1" noChangeArrowheads="1"/>
          </p:cNvSpPr>
          <p:nvPr>
            <p:ph type="title"/>
          </p:nvPr>
        </p:nvSpPr>
        <p:spPr/>
        <p:txBody>
          <a:bodyPr/>
          <a:lstStyle/>
          <a:p>
            <a:endParaRPr lang="zh-CN" altLang="en-US">
              <a:ea typeface="宋体" panose="02010600030101010101" pitchFamily="2" charset="-122"/>
            </a:endParaRPr>
          </a:p>
        </p:txBody>
      </p:sp>
      <p:sp>
        <p:nvSpPr>
          <p:cNvPr id="72707" name="灯片编号占位符 4">
            <a:extLst>
              <a:ext uri="{FF2B5EF4-FFF2-40B4-BE49-F238E27FC236}">
                <a16:creationId xmlns:a16="http://schemas.microsoft.com/office/drawing/2014/main" id="{39643278-D4F8-C84F-A91E-B972CF4AF3B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2100">
                <a:solidFill>
                  <a:schemeClr val="tx1"/>
                </a:solidFill>
                <a:latin typeface="Tahoma" panose="020B0604030504040204" pitchFamily="34" charset="0"/>
              </a:defRPr>
            </a:lvl1pPr>
            <a:lvl2pPr marL="557213" indent="-214313">
              <a:spcBef>
                <a:spcPct val="20000"/>
              </a:spcBef>
              <a:buClr>
                <a:schemeClr val="hlink"/>
              </a:buClr>
              <a:buSzPct val="55000"/>
              <a:buFont typeface="Wingdings" pitchFamily="2" charset="2"/>
              <a:buChar char="n"/>
              <a:defRPr sz="2100">
                <a:solidFill>
                  <a:schemeClr val="tx1"/>
                </a:solidFill>
                <a:latin typeface="Tahoma" panose="020B0604030504040204" pitchFamily="34" charset="0"/>
              </a:defRPr>
            </a:lvl2pPr>
            <a:lvl3pPr marL="857250" indent="-171450">
              <a:spcBef>
                <a:spcPct val="20000"/>
              </a:spcBef>
              <a:buClr>
                <a:schemeClr val="folHlink"/>
              </a:buClr>
              <a:buSzPct val="50000"/>
              <a:buFont typeface="Wingdings" pitchFamily="2" charset="2"/>
              <a:buChar char="n"/>
              <a:defRPr sz="1800">
                <a:solidFill>
                  <a:schemeClr val="tx1"/>
                </a:solidFill>
                <a:latin typeface="Tahoma" panose="020B0604030504040204" pitchFamily="34" charset="0"/>
              </a:defRPr>
            </a:lvl3pPr>
            <a:lvl4pPr marL="1200150" indent="-171450">
              <a:spcBef>
                <a:spcPct val="20000"/>
              </a:spcBef>
              <a:buClr>
                <a:schemeClr val="accent2"/>
              </a:buClr>
              <a:buSzPct val="55000"/>
              <a:buFont typeface="Wingdings" pitchFamily="2" charset="2"/>
              <a:buChar char="n"/>
              <a:defRPr sz="1500">
                <a:solidFill>
                  <a:schemeClr val="tx1"/>
                </a:solidFill>
                <a:latin typeface="Tahoma" panose="020B0604030504040204" pitchFamily="34" charset="0"/>
              </a:defRPr>
            </a:lvl4pPr>
            <a:lvl5pPr marL="1543050" indent="-171450">
              <a:spcBef>
                <a:spcPct val="20000"/>
              </a:spcBef>
              <a:buClr>
                <a:schemeClr val="accent1"/>
              </a:buClr>
              <a:buSzPct val="50000"/>
              <a:buFont typeface="Wingdings" pitchFamily="2" charset="2"/>
              <a:buChar char="n"/>
              <a:defRPr sz="1500">
                <a:solidFill>
                  <a:schemeClr val="tx1"/>
                </a:solidFill>
                <a:latin typeface="Tahoma" panose="020B0604030504040204" pitchFamily="34" charset="0"/>
              </a:defRPr>
            </a:lvl5pPr>
            <a:lvl6pPr marL="1885950" indent="-171450" eaLnBrk="0" fontAlgn="base" hangingPunct="0">
              <a:spcBef>
                <a:spcPct val="20000"/>
              </a:spcBef>
              <a:spcAft>
                <a:spcPct val="0"/>
              </a:spcAft>
              <a:buClr>
                <a:schemeClr val="accent1"/>
              </a:buClr>
              <a:buSzPct val="50000"/>
              <a:buFont typeface="Wingdings" pitchFamily="2" charset="2"/>
              <a:buChar char="n"/>
              <a:defRPr sz="1500">
                <a:solidFill>
                  <a:schemeClr val="tx1"/>
                </a:solidFill>
                <a:latin typeface="Tahoma" panose="020B0604030504040204" pitchFamily="34" charset="0"/>
              </a:defRPr>
            </a:lvl6pPr>
            <a:lvl7pPr marL="2228850" indent="-171450" eaLnBrk="0" fontAlgn="base" hangingPunct="0">
              <a:spcBef>
                <a:spcPct val="20000"/>
              </a:spcBef>
              <a:spcAft>
                <a:spcPct val="0"/>
              </a:spcAft>
              <a:buClr>
                <a:schemeClr val="accent1"/>
              </a:buClr>
              <a:buSzPct val="50000"/>
              <a:buFont typeface="Wingdings" pitchFamily="2" charset="2"/>
              <a:buChar char="n"/>
              <a:defRPr sz="1500">
                <a:solidFill>
                  <a:schemeClr val="tx1"/>
                </a:solidFill>
                <a:latin typeface="Tahoma" panose="020B0604030504040204" pitchFamily="34" charset="0"/>
              </a:defRPr>
            </a:lvl7pPr>
            <a:lvl8pPr marL="2571750" indent="-171450" eaLnBrk="0" fontAlgn="base" hangingPunct="0">
              <a:spcBef>
                <a:spcPct val="20000"/>
              </a:spcBef>
              <a:spcAft>
                <a:spcPct val="0"/>
              </a:spcAft>
              <a:buClr>
                <a:schemeClr val="accent1"/>
              </a:buClr>
              <a:buSzPct val="50000"/>
              <a:buFont typeface="Wingdings" pitchFamily="2" charset="2"/>
              <a:buChar char="n"/>
              <a:defRPr sz="1500">
                <a:solidFill>
                  <a:schemeClr val="tx1"/>
                </a:solidFill>
                <a:latin typeface="Tahoma" panose="020B0604030504040204" pitchFamily="34" charset="0"/>
              </a:defRPr>
            </a:lvl8pPr>
            <a:lvl9pPr marL="2914650" indent="-171450" eaLnBrk="0" fontAlgn="base" hangingPunct="0">
              <a:spcBef>
                <a:spcPct val="20000"/>
              </a:spcBef>
              <a:spcAft>
                <a:spcPct val="0"/>
              </a:spcAft>
              <a:buClr>
                <a:schemeClr val="accent1"/>
              </a:buClr>
              <a:buSzPct val="50000"/>
              <a:buFont typeface="Wingdings" pitchFamily="2" charset="2"/>
              <a:buChar char="n"/>
              <a:defRPr sz="1500">
                <a:solidFill>
                  <a:schemeClr val="tx1"/>
                </a:solidFill>
                <a:latin typeface="Tahoma" panose="020B0604030504040204" pitchFamily="34" charset="0"/>
              </a:defRPr>
            </a:lvl9pPr>
          </a:lstStyle>
          <a:p>
            <a:pPr>
              <a:spcBef>
                <a:spcPct val="0"/>
              </a:spcBef>
              <a:buClrTx/>
              <a:buSzTx/>
              <a:buFontTx/>
              <a:buNone/>
            </a:pPr>
            <a:fld id="{283F86DF-CE4F-7C48-9E47-22BD62ADD1DE}" type="slidenum">
              <a:rPr lang="zh-CN" altLang="en-US" sz="900"/>
              <a:pPr>
                <a:spcBef>
                  <a:spcPct val="0"/>
                </a:spcBef>
                <a:buClrTx/>
                <a:buSzTx/>
                <a:buFontTx/>
                <a:buNone/>
              </a:pPr>
              <a:t>34</a:t>
            </a:fld>
            <a:endParaRPr lang="en-US" altLang="zh-CN" sz="900"/>
          </a:p>
        </p:txBody>
      </p:sp>
      <p:sp>
        <p:nvSpPr>
          <p:cNvPr id="72708" name="矩形 6">
            <a:extLst>
              <a:ext uri="{FF2B5EF4-FFF2-40B4-BE49-F238E27FC236}">
                <a16:creationId xmlns:a16="http://schemas.microsoft.com/office/drawing/2014/main" id="{15BD2247-55CE-544C-AD74-22CC0CD9608E}"/>
              </a:ext>
            </a:extLst>
          </p:cNvPr>
          <p:cNvSpPr>
            <a:spLocks noChangeArrowheads="1"/>
          </p:cNvSpPr>
          <p:nvPr/>
        </p:nvSpPr>
        <p:spPr bwMode="auto">
          <a:xfrm>
            <a:off x="2114550" y="1428750"/>
            <a:ext cx="1428750" cy="2057400"/>
          </a:xfrm>
          <a:prstGeom prst="rect">
            <a:avLst/>
          </a:prstGeom>
          <a:solidFill>
            <a:schemeClr val="accent1"/>
          </a:solidFill>
          <a:ln w="9525" algn="ctr">
            <a:solidFill>
              <a:schemeClr val="tx1"/>
            </a:solidFill>
            <a:miter lim="800000"/>
            <a:headEnd/>
            <a:tailEnd/>
          </a:ln>
        </p:spPr>
        <p:txBody>
          <a:bodyPr wrap="none"/>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en-US" sz="1800">
              <a:ea typeface="宋体" panose="02010600030101010101" pitchFamily="2" charset="-122"/>
            </a:endParaRPr>
          </a:p>
        </p:txBody>
      </p:sp>
      <p:sp>
        <p:nvSpPr>
          <p:cNvPr id="72709" name="任意多边形 9">
            <a:extLst>
              <a:ext uri="{FF2B5EF4-FFF2-40B4-BE49-F238E27FC236}">
                <a16:creationId xmlns:a16="http://schemas.microsoft.com/office/drawing/2014/main" id="{3FCEE2E1-E623-B24C-BCC2-85A6B1E39091}"/>
              </a:ext>
            </a:extLst>
          </p:cNvPr>
          <p:cNvSpPr>
            <a:spLocks noChangeArrowheads="1"/>
          </p:cNvSpPr>
          <p:nvPr/>
        </p:nvSpPr>
        <p:spPr bwMode="auto">
          <a:xfrm>
            <a:off x="2665810" y="3130153"/>
            <a:ext cx="305990" cy="355997"/>
          </a:xfrm>
          <a:custGeom>
            <a:avLst/>
            <a:gdLst>
              <a:gd name="T0" fmla="*/ 162265 w 408001"/>
              <a:gd name="T1" fmla="*/ 0 h 474864"/>
              <a:gd name="T2" fmla="*/ 133405 w 408001"/>
              <a:gd name="T3" fmla="*/ 57384 h 474864"/>
              <a:gd name="T4" fmla="*/ 94934 w 408001"/>
              <a:gd name="T5" fmla="*/ 76507 h 474864"/>
              <a:gd name="T6" fmla="*/ 75683 w 408001"/>
              <a:gd name="T7" fmla="*/ 114768 h 474864"/>
              <a:gd name="T8" fmla="*/ 37212 w 408001"/>
              <a:gd name="T9" fmla="*/ 172153 h 474864"/>
              <a:gd name="T10" fmla="*/ 75683 w 408001"/>
              <a:gd name="T11" fmla="*/ 277358 h 474864"/>
              <a:gd name="T12" fmla="*/ 152655 w 408001"/>
              <a:gd name="T13" fmla="*/ 296485 h 474864"/>
              <a:gd name="T14" fmla="*/ 181516 w 408001"/>
              <a:gd name="T15" fmla="*/ 325176 h 474864"/>
              <a:gd name="T16" fmla="*/ 200752 w 408001"/>
              <a:gd name="T17" fmla="*/ 363434 h 474864"/>
              <a:gd name="T18" fmla="*/ 239238 w 408001"/>
              <a:gd name="T19" fmla="*/ 420817 h 474864"/>
              <a:gd name="T20" fmla="*/ 258473 w 408001"/>
              <a:gd name="T21" fmla="*/ 449510 h 474864"/>
              <a:gd name="T22" fmla="*/ 287334 w 408001"/>
              <a:gd name="T23" fmla="*/ 468637 h 474864"/>
              <a:gd name="T24" fmla="*/ 345055 w 408001"/>
              <a:gd name="T25" fmla="*/ 459074 h 474864"/>
              <a:gd name="T26" fmla="*/ 364295 w 408001"/>
              <a:gd name="T27" fmla="*/ 401689 h 474864"/>
              <a:gd name="T28" fmla="*/ 383542 w 408001"/>
              <a:gd name="T29" fmla="*/ 372997 h 474864"/>
              <a:gd name="T30" fmla="*/ 383542 w 408001"/>
              <a:gd name="T31" fmla="*/ 210406 h 474864"/>
              <a:gd name="T32" fmla="*/ 354681 w 408001"/>
              <a:gd name="T33" fmla="*/ 181716 h 474864"/>
              <a:gd name="T34" fmla="*/ 296959 w 408001"/>
              <a:gd name="T35" fmla="*/ 143464 h 474864"/>
              <a:gd name="T36" fmla="*/ 277713 w 408001"/>
              <a:gd name="T37" fmla="*/ 114768 h 474864"/>
              <a:gd name="T38" fmla="*/ 219987 w 408001"/>
              <a:gd name="T39" fmla="*/ 86072 h 474864"/>
              <a:gd name="T40" fmla="*/ 191126 w 408001"/>
              <a:gd name="T41" fmla="*/ 57384 h 474864"/>
              <a:gd name="T42" fmla="*/ 162265 w 408001"/>
              <a:gd name="T43" fmla="*/ 0 h 47486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8001"/>
              <a:gd name="T67" fmla="*/ 0 h 474864"/>
              <a:gd name="T68" fmla="*/ 408001 w 408001"/>
              <a:gd name="T69" fmla="*/ 474864 h 47486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8001" h="474864">
                <a:moveTo>
                  <a:pt x="162355" y="0"/>
                </a:moveTo>
                <a:cubicBezTo>
                  <a:pt x="152730" y="0"/>
                  <a:pt x="150704" y="43398"/>
                  <a:pt x="133480" y="57751"/>
                </a:cubicBezTo>
                <a:cubicBezTo>
                  <a:pt x="122457" y="66937"/>
                  <a:pt x="107813" y="70585"/>
                  <a:pt x="94979" y="77002"/>
                </a:cubicBezTo>
                <a:cubicBezTo>
                  <a:pt x="88562" y="89836"/>
                  <a:pt x="83110" y="103199"/>
                  <a:pt x="75728" y="115503"/>
                </a:cubicBezTo>
                <a:cubicBezTo>
                  <a:pt x="63824" y="135342"/>
                  <a:pt x="37227" y="173255"/>
                  <a:pt x="37227" y="173255"/>
                </a:cubicBezTo>
                <a:cubicBezTo>
                  <a:pt x="25480" y="208496"/>
                  <a:pt x="0" y="260201"/>
                  <a:pt x="75728" y="279133"/>
                </a:cubicBezTo>
                <a:lnTo>
                  <a:pt x="152730" y="298383"/>
                </a:lnTo>
                <a:cubicBezTo>
                  <a:pt x="162355" y="308008"/>
                  <a:pt x="173694" y="316182"/>
                  <a:pt x="181606" y="327259"/>
                </a:cubicBezTo>
                <a:cubicBezTo>
                  <a:pt x="189946" y="338935"/>
                  <a:pt x="193475" y="353456"/>
                  <a:pt x="200857" y="365760"/>
                </a:cubicBezTo>
                <a:cubicBezTo>
                  <a:pt x="212761" y="385599"/>
                  <a:pt x="226524" y="404261"/>
                  <a:pt x="239358" y="423511"/>
                </a:cubicBezTo>
                <a:cubicBezTo>
                  <a:pt x="245775" y="433136"/>
                  <a:pt x="248983" y="445970"/>
                  <a:pt x="258608" y="452387"/>
                </a:cubicBezTo>
                <a:lnTo>
                  <a:pt x="287484" y="471638"/>
                </a:lnTo>
                <a:cubicBezTo>
                  <a:pt x="306734" y="468430"/>
                  <a:pt x="330548" y="474864"/>
                  <a:pt x="345235" y="462013"/>
                </a:cubicBezTo>
                <a:cubicBezTo>
                  <a:pt x="360506" y="448651"/>
                  <a:pt x="353230" y="421145"/>
                  <a:pt x="364486" y="404261"/>
                </a:cubicBezTo>
                <a:lnTo>
                  <a:pt x="383737" y="375385"/>
                </a:lnTo>
                <a:cubicBezTo>
                  <a:pt x="404467" y="313194"/>
                  <a:pt x="408001" y="314879"/>
                  <a:pt x="383737" y="211756"/>
                </a:cubicBezTo>
                <a:cubicBezTo>
                  <a:pt x="380619" y="198506"/>
                  <a:pt x="365606" y="191237"/>
                  <a:pt x="354861" y="182880"/>
                </a:cubicBezTo>
                <a:cubicBezTo>
                  <a:pt x="336598" y="168676"/>
                  <a:pt x="297109" y="144379"/>
                  <a:pt x="297109" y="144379"/>
                </a:cubicBezTo>
                <a:cubicBezTo>
                  <a:pt x="290692" y="134754"/>
                  <a:pt x="286039" y="123683"/>
                  <a:pt x="277859" y="115503"/>
                </a:cubicBezTo>
                <a:cubicBezTo>
                  <a:pt x="259202" y="96846"/>
                  <a:pt x="243590" y="94455"/>
                  <a:pt x="220107" y="86627"/>
                </a:cubicBezTo>
                <a:cubicBezTo>
                  <a:pt x="210482" y="77002"/>
                  <a:pt x="201566" y="66610"/>
                  <a:pt x="191231" y="57751"/>
                </a:cubicBezTo>
                <a:cubicBezTo>
                  <a:pt x="179051" y="47311"/>
                  <a:pt x="171980" y="0"/>
                  <a:pt x="162355" y="0"/>
                </a:cubicBezTo>
                <a:close/>
              </a:path>
            </a:pathLst>
          </a:custGeom>
          <a:solidFill>
            <a:srgbClr val="FFFF00"/>
          </a:solidFill>
          <a:ln w="9525" algn="ctr">
            <a:solidFill>
              <a:schemeClr val="tx1"/>
            </a:solidFill>
            <a:miter lim="800000"/>
            <a:headEnd/>
            <a:tailEnd/>
          </a:ln>
        </p:spPr>
        <p:txBody>
          <a:bodyPr wrap="none"/>
          <a:lstStyle/>
          <a:p>
            <a:endParaRPr lang="zh-CN" altLang="en-US" sz="1350"/>
          </a:p>
        </p:txBody>
      </p:sp>
      <p:sp>
        <p:nvSpPr>
          <p:cNvPr id="72710" name="矩形 10">
            <a:extLst>
              <a:ext uri="{FF2B5EF4-FFF2-40B4-BE49-F238E27FC236}">
                <a16:creationId xmlns:a16="http://schemas.microsoft.com/office/drawing/2014/main" id="{9BD03BFF-3B98-2042-86CE-CF50D8EC3611}"/>
              </a:ext>
            </a:extLst>
          </p:cNvPr>
          <p:cNvSpPr>
            <a:spLocks noChangeArrowheads="1"/>
          </p:cNvSpPr>
          <p:nvPr/>
        </p:nvSpPr>
        <p:spPr bwMode="auto">
          <a:xfrm>
            <a:off x="4400550" y="2514600"/>
            <a:ext cx="1428750" cy="857250"/>
          </a:xfrm>
          <a:prstGeom prst="rect">
            <a:avLst/>
          </a:prstGeom>
          <a:solidFill>
            <a:schemeClr val="accent1"/>
          </a:solidFill>
          <a:ln w="9525" algn="ctr">
            <a:solidFill>
              <a:schemeClr val="tx1"/>
            </a:solidFill>
            <a:miter lim="800000"/>
            <a:headEnd/>
            <a:tailEnd/>
          </a:ln>
        </p:spPr>
        <p:txBody>
          <a:bodyPr wrap="none"/>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en-US" sz="1800">
              <a:ea typeface="宋体" panose="02010600030101010101" pitchFamily="2" charset="-122"/>
            </a:endParaRPr>
          </a:p>
        </p:txBody>
      </p:sp>
      <p:sp>
        <p:nvSpPr>
          <p:cNvPr id="72711" name="任意多边形 11">
            <a:extLst>
              <a:ext uri="{FF2B5EF4-FFF2-40B4-BE49-F238E27FC236}">
                <a16:creationId xmlns:a16="http://schemas.microsoft.com/office/drawing/2014/main" id="{1A769E20-D37A-6E46-A3E5-F6732B4B45C5}"/>
              </a:ext>
            </a:extLst>
          </p:cNvPr>
          <p:cNvSpPr>
            <a:spLocks noChangeArrowheads="1"/>
          </p:cNvSpPr>
          <p:nvPr/>
        </p:nvSpPr>
        <p:spPr bwMode="auto">
          <a:xfrm>
            <a:off x="5143500" y="3028951"/>
            <a:ext cx="305991" cy="355997"/>
          </a:xfrm>
          <a:custGeom>
            <a:avLst/>
            <a:gdLst>
              <a:gd name="T0" fmla="*/ 162280 w 408001"/>
              <a:gd name="T1" fmla="*/ 0 h 474864"/>
              <a:gd name="T2" fmla="*/ 133420 w 408001"/>
              <a:gd name="T3" fmla="*/ 57391 h 474864"/>
              <a:gd name="T4" fmla="*/ 94934 w 408001"/>
              <a:gd name="T5" fmla="*/ 76515 h 474864"/>
              <a:gd name="T6" fmla="*/ 75698 w 408001"/>
              <a:gd name="T7" fmla="*/ 114768 h 474864"/>
              <a:gd name="T8" fmla="*/ 37212 w 408001"/>
              <a:gd name="T9" fmla="*/ 172160 h 474864"/>
              <a:gd name="T10" fmla="*/ 75698 w 408001"/>
              <a:gd name="T11" fmla="*/ 277364 h 474864"/>
              <a:gd name="T12" fmla="*/ 152655 w 408001"/>
              <a:gd name="T13" fmla="*/ 296493 h 474864"/>
              <a:gd name="T14" fmla="*/ 181516 w 408001"/>
              <a:gd name="T15" fmla="*/ 325189 h 474864"/>
              <a:gd name="T16" fmla="*/ 200767 w 408001"/>
              <a:gd name="T17" fmla="*/ 363445 h 474864"/>
              <a:gd name="T18" fmla="*/ 239238 w 408001"/>
              <a:gd name="T19" fmla="*/ 420830 h 474864"/>
              <a:gd name="T20" fmla="*/ 258488 w 408001"/>
              <a:gd name="T21" fmla="*/ 449524 h 474864"/>
              <a:gd name="T22" fmla="*/ 287349 w 408001"/>
              <a:gd name="T23" fmla="*/ 468652 h 474864"/>
              <a:gd name="T24" fmla="*/ 345070 w 408001"/>
              <a:gd name="T25" fmla="*/ 459089 h 474864"/>
              <a:gd name="T26" fmla="*/ 364306 w 408001"/>
              <a:gd name="T27" fmla="*/ 401702 h 474864"/>
              <a:gd name="T28" fmla="*/ 383557 w 408001"/>
              <a:gd name="T29" fmla="*/ 373009 h 474864"/>
              <a:gd name="T30" fmla="*/ 383557 w 408001"/>
              <a:gd name="T31" fmla="*/ 210417 h 474864"/>
              <a:gd name="T32" fmla="*/ 354696 w 408001"/>
              <a:gd name="T33" fmla="*/ 181725 h 474864"/>
              <a:gd name="T34" fmla="*/ 296974 w 408001"/>
              <a:gd name="T35" fmla="*/ 143464 h 474864"/>
              <a:gd name="T36" fmla="*/ 277724 w 408001"/>
              <a:gd name="T37" fmla="*/ 114768 h 474864"/>
              <a:gd name="T38" fmla="*/ 220002 w 408001"/>
              <a:gd name="T39" fmla="*/ 86076 h 474864"/>
              <a:gd name="T40" fmla="*/ 191141 w 408001"/>
              <a:gd name="T41" fmla="*/ 57391 h 474864"/>
              <a:gd name="T42" fmla="*/ 162280 w 408001"/>
              <a:gd name="T43" fmla="*/ 0 h 47486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8001"/>
              <a:gd name="T67" fmla="*/ 0 h 474864"/>
              <a:gd name="T68" fmla="*/ 408001 w 408001"/>
              <a:gd name="T69" fmla="*/ 474864 h 47486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8001" h="474864">
                <a:moveTo>
                  <a:pt x="162355" y="0"/>
                </a:moveTo>
                <a:cubicBezTo>
                  <a:pt x="152730" y="0"/>
                  <a:pt x="150704" y="43398"/>
                  <a:pt x="133480" y="57751"/>
                </a:cubicBezTo>
                <a:cubicBezTo>
                  <a:pt x="122457" y="66937"/>
                  <a:pt x="107813" y="70585"/>
                  <a:pt x="94979" y="77002"/>
                </a:cubicBezTo>
                <a:cubicBezTo>
                  <a:pt x="88562" y="89836"/>
                  <a:pt x="83110" y="103199"/>
                  <a:pt x="75728" y="115503"/>
                </a:cubicBezTo>
                <a:cubicBezTo>
                  <a:pt x="63824" y="135342"/>
                  <a:pt x="37227" y="173255"/>
                  <a:pt x="37227" y="173255"/>
                </a:cubicBezTo>
                <a:cubicBezTo>
                  <a:pt x="25480" y="208496"/>
                  <a:pt x="0" y="260201"/>
                  <a:pt x="75728" y="279133"/>
                </a:cubicBezTo>
                <a:lnTo>
                  <a:pt x="152730" y="298383"/>
                </a:lnTo>
                <a:cubicBezTo>
                  <a:pt x="162355" y="308008"/>
                  <a:pt x="173694" y="316182"/>
                  <a:pt x="181606" y="327259"/>
                </a:cubicBezTo>
                <a:cubicBezTo>
                  <a:pt x="189946" y="338935"/>
                  <a:pt x="193475" y="353456"/>
                  <a:pt x="200857" y="365760"/>
                </a:cubicBezTo>
                <a:cubicBezTo>
                  <a:pt x="212761" y="385599"/>
                  <a:pt x="226524" y="404261"/>
                  <a:pt x="239358" y="423511"/>
                </a:cubicBezTo>
                <a:cubicBezTo>
                  <a:pt x="245775" y="433136"/>
                  <a:pt x="248983" y="445970"/>
                  <a:pt x="258608" y="452387"/>
                </a:cubicBezTo>
                <a:lnTo>
                  <a:pt x="287484" y="471638"/>
                </a:lnTo>
                <a:cubicBezTo>
                  <a:pt x="306734" y="468430"/>
                  <a:pt x="330548" y="474864"/>
                  <a:pt x="345235" y="462013"/>
                </a:cubicBezTo>
                <a:cubicBezTo>
                  <a:pt x="360506" y="448651"/>
                  <a:pt x="353230" y="421145"/>
                  <a:pt x="364486" y="404261"/>
                </a:cubicBezTo>
                <a:lnTo>
                  <a:pt x="383737" y="375385"/>
                </a:lnTo>
                <a:cubicBezTo>
                  <a:pt x="404467" y="313194"/>
                  <a:pt x="408001" y="314879"/>
                  <a:pt x="383737" y="211756"/>
                </a:cubicBezTo>
                <a:cubicBezTo>
                  <a:pt x="380619" y="198506"/>
                  <a:pt x="365606" y="191237"/>
                  <a:pt x="354861" y="182880"/>
                </a:cubicBezTo>
                <a:cubicBezTo>
                  <a:pt x="336598" y="168676"/>
                  <a:pt x="297109" y="144379"/>
                  <a:pt x="297109" y="144379"/>
                </a:cubicBezTo>
                <a:cubicBezTo>
                  <a:pt x="290692" y="134754"/>
                  <a:pt x="286039" y="123683"/>
                  <a:pt x="277859" y="115503"/>
                </a:cubicBezTo>
                <a:cubicBezTo>
                  <a:pt x="259202" y="96846"/>
                  <a:pt x="243590" y="94455"/>
                  <a:pt x="220107" y="86627"/>
                </a:cubicBezTo>
                <a:cubicBezTo>
                  <a:pt x="210482" y="77002"/>
                  <a:pt x="201566" y="66610"/>
                  <a:pt x="191231" y="57751"/>
                </a:cubicBezTo>
                <a:cubicBezTo>
                  <a:pt x="179051" y="47311"/>
                  <a:pt x="171980" y="0"/>
                  <a:pt x="162355" y="0"/>
                </a:cubicBezTo>
                <a:close/>
              </a:path>
            </a:pathLst>
          </a:custGeom>
          <a:solidFill>
            <a:srgbClr val="FFFF00"/>
          </a:solidFill>
          <a:ln w="9525" algn="ctr">
            <a:solidFill>
              <a:schemeClr val="tx1"/>
            </a:solidFill>
            <a:miter lim="800000"/>
            <a:headEnd/>
            <a:tailEnd/>
          </a:ln>
        </p:spPr>
        <p:txBody>
          <a:bodyPr wrap="none"/>
          <a:lstStyle/>
          <a:p>
            <a:endParaRPr lang="zh-CN" altLang="en-US" sz="1350"/>
          </a:p>
        </p:txBody>
      </p:sp>
      <p:sp>
        <p:nvSpPr>
          <p:cNvPr id="72712" name="矩形 12">
            <a:extLst>
              <a:ext uri="{FF2B5EF4-FFF2-40B4-BE49-F238E27FC236}">
                <a16:creationId xmlns:a16="http://schemas.microsoft.com/office/drawing/2014/main" id="{4163FF60-2C69-334B-9380-14035659A382}"/>
              </a:ext>
            </a:extLst>
          </p:cNvPr>
          <p:cNvSpPr>
            <a:spLocks noChangeArrowheads="1"/>
          </p:cNvSpPr>
          <p:nvPr/>
        </p:nvSpPr>
        <p:spPr bwMode="auto">
          <a:xfrm>
            <a:off x="4400550" y="1428750"/>
            <a:ext cx="1428750" cy="10858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en-US" sz="1800">
              <a:ea typeface="宋体" panose="02010600030101010101" pitchFamily="2" charset="-122"/>
            </a:endParaRPr>
          </a:p>
        </p:txBody>
      </p:sp>
      <p:sp>
        <p:nvSpPr>
          <p:cNvPr id="72713" name="TextBox 13">
            <a:extLst>
              <a:ext uri="{FF2B5EF4-FFF2-40B4-BE49-F238E27FC236}">
                <a16:creationId xmlns:a16="http://schemas.microsoft.com/office/drawing/2014/main" id="{C5F56312-9D72-FD43-93FA-7C4ADE1CB125}"/>
              </a:ext>
            </a:extLst>
          </p:cNvPr>
          <p:cNvSpPr txBox="1">
            <a:spLocks noChangeArrowheads="1"/>
          </p:cNvSpPr>
          <p:nvPr/>
        </p:nvSpPr>
        <p:spPr bwMode="auto">
          <a:xfrm>
            <a:off x="2057400" y="3943350"/>
            <a:ext cx="13144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zh-CN" sz="1800">
                <a:ea typeface="宋体" panose="02010600030101010101" pitchFamily="2" charset="-122"/>
              </a:rPr>
              <a:t>Entropy(S)</a:t>
            </a:r>
            <a:endParaRPr lang="zh-CN" altLang="en-US" sz="1800">
              <a:ea typeface="宋体" panose="02010600030101010101" pitchFamily="2" charset="-122"/>
            </a:endParaRPr>
          </a:p>
        </p:txBody>
      </p:sp>
      <p:cxnSp>
        <p:nvCxnSpPr>
          <p:cNvPr id="72714" name="直接箭头连接符 15">
            <a:extLst>
              <a:ext uri="{FF2B5EF4-FFF2-40B4-BE49-F238E27FC236}">
                <a16:creationId xmlns:a16="http://schemas.microsoft.com/office/drawing/2014/main" id="{91B312AD-30BE-764C-855C-645069D4FAE1}"/>
              </a:ext>
            </a:extLst>
          </p:cNvPr>
          <p:cNvCxnSpPr>
            <a:cxnSpLocks noChangeShapeType="1"/>
          </p:cNvCxnSpPr>
          <p:nvPr/>
        </p:nvCxnSpPr>
        <p:spPr bwMode="auto">
          <a:xfrm rot="5400000" flipH="1" flipV="1">
            <a:off x="2514601" y="3714751"/>
            <a:ext cx="342900" cy="2381"/>
          </a:xfrm>
          <a:prstGeom prst="straightConnector1">
            <a:avLst/>
          </a:prstGeom>
          <a:noFill/>
          <a:ln w="9525" algn="ctr">
            <a:solidFill>
              <a:schemeClr val="tx1"/>
            </a:solidFill>
            <a:miter lim="800000"/>
            <a:headEnd/>
            <a:tailEnd type="arrow" w="med" len="med"/>
          </a:ln>
          <a:extLst>
            <a:ext uri="{909E8E84-426E-40DD-AFC4-6F175D3DCCD1}">
              <a14:hiddenFill xmlns:a14="http://schemas.microsoft.com/office/drawing/2010/main">
                <a:noFill/>
              </a14:hiddenFill>
            </a:ext>
          </a:extLst>
        </p:spPr>
      </p:cxnSp>
      <p:sp>
        <p:nvSpPr>
          <p:cNvPr id="72715" name="TextBox 16">
            <a:extLst>
              <a:ext uri="{FF2B5EF4-FFF2-40B4-BE49-F238E27FC236}">
                <a16:creationId xmlns:a16="http://schemas.microsoft.com/office/drawing/2014/main" id="{80215664-4019-EC4F-9D68-0EF4704E2C69}"/>
              </a:ext>
            </a:extLst>
          </p:cNvPr>
          <p:cNvSpPr txBox="1">
            <a:spLocks noChangeArrowheads="1"/>
          </p:cNvSpPr>
          <p:nvPr/>
        </p:nvSpPr>
        <p:spPr bwMode="auto">
          <a:xfrm>
            <a:off x="5943600" y="3886200"/>
            <a:ext cx="1828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zh-CN" sz="1800">
                <a:ea typeface="宋体" panose="02010600030101010101" pitchFamily="2" charset="-122"/>
              </a:rPr>
              <a:t>Entropy(A, S)</a:t>
            </a:r>
            <a:endParaRPr lang="zh-CN" altLang="en-US" sz="1800">
              <a:ea typeface="宋体" panose="02010600030101010101" pitchFamily="2" charset="-122"/>
            </a:endParaRPr>
          </a:p>
        </p:txBody>
      </p:sp>
      <p:cxnSp>
        <p:nvCxnSpPr>
          <p:cNvPr id="72716" name="直接箭头连接符 18">
            <a:extLst>
              <a:ext uri="{FF2B5EF4-FFF2-40B4-BE49-F238E27FC236}">
                <a16:creationId xmlns:a16="http://schemas.microsoft.com/office/drawing/2014/main" id="{E07ACE93-4BB0-3641-8867-F0F3C2A87D24}"/>
              </a:ext>
            </a:extLst>
          </p:cNvPr>
          <p:cNvCxnSpPr>
            <a:cxnSpLocks noChangeShapeType="1"/>
          </p:cNvCxnSpPr>
          <p:nvPr/>
        </p:nvCxnSpPr>
        <p:spPr bwMode="auto">
          <a:xfrm rot="16200000" flipV="1">
            <a:off x="5729288" y="3100388"/>
            <a:ext cx="942975" cy="742950"/>
          </a:xfrm>
          <a:prstGeom prst="straightConnector1">
            <a:avLst/>
          </a:prstGeom>
          <a:noFill/>
          <a:ln w="9525" algn="ctr">
            <a:solidFill>
              <a:schemeClr val="tx1"/>
            </a:solidFill>
            <a:miter lim="800000"/>
            <a:headEnd/>
            <a:tailEnd type="arrow" w="med" len="med"/>
          </a:ln>
          <a:extLst>
            <a:ext uri="{909E8E84-426E-40DD-AFC4-6F175D3DCCD1}">
              <a14:hiddenFill xmlns:a14="http://schemas.microsoft.com/office/drawing/2010/main">
                <a:noFill/>
              </a14:hiddenFill>
            </a:ext>
          </a:extLst>
        </p:spPr>
      </p:cxnSp>
      <p:sp>
        <p:nvSpPr>
          <p:cNvPr id="72717" name="TextBox 19">
            <a:extLst>
              <a:ext uri="{FF2B5EF4-FFF2-40B4-BE49-F238E27FC236}">
                <a16:creationId xmlns:a16="http://schemas.microsoft.com/office/drawing/2014/main" id="{D46A86DD-B792-2540-A53F-DCA00812B46E}"/>
              </a:ext>
            </a:extLst>
          </p:cNvPr>
          <p:cNvSpPr txBox="1">
            <a:spLocks noChangeArrowheads="1"/>
          </p:cNvSpPr>
          <p:nvPr/>
        </p:nvSpPr>
        <p:spPr bwMode="auto">
          <a:xfrm>
            <a:off x="5086350" y="914400"/>
            <a:ext cx="24574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zh-CN" sz="1800">
                <a:ea typeface="宋体" panose="02010600030101010101" pitchFamily="2" charset="-122"/>
              </a:rPr>
              <a:t>Gain(A,S)</a:t>
            </a:r>
            <a:endParaRPr lang="zh-CN" altLang="en-US" sz="1800">
              <a:ea typeface="宋体" panose="02010600030101010101" pitchFamily="2" charset="-122"/>
            </a:endParaRPr>
          </a:p>
        </p:txBody>
      </p:sp>
      <p:cxnSp>
        <p:nvCxnSpPr>
          <p:cNvPr id="72718" name="直接箭头连接符 21">
            <a:extLst>
              <a:ext uri="{FF2B5EF4-FFF2-40B4-BE49-F238E27FC236}">
                <a16:creationId xmlns:a16="http://schemas.microsoft.com/office/drawing/2014/main" id="{AE962A5A-9D78-474A-A4AC-321D0A26F8F7}"/>
              </a:ext>
            </a:extLst>
          </p:cNvPr>
          <p:cNvCxnSpPr>
            <a:cxnSpLocks noChangeShapeType="1"/>
            <a:endCxn id="72712" idx="3"/>
          </p:cNvCxnSpPr>
          <p:nvPr/>
        </p:nvCxnSpPr>
        <p:spPr bwMode="auto">
          <a:xfrm rot="5400000">
            <a:off x="5657850" y="1314450"/>
            <a:ext cx="828675" cy="485775"/>
          </a:xfrm>
          <a:prstGeom prst="straightConnector1">
            <a:avLst/>
          </a:prstGeom>
          <a:noFill/>
          <a:ln w="9525" algn="ctr">
            <a:solidFill>
              <a:schemeClr val="tx1"/>
            </a:solidFill>
            <a:miter lim="800000"/>
            <a:headEnd/>
            <a:tailEnd type="arrow" w="med" len="med"/>
          </a:ln>
          <a:extLst>
            <a:ext uri="{909E8E84-426E-40DD-AFC4-6F175D3DCCD1}">
              <a14:hiddenFill xmlns:a14="http://schemas.microsoft.com/office/drawing/2010/main">
                <a:noFill/>
              </a14:hiddenFill>
            </a:ext>
          </a:extLst>
        </p:spPr>
      </p:cxnSp>
      <p:sp>
        <p:nvSpPr>
          <p:cNvPr id="72719" name="TextBox 28">
            <a:extLst>
              <a:ext uri="{FF2B5EF4-FFF2-40B4-BE49-F238E27FC236}">
                <a16:creationId xmlns:a16="http://schemas.microsoft.com/office/drawing/2014/main" id="{27A8F858-D876-6B46-BF72-C7EA4993C413}"/>
              </a:ext>
            </a:extLst>
          </p:cNvPr>
          <p:cNvSpPr txBox="1">
            <a:spLocks noChangeArrowheads="1"/>
          </p:cNvSpPr>
          <p:nvPr/>
        </p:nvSpPr>
        <p:spPr bwMode="auto">
          <a:xfrm>
            <a:off x="1885950" y="4400550"/>
            <a:ext cx="51435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zh-CN" altLang="en-US" sz="1800">
                <a:solidFill>
                  <a:srgbClr val="FF0000"/>
                </a:solidFill>
                <a:ea typeface="宋体" panose="02010600030101010101" pitchFamily="2" charset="-122"/>
              </a:rPr>
              <a:t>熵</a:t>
            </a:r>
            <a:r>
              <a:rPr lang="zh-CN" altLang="en-US" sz="1800">
                <a:ea typeface="宋体" panose="02010600030101010101" pitchFamily="2" charset="-122"/>
              </a:rPr>
              <a:t>表示不确定性的大小，</a:t>
            </a:r>
            <a:r>
              <a:rPr lang="zh-CN" altLang="en-US" sz="1800">
                <a:solidFill>
                  <a:srgbClr val="FF0000"/>
                </a:solidFill>
                <a:ea typeface="宋体" panose="02010600030101010101" pitchFamily="2" charset="-122"/>
              </a:rPr>
              <a:t>信息</a:t>
            </a:r>
            <a:r>
              <a:rPr lang="zh-CN" altLang="en-US" sz="1800">
                <a:ea typeface="宋体" panose="02010600030101010101" pitchFamily="2" charset="-122"/>
              </a:rPr>
              <a:t>用来消除不确定性</a:t>
            </a:r>
          </a:p>
        </p:txBody>
      </p:sp>
    </p:spTree>
    <p:extLst>
      <p:ext uri="{BB962C8B-B14F-4D97-AF65-F5344CB8AC3E}">
        <p14:creationId xmlns:p14="http://schemas.microsoft.com/office/powerpoint/2010/main" val="2595127138"/>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标题 1">
            <a:extLst>
              <a:ext uri="{FF2B5EF4-FFF2-40B4-BE49-F238E27FC236}">
                <a16:creationId xmlns:a16="http://schemas.microsoft.com/office/drawing/2014/main" id="{40674D95-DE3D-BA4C-A59B-128B36C4F515}"/>
              </a:ext>
            </a:extLst>
          </p:cNvPr>
          <p:cNvSpPr>
            <a:spLocks noGrp="1" noChangeArrowheads="1"/>
          </p:cNvSpPr>
          <p:nvPr>
            <p:ph type="title"/>
          </p:nvPr>
        </p:nvSpPr>
        <p:spPr>
          <a:xfrm>
            <a:off x="1485900" y="512599"/>
            <a:ext cx="6172200" cy="851297"/>
          </a:xfrm>
        </p:spPr>
        <p:txBody>
          <a:bodyPr/>
          <a:lstStyle/>
          <a:p>
            <a:pPr eaLnBrk="1" hangingPunct="1"/>
            <a:r>
              <a:rPr lang="zh-CN" altLang="en-US" sz="2400" dirty="0">
                <a:latin typeface="微软雅黑" panose="020B0503020204020204" pitchFamily="34" charset="-122"/>
                <a:ea typeface="微软雅黑" panose="020B0503020204020204" pitchFamily="34" charset="-122"/>
              </a:rPr>
              <a:t>决策树分类第一步：选择属性，作为树根</a:t>
            </a:r>
            <a:endParaRPr lang="zh-CN" altLang="en-US" sz="2400" dirty="0">
              <a:ea typeface="宋体" panose="02010600030101010101" pitchFamily="2" charset="-122"/>
            </a:endParaRPr>
          </a:p>
        </p:txBody>
      </p:sp>
      <p:sp>
        <p:nvSpPr>
          <p:cNvPr id="73730" name="内容占位符 2">
            <a:extLst>
              <a:ext uri="{FF2B5EF4-FFF2-40B4-BE49-F238E27FC236}">
                <a16:creationId xmlns:a16="http://schemas.microsoft.com/office/drawing/2014/main" id="{04BDE048-67A2-7046-AA77-06CCD62C1EA7}"/>
              </a:ext>
            </a:extLst>
          </p:cNvPr>
          <p:cNvSpPr>
            <a:spLocks noGrp="1" noChangeArrowheads="1"/>
          </p:cNvSpPr>
          <p:nvPr>
            <p:ph idx="1"/>
          </p:nvPr>
        </p:nvSpPr>
        <p:spPr/>
        <p:txBody>
          <a:bodyPr/>
          <a:lstStyle/>
          <a:p>
            <a:pPr eaLnBrk="1" hangingPunct="1">
              <a:lnSpc>
                <a:spcPct val="150000"/>
              </a:lnSpc>
            </a:pPr>
            <a:r>
              <a:rPr lang="zh-CN" altLang="zh-CN" sz="2400" dirty="0">
                <a:latin typeface="微软雅黑" panose="020B0503020204020204" pitchFamily="34" charset="-122"/>
                <a:ea typeface="微软雅黑" panose="020B0503020204020204" pitchFamily="34" charset="-122"/>
              </a:rPr>
              <a:t>比较流行的</a:t>
            </a:r>
            <a:r>
              <a:rPr lang="zh-CN" altLang="en-US" sz="2400" dirty="0">
                <a:latin typeface="微软雅黑" panose="020B0503020204020204" pitchFamily="34" charset="-122"/>
                <a:ea typeface="微软雅黑" panose="020B0503020204020204" pitchFamily="34" charset="-122"/>
              </a:rPr>
              <a:t>属性</a:t>
            </a:r>
            <a:r>
              <a:rPr lang="zh-CN" altLang="zh-CN" sz="2400" dirty="0">
                <a:latin typeface="微软雅黑" panose="020B0503020204020204" pitchFamily="34" charset="-122"/>
                <a:ea typeface="微软雅黑" panose="020B0503020204020204" pitchFamily="34" charset="-122"/>
              </a:rPr>
              <a:t>选择方法</a:t>
            </a:r>
            <a:r>
              <a:rPr lang="zh-CN" altLang="en-US"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信息增益</a:t>
            </a:r>
            <a:endParaRPr lang="en-US" altLang="zh-CN" sz="2400" dirty="0">
              <a:latin typeface="微软雅黑" panose="020B0503020204020204" pitchFamily="34" charset="-122"/>
              <a:ea typeface="微软雅黑" panose="020B0503020204020204" pitchFamily="34" charset="-122"/>
            </a:endParaRPr>
          </a:p>
          <a:p>
            <a:pPr eaLnBrk="1" hangingPunct="1">
              <a:lnSpc>
                <a:spcPct val="150000"/>
              </a:lnSpc>
            </a:pPr>
            <a:r>
              <a:rPr lang="zh-CN" altLang="en-US" sz="2400" dirty="0">
                <a:latin typeface="微软雅黑" panose="020B0503020204020204" pitchFamily="34" charset="-122"/>
                <a:ea typeface="微软雅黑" panose="020B0503020204020204" pitchFamily="34" charset="-122"/>
              </a:rPr>
              <a:t>信息</a:t>
            </a:r>
            <a:r>
              <a:rPr lang="zh-CN" altLang="zh-CN" sz="2400" dirty="0">
                <a:latin typeface="微软雅黑" panose="020B0503020204020204" pitchFamily="34" charset="-122"/>
                <a:ea typeface="微软雅黑" panose="020B0503020204020204" pitchFamily="34" charset="-122"/>
              </a:rPr>
              <a:t>增益最大的</a:t>
            </a:r>
            <a:r>
              <a:rPr lang="zh-CN" altLang="en-US" sz="2400" dirty="0">
                <a:latin typeface="微软雅黑" panose="020B0503020204020204" pitchFamily="34" charset="-122"/>
                <a:ea typeface="微软雅黑" panose="020B0503020204020204" pitchFamily="34" charset="-122"/>
              </a:rPr>
              <a:t>属性</a:t>
            </a:r>
            <a:r>
              <a:rPr lang="zh-CN" altLang="zh-CN" sz="2400" dirty="0">
                <a:latin typeface="微软雅黑" panose="020B0503020204020204" pitchFamily="34" charset="-122"/>
                <a:ea typeface="微软雅黑" panose="020B0503020204020204" pitchFamily="34" charset="-122"/>
              </a:rPr>
              <a:t>被认为是</a:t>
            </a:r>
            <a:r>
              <a:rPr lang="zh-CN" altLang="en-US" sz="2400" dirty="0">
                <a:latin typeface="微软雅黑" panose="020B0503020204020204" pitchFamily="34" charset="-122"/>
                <a:ea typeface="微软雅黑" panose="020B0503020204020204" pitchFamily="34" charset="-122"/>
              </a:rPr>
              <a:t>最好的树根</a:t>
            </a:r>
            <a:endParaRPr lang="en-US" altLang="zh-CN" sz="2400" dirty="0">
              <a:latin typeface="微软雅黑" panose="020B0503020204020204" pitchFamily="34" charset="-122"/>
              <a:ea typeface="微软雅黑" panose="020B0503020204020204" pitchFamily="34" charset="-122"/>
            </a:endParaRPr>
          </a:p>
          <a:p>
            <a:pPr eaLnBrk="1" hangingPunct="1">
              <a:lnSpc>
                <a:spcPct val="150000"/>
              </a:lnSpc>
              <a:buFont typeface="Wingdings" pitchFamily="2" charset="2"/>
              <a:buNone/>
            </a:pPr>
            <a:r>
              <a:rPr lang="en-US" altLang="zh-CN" sz="1350" dirty="0">
                <a:ea typeface="宋体" panose="02010600030101010101" pitchFamily="2" charset="-122"/>
              </a:rPr>
              <a:t>	</a:t>
            </a:r>
            <a:r>
              <a:rPr lang="zh-CN" altLang="zh-CN" sz="1350" dirty="0">
                <a:ea typeface="宋体" panose="02010600030101010101" pitchFamily="2" charset="-122"/>
              </a:rPr>
              <a:t>实际上，给定训练集</a:t>
            </a:r>
            <a:r>
              <a:rPr lang="en-US" altLang="zh-CN" sz="1350" dirty="0">
                <a:ea typeface="宋体" panose="02010600030101010101" pitchFamily="2" charset="-122"/>
              </a:rPr>
              <a:t>S</a:t>
            </a:r>
            <a:r>
              <a:rPr lang="zh-CN" altLang="zh-CN" sz="1350" dirty="0">
                <a:ea typeface="宋体" panose="02010600030101010101" pitchFamily="2" charset="-122"/>
              </a:rPr>
              <a:t>，信息增益代表的是在不考虑任何输入变量的情况下确定</a:t>
            </a:r>
            <a:r>
              <a:rPr lang="en-US" altLang="zh-CN" sz="1350" dirty="0">
                <a:ea typeface="宋体" panose="02010600030101010101" pitchFamily="2" charset="-122"/>
              </a:rPr>
              <a:t>S</a:t>
            </a:r>
            <a:r>
              <a:rPr lang="zh-CN" altLang="zh-CN" sz="1350" dirty="0">
                <a:ea typeface="宋体" panose="02010600030101010101" pitchFamily="2" charset="-122"/>
              </a:rPr>
              <a:t>中任一样本所属类别需要的信息</a:t>
            </a:r>
            <a:r>
              <a:rPr lang="zh-CN" altLang="en-US" sz="1350" dirty="0">
                <a:ea typeface="宋体" panose="02010600030101010101" pitchFamily="2" charset="-122"/>
              </a:rPr>
              <a:t>（以消除不确定性）</a:t>
            </a:r>
            <a:r>
              <a:rPr lang="zh-CN" altLang="zh-CN" sz="1350" dirty="0">
                <a:ea typeface="宋体" panose="02010600030101010101" pitchFamily="2" charset="-122"/>
              </a:rPr>
              <a:t>与考虑了某一输入变量</a:t>
            </a:r>
            <a:r>
              <a:rPr lang="en-US" altLang="zh-CN" sz="1350" dirty="0">
                <a:ea typeface="宋体" panose="02010600030101010101" pitchFamily="2" charset="-122"/>
              </a:rPr>
              <a:t>X</a:t>
            </a:r>
            <a:r>
              <a:rPr lang="zh-CN" altLang="zh-CN" sz="1350" dirty="0">
                <a:ea typeface="宋体" panose="02010600030101010101" pitchFamily="2" charset="-122"/>
              </a:rPr>
              <a:t>后确定</a:t>
            </a:r>
            <a:r>
              <a:rPr lang="en-US" altLang="zh-CN" sz="1350" dirty="0">
                <a:ea typeface="宋体" panose="02010600030101010101" pitchFamily="2" charset="-122"/>
              </a:rPr>
              <a:t>S</a:t>
            </a:r>
            <a:r>
              <a:rPr lang="zh-CN" altLang="zh-CN" sz="1350" dirty="0">
                <a:ea typeface="宋体" panose="02010600030101010101" pitchFamily="2" charset="-122"/>
              </a:rPr>
              <a:t>中任一样本所属类别需要的信息之间的差。差越大，说明引入输入变量</a:t>
            </a:r>
            <a:r>
              <a:rPr lang="en-US" altLang="zh-CN" sz="1350" dirty="0">
                <a:ea typeface="宋体" panose="02010600030101010101" pitchFamily="2" charset="-122"/>
              </a:rPr>
              <a:t>X</a:t>
            </a:r>
            <a:r>
              <a:rPr lang="zh-CN" altLang="zh-CN" sz="1350" dirty="0">
                <a:ea typeface="宋体" panose="02010600030101010101" pitchFamily="2" charset="-122"/>
              </a:rPr>
              <a:t>后，</a:t>
            </a:r>
            <a:r>
              <a:rPr lang="zh-CN" altLang="en-US" sz="1350" dirty="0">
                <a:ea typeface="宋体" panose="02010600030101010101" pitchFamily="2" charset="-122"/>
              </a:rPr>
              <a:t>消除的不确定性越大</a:t>
            </a:r>
            <a:r>
              <a:rPr lang="zh-CN" altLang="zh-CN" sz="1350" dirty="0">
                <a:ea typeface="宋体" panose="02010600030101010101" pitchFamily="2" charset="-122"/>
              </a:rPr>
              <a:t>，该变量对分类所起的作用就越大，因此被称为是好的分裂变量。换句话说，输入变量</a:t>
            </a:r>
            <a:r>
              <a:rPr lang="en-US" altLang="zh-CN" sz="1350" dirty="0">
                <a:ea typeface="宋体" panose="02010600030101010101" pitchFamily="2" charset="-122"/>
              </a:rPr>
              <a:t>X</a:t>
            </a:r>
            <a:r>
              <a:rPr lang="zh-CN" altLang="zh-CN" sz="1350" dirty="0">
                <a:ea typeface="宋体" panose="02010600030101010101" pitchFamily="2" charset="-122"/>
              </a:rPr>
              <a:t>为分类这个数据挖掘任务带来了信息增益。信息增益越大，说明输入变量</a:t>
            </a:r>
            <a:r>
              <a:rPr lang="en-US" altLang="zh-CN" sz="1350" dirty="0">
                <a:ea typeface="宋体" panose="02010600030101010101" pitchFamily="2" charset="-122"/>
              </a:rPr>
              <a:t>X</a:t>
            </a:r>
            <a:r>
              <a:rPr lang="zh-CN" altLang="zh-CN" sz="1350" dirty="0">
                <a:ea typeface="宋体" panose="02010600030101010101" pitchFamily="2" charset="-122"/>
              </a:rPr>
              <a:t>越重要，因此应该被认为是好的分裂变量而优先选择。</a:t>
            </a:r>
          </a:p>
          <a:p>
            <a:pPr eaLnBrk="1" hangingPunct="1">
              <a:lnSpc>
                <a:spcPct val="150000"/>
              </a:lnSpc>
            </a:pPr>
            <a:endParaRPr lang="en-US" altLang="zh-CN" sz="1350" dirty="0">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6F64329-DFCB-A044-9709-0E1B45E21671}"/>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35</a:t>
            </a:fld>
            <a:endParaRPr lang="en-US">
              <a:solidFill>
                <a:prstClr val="black">
                  <a:tint val="75000"/>
                </a:prstClr>
              </a:solidFill>
            </a:endParaRPr>
          </a:p>
        </p:txBody>
      </p:sp>
    </p:spTree>
    <p:extLst>
      <p:ext uri="{BB962C8B-B14F-4D97-AF65-F5344CB8AC3E}">
        <p14:creationId xmlns:p14="http://schemas.microsoft.com/office/powerpoint/2010/main" val="112602935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标题 1">
            <a:extLst>
              <a:ext uri="{FF2B5EF4-FFF2-40B4-BE49-F238E27FC236}">
                <a16:creationId xmlns:a16="http://schemas.microsoft.com/office/drawing/2014/main" id="{DA03BB8F-4098-FC4F-8F3F-4B2B2AD144A1}"/>
              </a:ext>
            </a:extLst>
          </p:cNvPr>
          <p:cNvSpPr>
            <a:spLocks noGrp="1" noChangeArrowheads="1"/>
          </p:cNvSpPr>
          <p:nvPr>
            <p:ph type="title"/>
          </p:nvPr>
        </p:nvSpPr>
        <p:spPr>
          <a:xfrm>
            <a:off x="1143000" y="285750"/>
            <a:ext cx="6686550" cy="457200"/>
          </a:xfrm>
        </p:spPr>
        <p:txBody>
          <a:bodyPr>
            <a:normAutofit/>
          </a:bodyPr>
          <a:lstStyle/>
          <a:p>
            <a:r>
              <a:rPr lang="zh-CN" altLang="en-US" sz="2400" dirty="0">
                <a:latin typeface="微软雅黑" panose="020B0503020204020204" pitchFamily="34" charset="-122"/>
                <a:ea typeface="微软雅黑" panose="020B0503020204020204" pitchFamily="34" charset="-122"/>
              </a:rPr>
              <a:t>决策树分类第一步：选择属性，作为树根</a:t>
            </a:r>
            <a:endParaRPr lang="zh-CN" altLang="en-US" sz="2400" dirty="0">
              <a:ea typeface="宋体" panose="02010600030101010101" pitchFamily="2" charset="-122"/>
            </a:endParaRPr>
          </a:p>
        </p:txBody>
      </p:sp>
      <p:sp>
        <p:nvSpPr>
          <p:cNvPr id="75778" name="内容占位符 2">
            <a:extLst>
              <a:ext uri="{FF2B5EF4-FFF2-40B4-BE49-F238E27FC236}">
                <a16:creationId xmlns:a16="http://schemas.microsoft.com/office/drawing/2014/main" id="{4771EF2F-0FAE-5949-9011-BF09326278BB}"/>
              </a:ext>
            </a:extLst>
          </p:cNvPr>
          <p:cNvSpPr>
            <a:spLocks noGrp="1" noChangeArrowheads="1"/>
          </p:cNvSpPr>
          <p:nvPr>
            <p:ph idx="1"/>
          </p:nvPr>
        </p:nvSpPr>
        <p:spPr/>
        <p:txBody>
          <a:bodyPr>
            <a:normAutofit/>
          </a:bodyPr>
          <a:lstStyle/>
          <a:p>
            <a:pPr>
              <a:buFont typeface="Wingdings" pitchFamily="2" charset="2"/>
              <a:buNone/>
            </a:pPr>
            <a:r>
              <a:rPr lang="zh-CN" altLang="zh-CN" sz="2400" dirty="0">
                <a:ea typeface="宋体" panose="02010600030101010101" pitchFamily="2" charset="-122"/>
              </a:rPr>
              <a:t>因此，计算信息增益的总的思路是：</a:t>
            </a:r>
            <a:endParaRPr lang="en-US" altLang="zh-CN" sz="2400" dirty="0">
              <a:ea typeface="宋体" panose="02010600030101010101" pitchFamily="2" charset="-122"/>
            </a:endParaRPr>
          </a:p>
          <a:p>
            <a:pPr>
              <a:buFont typeface="Wingdings" pitchFamily="2" charset="2"/>
              <a:buNone/>
            </a:pPr>
            <a:r>
              <a:rPr lang="en-US" altLang="zh-CN" sz="2400" dirty="0">
                <a:ea typeface="宋体" panose="02010600030101010101" pitchFamily="2" charset="-122"/>
              </a:rPr>
              <a:t>1</a:t>
            </a:r>
            <a:r>
              <a:rPr lang="zh-CN" altLang="zh-CN" sz="2400" dirty="0">
                <a:ea typeface="宋体" panose="02010600030101010101" pitchFamily="2" charset="-122"/>
              </a:rPr>
              <a:t>）首先计算不考虑任何输入变量的情况下要确定</a:t>
            </a:r>
            <a:r>
              <a:rPr lang="en-US" altLang="zh-CN" sz="2400" dirty="0">
                <a:ea typeface="宋体" panose="02010600030101010101" pitchFamily="2" charset="-122"/>
              </a:rPr>
              <a:t>S</a:t>
            </a:r>
            <a:r>
              <a:rPr lang="zh-CN" altLang="zh-CN" sz="2400" dirty="0">
                <a:ea typeface="宋体" panose="02010600030101010101" pitchFamily="2" charset="-122"/>
              </a:rPr>
              <a:t>中任一样本所属类别需要的</a:t>
            </a:r>
            <a:r>
              <a:rPr lang="zh-CN" altLang="en-US" sz="2400" dirty="0">
                <a:ea typeface="宋体" panose="02010600030101010101" pitchFamily="2" charset="-122"/>
              </a:rPr>
              <a:t>熵</a:t>
            </a:r>
            <a:r>
              <a:rPr lang="en-US" altLang="zh-CN" sz="2400" dirty="0">
                <a:ea typeface="宋体" panose="02010600030101010101" pitchFamily="2" charset="-122"/>
              </a:rPr>
              <a:t>Entropy(S)</a:t>
            </a:r>
            <a:r>
              <a:rPr lang="zh-CN" altLang="zh-CN" sz="2400" dirty="0">
                <a:ea typeface="宋体" panose="02010600030101010101" pitchFamily="2" charset="-122"/>
              </a:rPr>
              <a:t>；</a:t>
            </a:r>
            <a:endParaRPr lang="en-US" altLang="zh-CN" sz="2400" dirty="0">
              <a:ea typeface="宋体" panose="02010600030101010101" pitchFamily="2" charset="-122"/>
            </a:endParaRPr>
          </a:p>
          <a:p>
            <a:pPr>
              <a:buFont typeface="Wingdings" pitchFamily="2" charset="2"/>
              <a:buNone/>
            </a:pPr>
            <a:r>
              <a:rPr lang="en-US" altLang="zh-CN" sz="2400" dirty="0">
                <a:ea typeface="宋体" panose="02010600030101010101" pitchFamily="2" charset="-122"/>
              </a:rPr>
              <a:t>2</a:t>
            </a:r>
            <a:r>
              <a:rPr lang="zh-CN" altLang="zh-CN" sz="2400" dirty="0">
                <a:ea typeface="宋体" panose="02010600030101010101" pitchFamily="2" charset="-122"/>
              </a:rPr>
              <a:t>）计算引入每个输入变量</a:t>
            </a:r>
            <a:r>
              <a:rPr lang="en-US" altLang="zh-CN" sz="2400" dirty="0">
                <a:ea typeface="宋体" panose="02010600030101010101" pitchFamily="2" charset="-122"/>
              </a:rPr>
              <a:t>X</a:t>
            </a:r>
            <a:r>
              <a:rPr lang="zh-CN" altLang="zh-CN" sz="2400" dirty="0">
                <a:ea typeface="宋体" panose="02010600030101010101" pitchFamily="2" charset="-122"/>
              </a:rPr>
              <a:t>后要确定</a:t>
            </a:r>
            <a:r>
              <a:rPr lang="en-US" altLang="zh-CN" sz="2400" dirty="0">
                <a:ea typeface="宋体" panose="02010600030101010101" pitchFamily="2" charset="-122"/>
              </a:rPr>
              <a:t>S</a:t>
            </a:r>
            <a:r>
              <a:rPr lang="zh-CN" altLang="zh-CN" sz="2400" dirty="0">
                <a:ea typeface="宋体" panose="02010600030101010101" pitchFamily="2" charset="-122"/>
              </a:rPr>
              <a:t>中任一样本所属类别需要的</a:t>
            </a:r>
            <a:r>
              <a:rPr lang="zh-CN" altLang="en-US" sz="2400" dirty="0">
                <a:ea typeface="宋体" panose="02010600030101010101" pitchFamily="2" charset="-122"/>
              </a:rPr>
              <a:t>熵</a:t>
            </a:r>
            <a:r>
              <a:rPr lang="en-US" altLang="zh-CN" sz="2400" dirty="0">
                <a:ea typeface="宋体" panose="02010600030101010101" pitchFamily="2" charset="-122"/>
              </a:rPr>
              <a:t>Entropy (X,S);</a:t>
            </a:r>
          </a:p>
          <a:p>
            <a:pPr>
              <a:buFont typeface="Wingdings" pitchFamily="2" charset="2"/>
              <a:buNone/>
            </a:pPr>
            <a:r>
              <a:rPr lang="en-US" altLang="zh-CN" sz="2400" dirty="0">
                <a:ea typeface="宋体" panose="02010600030101010101" pitchFamily="2" charset="-122"/>
              </a:rPr>
              <a:t>3)</a:t>
            </a:r>
            <a:r>
              <a:rPr lang="zh-CN" altLang="zh-CN" sz="2400" dirty="0">
                <a:ea typeface="宋体" panose="02010600030101010101" pitchFamily="2" charset="-122"/>
              </a:rPr>
              <a:t>计算二者的差，</a:t>
            </a:r>
            <a:r>
              <a:rPr lang="en-US" altLang="zh-CN" sz="2400" dirty="0">
                <a:ea typeface="宋体" panose="02010600030101010101" pitchFamily="2" charset="-122"/>
              </a:rPr>
              <a:t>Entropy (S) - Entropy (X, S)</a:t>
            </a:r>
            <a:r>
              <a:rPr lang="zh-CN" altLang="zh-CN" sz="2400" dirty="0">
                <a:ea typeface="宋体" panose="02010600030101010101" pitchFamily="2" charset="-122"/>
              </a:rPr>
              <a:t>，此即为变量</a:t>
            </a:r>
            <a:r>
              <a:rPr lang="en-US" altLang="zh-CN" sz="2400" dirty="0">
                <a:ea typeface="宋体" panose="02010600030101010101" pitchFamily="2" charset="-122"/>
              </a:rPr>
              <a:t>X</a:t>
            </a:r>
            <a:r>
              <a:rPr lang="zh-CN" altLang="en-US" sz="2400" dirty="0">
                <a:ea typeface="宋体" panose="02010600030101010101" pitchFamily="2" charset="-122"/>
              </a:rPr>
              <a:t>所能带来</a:t>
            </a:r>
            <a:r>
              <a:rPr lang="zh-CN" altLang="zh-CN" sz="2400" dirty="0">
                <a:ea typeface="宋体" panose="02010600030101010101" pitchFamily="2" charset="-122"/>
              </a:rPr>
              <a:t>的信息</a:t>
            </a:r>
            <a:r>
              <a:rPr lang="zh-CN" altLang="en-US" sz="2400" dirty="0">
                <a:ea typeface="宋体" panose="02010600030101010101" pitchFamily="2" charset="-122"/>
              </a:rPr>
              <a:t>（</a:t>
            </a:r>
            <a:r>
              <a:rPr lang="zh-CN" altLang="zh-CN" sz="2400" dirty="0">
                <a:ea typeface="宋体" panose="02010600030101010101" pitchFamily="2" charset="-122"/>
              </a:rPr>
              <a:t>增益</a:t>
            </a:r>
            <a:r>
              <a:rPr lang="zh-CN" altLang="en-US" sz="2400" dirty="0">
                <a:ea typeface="宋体" panose="02010600030101010101" pitchFamily="2" charset="-122"/>
              </a:rPr>
              <a:t>）</a:t>
            </a:r>
            <a:r>
              <a:rPr lang="zh-CN" altLang="zh-CN" sz="2400" dirty="0">
                <a:ea typeface="宋体" panose="02010600030101010101" pitchFamily="2" charset="-122"/>
              </a:rPr>
              <a:t>，记为</a:t>
            </a:r>
            <a:r>
              <a:rPr lang="en-US" altLang="zh-CN" sz="2400" dirty="0">
                <a:ea typeface="宋体" panose="02010600030101010101" pitchFamily="2" charset="-122"/>
              </a:rPr>
              <a:t>Gain(X,S)</a:t>
            </a:r>
            <a:r>
              <a:rPr lang="zh-CN" altLang="zh-CN" sz="2400" dirty="0">
                <a:ea typeface="宋体" panose="02010600030101010101" pitchFamily="2" charset="-122"/>
              </a:rPr>
              <a:t>。</a:t>
            </a:r>
            <a:endParaRPr lang="zh-CN" altLang="en-US" sz="2400" dirty="0">
              <a:ea typeface="宋体" panose="02010600030101010101" pitchFamily="2" charset="-122"/>
            </a:endParaRPr>
          </a:p>
        </p:txBody>
      </p:sp>
      <p:sp>
        <p:nvSpPr>
          <p:cNvPr id="75780" name="灯片编号占位符 4">
            <a:extLst>
              <a:ext uri="{FF2B5EF4-FFF2-40B4-BE49-F238E27FC236}">
                <a16:creationId xmlns:a16="http://schemas.microsoft.com/office/drawing/2014/main" id="{3561FF33-E2EE-A14A-B0DE-6B33546C078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2100">
                <a:solidFill>
                  <a:schemeClr val="tx1"/>
                </a:solidFill>
                <a:latin typeface="Tahoma" panose="020B0604030504040204" pitchFamily="34" charset="0"/>
              </a:defRPr>
            </a:lvl1pPr>
            <a:lvl2pPr marL="557213" indent="-214313">
              <a:spcBef>
                <a:spcPct val="20000"/>
              </a:spcBef>
              <a:buClr>
                <a:schemeClr val="hlink"/>
              </a:buClr>
              <a:buSzPct val="55000"/>
              <a:buFont typeface="Wingdings" pitchFamily="2" charset="2"/>
              <a:buChar char="n"/>
              <a:defRPr sz="2100">
                <a:solidFill>
                  <a:schemeClr val="tx1"/>
                </a:solidFill>
                <a:latin typeface="Tahoma" panose="020B0604030504040204" pitchFamily="34" charset="0"/>
              </a:defRPr>
            </a:lvl2pPr>
            <a:lvl3pPr marL="857250" indent="-171450">
              <a:spcBef>
                <a:spcPct val="20000"/>
              </a:spcBef>
              <a:buClr>
                <a:schemeClr val="folHlink"/>
              </a:buClr>
              <a:buSzPct val="50000"/>
              <a:buFont typeface="Wingdings" pitchFamily="2" charset="2"/>
              <a:buChar char="n"/>
              <a:defRPr sz="1800">
                <a:solidFill>
                  <a:schemeClr val="tx1"/>
                </a:solidFill>
                <a:latin typeface="Tahoma" panose="020B0604030504040204" pitchFamily="34" charset="0"/>
              </a:defRPr>
            </a:lvl3pPr>
            <a:lvl4pPr marL="1200150" indent="-171450">
              <a:spcBef>
                <a:spcPct val="20000"/>
              </a:spcBef>
              <a:buClr>
                <a:schemeClr val="accent2"/>
              </a:buClr>
              <a:buSzPct val="55000"/>
              <a:buFont typeface="Wingdings" pitchFamily="2" charset="2"/>
              <a:buChar char="n"/>
              <a:defRPr sz="1500">
                <a:solidFill>
                  <a:schemeClr val="tx1"/>
                </a:solidFill>
                <a:latin typeface="Tahoma" panose="020B0604030504040204" pitchFamily="34" charset="0"/>
              </a:defRPr>
            </a:lvl4pPr>
            <a:lvl5pPr marL="1543050" indent="-171450">
              <a:spcBef>
                <a:spcPct val="20000"/>
              </a:spcBef>
              <a:buClr>
                <a:schemeClr val="accent1"/>
              </a:buClr>
              <a:buSzPct val="50000"/>
              <a:buFont typeface="Wingdings" pitchFamily="2" charset="2"/>
              <a:buChar char="n"/>
              <a:defRPr sz="1500">
                <a:solidFill>
                  <a:schemeClr val="tx1"/>
                </a:solidFill>
                <a:latin typeface="Tahoma" panose="020B0604030504040204" pitchFamily="34" charset="0"/>
              </a:defRPr>
            </a:lvl5pPr>
            <a:lvl6pPr marL="1885950" indent="-171450" eaLnBrk="0" fontAlgn="base" hangingPunct="0">
              <a:spcBef>
                <a:spcPct val="20000"/>
              </a:spcBef>
              <a:spcAft>
                <a:spcPct val="0"/>
              </a:spcAft>
              <a:buClr>
                <a:schemeClr val="accent1"/>
              </a:buClr>
              <a:buSzPct val="50000"/>
              <a:buFont typeface="Wingdings" pitchFamily="2" charset="2"/>
              <a:buChar char="n"/>
              <a:defRPr sz="1500">
                <a:solidFill>
                  <a:schemeClr val="tx1"/>
                </a:solidFill>
                <a:latin typeface="Tahoma" panose="020B0604030504040204" pitchFamily="34" charset="0"/>
              </a:defRPr>
            </a:lvl6pPr>
            <a:lvl7pPr marL="2228850" indent="-171450" eaLnBrk="0" fontAlgn="base" hangingPunct="0">
              <a:spcBef>
                <a:spcPct val="20000"/>
              </a:spcBef>
              <a:spcAft>
                <a:spcPct val="0"/>
              </a:spcAft>
              <a:buClr>
                <a:schemeClr val="accent1"/>
              </a:buClr>
              <a:buSzPct val="50000"/>
              <a:buFont typeface="Wingdings" pitchFamily="2" charset="2"/>
              <a:buChar char="n"/>
              <a:defRPr sz="1500">
                <a:solidFill>
                  <a:schemeClr val="tx1"/>
                </a:solidFill>
                <a:latin typeface="Tahoma" panose="020B0604030504040204" pitchFamily="34" charset="0"/>
              </a:defRPr>
            </a:lvl7pPr>
            <a:lvl8pPr marL="2571750" indent="-171450" eaLnBrk="0" fontAlgn="base" hangingPunct="0">
              <a:spcBef>
                <a:spcPct val="20000"/>
              </a:spcBef>
              <a:spcAft>
                <a:spcPct val="0"/>
              </a:spcAft>
              <a:buClr>
                <a:schemeClr val="accent1"/>
              </a:buClr>
              <a:buSzPct val="50000"/>
              <a:buFont typeface="Wingdings" pitchFamily="2" charset="2"/>
              <a:buChar char="n"/>
              <a:defRPr sz="1500">
                <a:solidFill>
                  <a:schemeClr val="tx1"/>
                </a:solidFill>
                <a:latin typeface="Tahoma" panose="020B0604030504040204" pitchFamily="34" charset="0"/>
              </a:defRPr>
            </a:lvl8pPr>
            <a:lvl9pPr marL="2914650" indent="-171450" eaLnBrk="0" fontAlgn="base" hangingPunct="0">
              <a:spcBef>
                <a:spcPct val="20000"/>
              </a:spcBef>
              <a:spcAft>
                <a:spcPct val="0"/>
              </a:spcAft>
              <a:buClr>
                <a:schemeClr val="accent1"/>
              </a:buClr>
              <a:buSzPct val="50000"/>
              <a:buFont typeface="Wingdings" pitchFamily="2" charset="2"/>
              <a:buChar char="n"/>
              <a:defRPr sz="1500">
                <a:solidFill>
                  <a:schemeClr val="tx1"/>
                </a:solidFill>
                <a:latin typeface="Tahoma" panose="020B0604030504040204" pitchFamily="34" charset="0"/>
              </a:defRPr>
            </a:lvl9pPr>
          </a:lstStyle>
          <a:p>
            <a:pPr>
              <a:spcBef>
                <a:spcPct val="0"/>
              </a:spcBef>
              <a:buClrTx/>
              <a:buSzTx/>
              <a:buFontTx/>
              <a:buNone/>
            </a:pPr>
            <a:fld id="{C7BA5EF6-8379-0745-8928-F4CC45B6A50F}" type="slidenum">
              <a:rPr lang="zh-CN" altLang="en-US" sz="900"/>
              <a:pPr>
                <a:spcBef>
                  <a:spcPct val="0"/>
                </a:spcBef>
                <a:buClrTx/>
                <a:buSzTx/>
                <a:buFontTx/>
                <a:buNone/>
              </a:pPr>
              <a:t>36</a:t>
            </a:fld>
            <a:endParaRPr lang="en-US" altLang="zh-CN" sz="900"/>
          </a:p>
        </p:txBody>
      </p:sp>
    </p:spTree>
    <p:extLst>
      <p:ext uri="{BB962C8B-B14F-4D97-AF65-F5344CB8AC3E}">
        <p14:creationId xmlns:p14="http://schemas.microsoft.com/office/powerpoint/2010/main" val="283926327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a:extLst>
              <a:ext uri="{FF2B5EF4-FFF2-40B4-BE49-F238E27FC236}">
                <a16:creationId xmlns:a16="http://schemas.microsoft.com/office/drawing/2014/main" id="{BC884360-289E-EF44-B211-47AFE3E2D76A}"/>
              </a:ext>
            </a:extLst>
          </p:cNvPr>
          <p:cNvSpPr>
            <a:spLocks noChangeArrowheads="1"/>
          </p:cNvSpPr>
          <p:nvPr/>
        </p:nvSpPr>
        <p:spPr bwMode="auto">
          <a:xfrm>
            <a:off x="1143000" y="-214313"/>
            <a:ext cx="68580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zh-CN" altLang="en-US" sz="2400" b="1">
                <a:solidFill>
                  <a:schemeClr val="bg1"/>
                </a:solidFill>
                <a:latin typeface="微软雅黑" panose="020B0503020204020204" pitchFamily="34" charset="-122"/>
                <a:ea typeface="微软雅黑" panose="020B0503020204020204" pitchFamily="34" charset="-122"/>
              </a:rPr>
              <a:t>属性选择方法：信息增益计算</a:t>
            </a:r>
            <a:endParaRPr lang="en-US" altLang="zh-CN" sz="2400" b="1">
              <a:solidFill>
                <a:schemeClr val="bg1"/>
              </a:solidFill>
              <a:latin typeface="微软雅黑" panose="020B0503020204020204" pitchFamily="34" charset="-122"/>
              <a:ea typeface="微软雅黑" panose="020B0503020204020204" pitchFamily="34" charset="-122"/>
            </a:endParaRPr>
          </a:p>
        </p:txBody>
      </p:sp>
      <p:sp>
        <p:nvSpPr>
          <p:cNvPr id="1563651" name="Rectangle 3">
            <a:extLst>
              <a:ext uri="{FF2B5EF4-FFF2-40B4-BE49-F238E27FC236}">
                <a16:creationId xmlns:a16="http://schemas.microsoft.com/office/drawing/2014/main" id="{1DC30809-882A-264B-B8BE-E4770EB4CF72}"/>
              </a:ext>
            </a:extLst>
          </p:cNvPr>
          <p:cNvSpPr>
            <a:spLocks noChangeArrowheads="1"/>
          </p:cNvSpPr>
          <p:nvPr/>
        </p:nvSpPr>
        <p:spPr bwMode="auto">
          <a:xfrm>
            <a:off x="457200" y="228600"/>
            <a:ext cx="6858000"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r>
              <a:rPr lang="zh-CN" altLang="en-US" sz="1800" b="1" dirty="0">
                <a:latin typeface="微软雅黑" panose="020B0503020204020204" pitchFamily="34" charset="-122"/>
                <a:ea typeface="微软雅黑" panose="020B0503020204020204" pitchFamily="34" charset="-122"/>
              </a:rPr>
              <a:t>用</a:t>
            </a:r>
            <a:r>
              <a:rPr lang="en-US" altLang="zh-CN" sz="1800" b="1" dirty="0">
                <a:latin typeface="微软雅黑" panose="020B0503020204020204" pitchFamily="34" charset="-122"/>
                <a:ea typeface="微软雅黑" panose="020B0503020204020204" pitchFamily="34" charset="-122"/>
              </a:rPr>
              <a:t>S</a:t>
            </a:r>
            <a:r>
              <a:rPr lang="zh-CN" altLang="en-US" sz="1800" b="1" dirty="0">
                <a:latin typeface="微软雅黑" panose="020B0503020204020204" pitchFamily="34" charset="-122"/>
                <a:ea typeface="微软雅黑" panose="020B0503020204020204" pitchFamily="34" charset="-122"/>
              </a:rPr>
              <a:t>表示训练集，假设分类属性具有</a:t>
            </a:r>
            <a:r>
              <a:rPr lang="en-US" altLang="zh-CN" sz="1800" b="1" dirty="0">
                <a:latin typeface="微软雅黑" panose="020B0503020204020204" pitchFamily="34" charset="-122"/>
                <a:ea typeface="微软雅黑" panose="020B0503020204020204" pitchFamily="34" charset="-122"/>
              </a:rPr>
              <a:t>m</a:t>
            </a:r>
            <a:r>
              <a:rPr lang="zh-CN" altLang="en-US" sz="1800" b="1" dirty="0">
                <a:latin typeface="微软雅黑" panose="020B0503020204020204" pitchFamily="34" charset="-122"/>
                <a:ea typeface="微软雅黑" panose="020B0503020204020204" pitchFamily="34" charset="-122"/>
              </a:rPr>
              <a:t>个不同的值，也就是说共有</a:t>
            </a:r>
            <a:r>
              <a:rPr lang="en-US" altLang="zh-CN" sz="1800" b="1" dirty="0">
                <a:latin typeface="微软雅黑" panose="020B0503020204020204" pitchFamily="34" charset="-122"/>
                <a:ea typeface="微软雅黑" panose="020B0503020204020204" pitchFamily="34" charset="-122"/>
              </a:rPr>
              <a:t>m</a:t>
            </a:r>
            <a:r>
              <a:rPr lang="zh-CN" altLang="en-US" sz="1800" b="1" dirty="0">
                <a:latin typeface="微软雅黑" panose="020B0503020204020204" pitchFamily="34" charset="-122"/>
                <a:ea typeface="微软雅黑" panose="020B0503020204020204" pitchFamily="34" charset="-122"/>
              </a:rPr>
              <a:t>个不同的分类</a:t>
            </a:r>
            <a:r>
              <a:rPr lang="en-US" altLang="zh-CN" sz="1800" b="1" dirty="0">
                <a:latin typeface="微软雅黑" panose="020B0503020204020204" pitchFamily="34" charset="-122"/>
                <a:ea typeface="微软雅黑" panose="020B0503020204020204" pitchFamily="34" charset="-122"/>
              </a:rPr>
              <a:t> C</a:t>
            </a:r>
            <a:r>
              <a:rPr lang="en-US" altLang="zh-CN" sz="1800" b="1" baseline="-25000" dirty="0">
                <a:latin typeface="微软雅黑" panose="020B0503020204020204" pitchFamily="34" charset="-122"/>
                <a:ea typeface="微软雅黑" panose="020B0503020204020204" pitchFamily="34" charset="-122"/>
              </a:rPr>
              <a:t>i</a:t>
            </a:r>
            <a:r>
              <a:rPr lang="en-US" altLang="zh-CN" sz="1800" b="1" dirty="0">
                <a:latin typeface="微软雅黑" panose="020B0503020204020204" pitchFamily="34" charset="-122"/>
                <a:ea typeface="微软雅黑" panose="020B0503020204020204" pitchFamily="34" charset="-122"/>
              </a:rPr>
              <a:t>(</a:t>
            </a:r>
            <a:r>
              <a:rPr lang="en-US" altLang="zh-CN" sz="1800" b="1" dirty="0" err="1">
                <a:latin typeface="微软雅黑" panose="020B0503020204020204" pitchFamily="34" charset="-122"/>
                <a:ea typeface="微软雅黑" panose="020B0503020204020204" pitchFamily="34" charset="-122"/>
              </a:rPr>
              <a:t>i</a:t>
            </a:r>
            <a:r>
              <a:rPr lang="en-US" altLang="zh-CN" sz="1800" b="1" dirty="0">
                <a:latin typeface="微软雅黑" panose="020B0503020204020204" pitchFamily="34" charset="-122"/>
                <a:ea typeface="微软雅黑" panose="020B0503020204020204" pitchFamily="34" charset="-122"/>
              </a:rPr>
              <a:t> = 1, …, m), </a:t>
            </a:r>
            <a:r>
              <a:rPr lang="zh-CN" altLang="en-US" sz="1800" b="1" dirty="0">
                <a:latin typeface="微软雅黑" panose="020B0503020204020204" pitchFamily="34" charset="-122"/>
                <a:ea typeface="微软雅黑" panose="020B0503020204020204" pitchFamily="34" charset="-122"/>
              </a:rPr>
              <a:t>用</a:t>
            </a:r>
            <a:r>
              <a:rPr lang="en-US" altLang="zh-CN" sz="1800" b="1" dirty="0" err="1">
                <a:latin typeface="微软雅黑" panose="020B0503020204020204" pitchFamily="34" charset="-122"/>
                <a:ea typeface="微软雅黑" panose="020B0503020204020204" pitchFamily="34" charset="-122"/>
              </a:rPr>
              <a:t>s</a:t>
            </a:r>
            <a:r>
              <a:rPr lang="en-US" altLang="zh-CN" sz="1800" b="1" baseline="-25000" dirty="0" err="1">
                <a:latin typeface="微软雅黑" panose="020B0503020204020204" pitchFamily="34" charset="-122"/>
                <a:ea typeface="微软雅黑" panose="020B0503020204020204" pitchFamily="34" charset="-122"/>
              </a:rPr>
              <a:t>i</a:t>
            </a:r>
            <a:r>
              <a:rPr lang="en-US" altLang="zh-CN" sz="1800" b="1" dirty="0">
                <a:latin typeface="微软雅黑" panose="020B0503020204020204" pitchFamily="34" charset="-122"/>
                <a:ea typeface="微软雅黑" panose="020B0503020204020204" pitchFamily="34" charset="-122"/>
              </a:rPr>
              <a:t> </a:t>
            </a:r>
            <a:r>
              <a:rPr lang="zh-CN" altLang="en-US" sz="1800" b="1" dirty="0">
                <a:latin typeface="微软雅黑" panose="020B0503020204020204" pitchFamily="34" charset="-122"/>
                <a:ea typeface="微软雅黑" panose="020B0503020204020204" pitchFamily="34" charset="-122"/>
              </a:rPr>
              <a:t>表示</a:t>
            </a:r>
            <a:r>
              <a:rPr lang="en-US" altLang="zh-CN" sz="1800" b="1" dirty="0">
                <a:latin typeface="微软雅黑" panose="020B0503020204020204" pitchFamily="34" charset="-122"/>
                <a:ea typeface="微软雅黑" panose="020B0503020204020204" pitchFamily="34" charset="-122"/>
              </a:rPr>
              <a:t>S</a:t>
            </a:r>
            <a:r>
              <a:rPr lang="zh-CN" altLang="en-US" sz="1800" b="1" dirty="0">
                <a:latin typeface="微软雅黑" panose="020B0503020204020204" pitchFamily="34" charset="-122"/>
                <a:ea typeface="微软雅黑" panose="020B0503020204020204" pitchFamily="34" charset="-122"/>
              </a:rPr>
              <a:t>中属于分类</a:t>
            </a:r>
            <a:r>
              <a:rPr lang="en-US" altLang="zh-CN" sz="1800" b="1" dirty="0">
                <a:latin typeface="微软雅黑" panose="020B0503020204020204" pitchFamily="34" charset="-122"/>
                <a:ea typeface="微软雅黑" panose="020B0503020204020204" pitchFamily="34" charset="-122"/>
              </a:rPr>
              <a:t>Ci</a:t>
            </a:r>
            <a:r>
              <a:rPr lang="zh-CN" altLang="en-US" sz="1800" b="1" dirty="0">
                <a:latin typeface="微软雅黑" panose="020B0503020204020204" pitchFamily="34" charset="-122"/>
                <a:ea typeface="微软雅黑" panose="020B0503020204020204" pitchFamily="34" charset="-122"/>
              </a:rPr>
              <a:t>的样本的个数</a:t>
            </a:r>
            <a:endParaRPr lang="en-US" altLang="zh-CN" sz="1800" b="1" dirty="0">
              <a:latin typeface="微软雅黑" panose="020B0503020204020204" pitchFamily="34" charset="-122"/>
              <a:ea typeface="微软雅黑" panose="020B0503020204020204" pitchFamily="34" charset="-122"/>
            </a:endParaRPr>
          </a:p>
          <a:p>
            <a:pPr eaLnBrk="1" hangingPunct="1"/>
            <a:r>
              <a:rPr lang="zh-CN" altLang="en-US" sz="1800" b="1" dirty="0">
                <a:solidFill>
                  <a:schemeClr val="hlink"/>
                </a:solidFill>
                <a:latin typeface="微软雅黑" panose="020B0503020204020204" pitchFamily="34" charset="-122"/>
                <a:ea typeface="微软雅黑" panose="020B0503020204020204" pitchFamily="34" charset="-122"/>
              </a:rPr>
              <a:t>则信息收益可以用如下三步求出</a:t>
            </a:r>
          </a:p>
          <a:p>
            <a:pPr lvl="1" eaLnBrk="1" hangingPunct="1">
              <a:buClr>
                <a:schemeClr val="folHlink"/>
              </a:buClr>
              <a:buSzPct val="60000"/>
            </a:pPr>
            <a:r>
              <a:rPr lang="zh-CN" altLang="en-US" sz="1800" b="1" dirty="0">
                <a:solidFill>
                  <a:schemeClr val="hlink"/>
                </a:solidFill>
                <a:latin typeface="微软雅黑" panose="020B0503020204020204" pitchFamily="34" charset="-122"/>
                <a:ea typeface="微软雅黑" panose="020B0503020204020204" pitchFamily="34" charset="-122"/>
              </a:rPr>
              <a:t>求总的熵</a:t>
            </a:r>
            <a:r>
              <a:rPr lang="en-US" altLang="zh-CN" sz="1800" b="1" dirty="0">
                <a:solidFill>
                  <a:schemeClr val="hlink"/>
                </a:solidFill>
                <a:latin typeface="微软雅黑" panose="020B0503020204020204" pitchFamily="34" charset="-122"/>
                <a:ea typeface="微软雅黑" panose="020B0503020204020204" pitchFamily="34" charset="-122"/>
              </a:rPr>
              <a:t>:</a:t>
            </a:r>
            <a:endParaRPr lang="en-US" altLang="zh-CN" sz="1800" b="1" dirty="0">
              <a:latin typeface="微软雅黑" panose="020B0503020204020204" pitchFamily="34" charset="-122"/>
              <a:ea typeface="微软雅黑" panose="020B0503020204020204" pitchFamily="34" charset="-122"/>
            </a:endParaRPr>
          </a:p>
          <a:p>
            <a:pPr eaLnBrk="1" hangingPunct="1"/>
            <a:endParaRPr lang="en-US" altLang="zh-CN" sz="1800" dirty="0">
              <a:ea typeface="宋体" panose="02010600030101010101" pitchFamily="2" charset="-122"/>
            </a:endParaRPr>
          </a:p>
          <a:p>
            <a:pPr eaLnBrk="1" hangingPunct="1"/>
            <a:endParaRPr lang="en-US" altLang="zh-CN" sz="1800" dirty="0">
              <a:ea typeface="宋体" panose="02010600030101010101" pitchFamily="2" charset="-122"/>
            </a:endParaRPr>
          </a:p>
          <a:p>
            <a:pPr lvl="1" eaLnBrk="1" hangingPunct="1">
              <a:buClr>
                <a:schemeClr val="folHlink"/>
              </a:buClr>
              <a:buSzPct val="60000"/>
            </a:pPr>
            <a:r>
              <a:rPr lang="zh-CN" altLang="en-US" sz="1800" b="1" dirty="0">
                <a:solidFill>
                  <a:schemeClr val="hlink"/>
                </a:solidFill>
                <a:latin typeface="微软雅黑" panose="020B0503020204020204" pitchFamily="34" charset="-122"/>
                <a:ea typeface="微软雅黑" panose="020B0503020204020204" pitchFamily="34" charset="-122"/>
              </a:rPr>
              <a:t>对每个属性，求已知该属性后的熵</a:t>
            </a:r>
            <a:r>
              <a:rPr lang="en-US" altLang="zh-CN" sz="1800" b="1" dirty="0">
                <a:solidFill>
                  <a:schemeClr val="hlink"/>
                </a:solidFill>
                <a:latin typeface="微软雅黑" panose="020B0503020204020204" pitchFamily="34" charset="-122"/>
                <a:ea typeface="微软雅黑" panose="020B0503020204020204" pitchFamily="34" charset="-122"/>
              </a:rPr>
              <a:t>, </a:t>
            </a:r>
            <a:r>
              <a:rPr lang="zh-CN" altLang="en-US" sz="1800" b="1" dirty="0">
                <a:solidFill>
                  <a:schemeClr val="hlink"/>
                </a:solidFill>
                <a:latin typeface="微软雅黑" panose="020B0503020204020204" pitchFamily="34" charset="-122"/>
                <a:ea typeface="微软雅黑" panose="020B0503020204020204" pitchFamily="34" charset="-122"/>
              </a:rPr>
              <a:t>假设属性</a:t>
            </a:r>
            <a:r>
              <a:rPr lang="en-US" altLang="zh-CN" sz="1800" b="1" dirty="0">
                <a:solidFill>
                  <a:schemeClr val="hlink"/>
                </a:solidFill>
                <a:latin typeface="微软雅黑" panose="020B0503020204020204" pitchFamily="34" charset="-122"/>
                <a:ea typeface="微软雅黑" panose="020B0503020204020204" pitchFamily="34" charset="-122"/>
              </a:rPr>
              <a:t>A</a:t>
            </a:r>
            <a:r>
              <a:rPr lang="zh-CN" altLang="en-US" sz="1800" b="1" dirty="0">
                <a:solidFill>
                  <a:schemeClr val="hlink"/>
                </a:solidFill>
                <a:latin typeface="微软雅黑" panose="020B0503020204020204" pitchFamily="34" charset="-122"/>
                <a:ea typeface="微软雅黑" panose="020B0503020204020204" pitchFamily="34" charset="-122"/>
              </a:rPr>
              <a:t>的值为</a:t>
            </a:r>
            <a:r>
              <a:rPr lang="en-US" altLang="zh-CN" sz="1800" b="1" dirty="0">
                <a:solidFill>
                  <a:schemeClr val="hlink"/>
                </a:solidFill>
                <a:latin typeface="微软雅黑" panose="020B0503020204020204" pitchFamily="34" charset="-122"/>
                <a:ea typeface="微软雅黑" panose="020B0503020204020204" pitchFamily="34" charset="-122"/>
              </a:rPr>
              <a:t>{a</a:t>
            </a:r>
            <a:r>
              <a:rPr lang="en-US" altLang="zh-CN" sz="1800" b="1" baseline="-25000" dirty="0">
                <a:solidFill>
                  <a:schemeClr val="hlink"/>
                </a:solidFill>
                <a:latin typeface="微软雅黑" panose="020B0503020204020204" pitchFamily="34" charset="-122"/>
                <a:ea typeface="微软雅黑" panose="020B0503020204020204" pitchFamily="34" charset="-122"/>
              </a:rPr>
              <a:t>1</a:t>
            </a:r>
            <a:r>
              <a:rPr lang="en-US" altLang="zh-CN" sz="1800" b="1" dirty="0">
                <a:solidFill>
                  <a:schemeClr val="hlink"/>
                </a:solidFill>
                <a:latin typeface="微软雅黑" panose="020B0503020204020204" pitchFamily="34" charset="-122"/>
                <a:ea typeface="微软雅黑" panose="020B0503020204020204" pitchFamily="34" charset="-122"/>
              </a:rPr>
              <a:t>,a</a:t>
            </a:r>
            <a:r>
              <a:rPr lang="en-US" altLang="zh-CN" sz="1800" b="1" baseline="-25000" dirty="0">
                <a:solidFill>
                  <a:schemeClr val="hlink"/>
                </a:solidFill>
                <a:latin typeface="微软雅黑" panose="020B0503020204020204" pitchFamily="34" charset="-122"/>
                <a:ea typeface="微软雅黑" panose="020B0503020204020204" pitchFamily="34" charset="-122"/>
              </a:rPr>
              <a:t>2</a:t>
            </a:r>
            <a:r>
              <a:rPr lang="en-US" altLang="zh-CN" sz="1800" b="1" dirty="0">
                <a:solidFill>
                  <a:schemeClr val="hlink"/>
                </a:solidFill>
                <a:latin typeface="微软雅黑" panose="020B0503020204020204" pitchFamily="34" charset="-122"/>
                <a:ea typeface="微软雅黑" panose="020B0503020204020204" pitchFamily="34" charset="-122"/>
              </a:rPr>
              <a:t>,…,a</a:t>
            </a:r>
            <a:r>
              <a:rPr lang="en-US" altLang="zh-CN" sz="1800" b="1" baseline="-25000" dirty="0">
                <a:solidFill>
                  <a:schemeClr val="hlink"/>
                </a:solidFill>
                <a:latin typeface="微软雅黑" panose="020B0503020204020204" pitchFamily="34" charset="-122"/>
                <a:ea typeface="微软雅黑" panose="020B0503020204020204" pitchFamily="34" charset="-122"/>
              </a:rPr>
              <a:t>v</a:t>
            </a:r>
            <a:r>
              <a:rPr lang="en-US" altLang="zh-CN" sz="1800" b="1" dirty="0">
                <a:solidFill>
                  <a:schemeClr val="hlink"/>
                </a:solidFill>
                <a:latin typeface="微软雅黑" panose="020B0503020204020204" pitchFamily="34" charset="-122"/>
                <a:ea typeface="微软雅黑" panose="020B0503020204020204" pitchFamily="34" charset="-122"/>
              </a:rPr>
              <a:t>}</a:t>
            </a:r>
          </a:p>
          <a:p>
            <a:pPr eaLnBrk="1" hangingPunct="1"/>
            <a:endParaRPr lang="en-US" altLang="zh-CN" sz="1800" dirty="0">
              <a:solidFill>
                <a:schemeClr val="hlink"/>
              </a:solidFill>
              <a:ea typeface="宋体" panose="02010600030101010101" pitchFamily="2" charset="-122"/>
            </a:endParaRPr>
          </a:p>
          <a:p>
            <a:pPr eaLnBrk="1" hangingPunct="1"/>
            <a:endParaRPr lang="en-US" altLang="zh-CN" sz="1800" dirty="0">
              <a:solidFill>
                <a:schemeClr val="hlink"/>
              </a:solidFill>
              <a:ea typeface="宋体" panose="02010600030101010101" pitchFamily="2" charset="-122"/>
            </a:endParaRPr>
          </a:p>
          <a:p>
            <a:pPr lvl="1" eaLnBrk="1" hangingPunct="1">
              <a:buClr>
                <a:schemeClr val="folHlink"/>
              </a:buClr>
              <a:buSzPct val="60000"/>
            </a:pPr>
            <a:r>
              <a:rPr lang="zh-CN" altLang="en-US" sz="1800" b="1" dirty="0">
                <a:solidFill>
                  <a:schemeClr val="hlink"/>
                </a:solidFill>
                <a:latin typeface="微软雅黑" panose="020B0503020204020204" pitchFamily="34" charset="-122"/>
                <a:ea typeface="微软雅黑" panose="020B0503020204020204" pitchFamily="34" charset="-122"/>
              </a:rPr>
              <a:t>对每个属性，求信息增益</a:t>
            </a:r>
            <a:r>
              <a:rPr lang="en-US" altLang="zh-CN" sz="1800" b="1" dirty="0">
                <a:solidFill>
                  <a:schemeClr val="hlink"/>
                </a:solidFill>
                <a:latin typeface="微软雅黑" panose="020B0503020204020204" pitchFamily="34" charset="-122"/>
                <a:ea typeface="微软雅黑" panose="020B0503020204020204" pitchFamily="34" charset="-122"/>
              </a:rPr>
              <a:t>:</a:t>
            </a:r>
            <a:endParaRPr lang="en-US" altLang="zh-CN" sz="1800" b="1" dirty="0">
              <a:latin typeface="微软雅黑" panose="020B0503020204020204" pitchFamily="34" charset="-122"/>
              <a:ea typeface="微软雅黑" panose="020B0503020204020204" pitchFamily="34" charset="-122"/>
            </a:endParaRPr>
          </a:p>
          <a:p>
            <a:pPr eaLnBrk="1" hangingPunct="1"/>
            <a:endParaRPr lang="zh-CN" altLang="en-US" sz="1800" dirty="0">
              <a:ea typeface="宋体" panose="02010600030101010101" pitchFamily="2" charset="-122"/>
            </a:endParaRPr>
          </a:p>
        </p:txBody>
      </p:sp>
      <p:sp>
        <p:nvSpPr>
          <p:cNvPr id="39940" name="TextBox 9">
            <a:extLst>
              <a:ext uri="{FF2B5EF4-FFF2-40B4-BE49-F238E27FC236}">
                <a16:creationId xmlns:a16="http://schemas.microsoft.com/office/drawing/2014/main" id="{B5B1297C-04FF-A44D-9026-EE0A5D05250F}"/>
              </a:ext>
            </a:extLst>
          </p:cNvPr>
          <p:cNvSpPr txBox="1">
            <a:spLocks noChangeArrowheads="1"/>
          </p:cNvSpPr>
          <p:nvPr/>
        </p:nvSpPr>
        <p:spPr bwMode="auto">
          <a:xfrm>
            <a:off x="5657850" y="3698081"/>
            <a:ext cx="22288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zh-CN" altLang="en-US" sz="1500">
                <a:ea typeface="宋体" panose="02010600030101010101" pitchFamily="2" charset="-122"/>
              </a:rPr>
              <a:t>属性</a:t>
            </a:r>
            <a:r>
              <a:rPr lang="en-US" altLang="zh-CN" sz="1500">
                <a:ea typeface="宋体" panose="02010600030101010101" pitchFamily="2" charset="-122"/>
              </a:rPr>
              <a:t>A</a:t>
            </a:r>
            <a:r>
              <a:rPr lang="zh-CN" altLang="en-US" sz="1500">
                <a:ea typeface="宋体" panose="02010600030101010101" pitchFamily="2" charset="-122"/>
              </a:rPr>
              <a:t>的第</a:t>
            </a:r>
            <a:r>
              <a:rPr lang="en-US" altLang="zh-CN" sz="1500">
                <a:ea typeface="宋体" panose="02010600030101010101" pitchFamily="2" charset="-122"/>
              </a:rPr>
              <a:t>j</a:t>
            </a:r>
            <a:r>
              <a:rPr lang="zh-CN" altLang="en-US" sz="1500">
                <a:ea typeface="宋体" panose="02010600030101010101" pitchFamily="2" charset="-122"/>
              </a:rPr>
              <a:t>个取值的样本比例</a:t>
            </a:r>
            <a:r>
              <a:rPr lang="en-US" altLang="zh-CN" sz="1500">
                <a:ea typeface="宋体" panose="02010600030101010101" pitchFamily="2" charset="-122"/>
              </a:rPr>
              <a:t>, </a:t>
            </a:r>
            <a:r>
              <a:rPr lang="zh-CN" altLang="en-US" sz="1500">
                <a:ea typeface="宋体" panose="02010600030101010101" pitchFamily="2" charset="-122"/>
              </a:rPr>
              <a:t>样本越多越重要</a:t>
            </a:r>
          </a:p>
        </p:txBody>
      </p:sp>
      <p:pic>
        <p:nvPicPr>
          <p:cNvPr id="39941" name="Picture 8">
            <a:extLst>
              <a:ext uri="{FF2B5EF4-FFF2-40B4-BE49-F238E27FC236}">
                <a16:creationId xmlns:a16="http://schemas.microsoft.com/office/drawing/2014/main" id="{B70D4660-C25A-D54F-B1BA-7D2C2003C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3300" y="2857501"/>
            <a:ext cx="3300413" cy="735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9942" name="直接箭头连接符 11">
            <a:extLst>
              <a:ext uri="{FF2B5EF4-FFF2-40B4-BE49-F238E27FC236}">
                <a16:creationId xmlns:a16="http://schemas.microsoft.com/office/drawing/2014/main" id="{E23C572B-9E76-F64E-AE90-DF88A9BDD466}"/>
              </a:ext>
            </a:extLst>
          </p:cNvPr>
          <p:cNvCxnSpPr>
            <a:cxnSpLocks noChangeShapeType="1"/>
          </p:cNvCxnSpPr>
          <p:nvPr/>
        </p:nvCxnSpPr>
        <p:spPr bwMode="auto">
          <a:xfrm rot="10800000">
            <a:off x="5657850" y="3429000"/>
            <a:ext cx="514350" cy="310754"/>
          </a:xfrm>
          <a:prstGeom prst="straightConnector1">
            <a:avLst/>
          </a:prstGeom>
          <a:noFill/>
          <a:ln w="9525" algn="ctr">
            <a:solidFill>
              <a:schemeClr val="tx1"/>
            </a:solidFill>
            <a:miter lim="800000"/>
            <a:headEnd/>
            <a:tailEnd type="arrow" w="med" len="med"/>
          </a:ln>
          <a:extLst>
            <a:ext uri="{909E8E84-426E-40DD-AFC4-6F175D3DCCD1}">
              <a14:hiddenFill xmlns:a14="http://schemas.microsoft.com/office/drawing/2010/main">
                <a:noFill/>
              </a14:hiddenFill>
            </a:ext>
          </a:extLst>
        </p:spPr>
      </p:cxnSp>
      <p:pic>
        <p:nvPicPr>
          <p:cNvPr id="39943" name="Picture 9">
            <a:extLst>
              <a:ext uri="{FF2B5EF4-FFF2-40B4-BE49-F238E27FC236}">
                <a16:creationId xmlns:a16="http://schemas.microsoft.com/office/drawing/2014/main" id="{B6E1858B-BE4F-344A-894D-CFD5F07EE8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1543050"/>
            <a:ext cx="2971800" cy="86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4" name="TextBox 18">
            <a:extLst>
              <a:ext uri="{FF2B5EF4-FFF2-40B4-BE49-F238E27FC236}">
                <a16:creationId xmlns:a16="http://schemas.microsoft.com/office/drawing/2014/main" id="{388C4E54-9E5A-3E4E-A866-C22C1183912D}"/>
              </a:ext>
            </a:extLst>
          </p:cNvPr>
          <p:cNvSpPr txBox="1">
            <a:spLocks noChangeArrowheads="1"/>
          </p:cNvSpPr>
          <p:nvPr/>
        </p:nvSpPr>
        <p:spPr bwMode="auto">
          <a:xfrm>
            <a:off x="2000250" y="4343400"/>
            <a:ext cx="54292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zh-CN" sz="1800">
                <a:ea typeface="宋体" panose="02010600030101010101" pitchFamily="2" charset="-122"/>
              </a:rPr>
              <a:t>Gain(A, S) = Entropy(S) – Entropy (A, S)</a:t>
            </a:r>
            <a:endParaRPr lang="zh-CN" altLang="en-US" sz="1800">
              <a:ea typeface="宋体" panose="02010600030101010101" pitchFamily="2" charset="-122"/>
            </a:endParaRPr>
          </a:p>
        </p:txBody>
      </p:sp>
      <p:sp>
        <p:nvSpPr>
          <p:cNvPr id="9" name="矩形 8">
            <a:extLst>
              <a:ext uri="{FF2B5EF4-FFF2-40B4-BE49-F238E27FC236}">
                <a16:creationId xmlns:a16="http://schemas.microsoft.com/office/drawing/2014/main" id="{AC2724CB-7D88-6144-B2CF-040664B10071}"/>
              </a:ext>
            </a:extLst>
          </p:cNvPr>
          <p:cNvSpPr>
            <a:spLocks noChangeArrowheads="1"/>
          </p:cNvSpPr>
          <p:nvPr/>
        </p:nvSpPr>
        <p:spPr bwMode="auto">
          <a:xfrm>
            <a:off x="5392341" y="2964656"/>
            <a:ext cx="285750" cy="4572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en-US" sz="1800">
              <a:ea typeface="宋体" panose="02010600030101010101" pitchFamily="2" charset="-122"/>
            </a:endParaRPr>
          </a:p>
        </p:txBody>
      </p:sp>
      <p:sp>
        <p:nvSpPr>
          <p:cNvPr id="3" name="灯片编号占位符 2">
            <a:extLst>
              <a:ext uri="{FF2B5EF4-FFF2-40B4-BE49-F238E27FC236}">
                <a16:creationId xmlns:a16="http://schemas.microsoft.com/office/drawing/2014/main" id="{D54E1EA8-C3F8-BB49-912F-A4B3760DF741}"/>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37</a:t>
            </a:fld>
            <a:endParaRPr lang="en-US">
              <a:solidFill>
                <a:prstClr val="black">
                  <a:tint val="75000"/>
                </a:prstClr>
              </a:solidFill>
            </a:endParaRPr>
          </a:p>
        </p:txBody>
      </p:sp>
    </p:spTree>
    <p:extLst>
      <p:ext uri="{BB962C8B-B14F-4D97-AF65-F5344CB8AC3E}">
        <p14:creationId xmlns:p14="http://schemas.microsoft.com/office/powerpoint/2010/main" val="406946511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563651">
                                            <p:txEl>
                                              <p:pRg st="0" end="0"/>
                                            </p:txEl>
                                          </p:spTgt>
                                        </p:tgtEl>
                                        <p:attrNameLst>
                                          <p:attrName>style.visibility</p:attrName>
                                        </p:attrNameLst>
                                      </p:cBhvr>
                                      <p:to>
                                        <p:strVal val="visible"/>
                                      </p:to>
                                    </p:set>
                                    <p:anim calcmode="lin" valueType="num">
                                      <p:cBhvr additive="base">
                                        <p:cTn id="7" dur="500" fill="hold"/>
                                        <p:tgtEl>
                                          <p:spTgt spid="15636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636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563651">
                                            <p:txEl>
                                              <p:pRg st="1" end="1"/>
                                            </p:txEl>
                                          </p:spTgt>
                                        </p:tgtEl>
                                        <p:attrNameLst>
                                          <p:attrName>style.visibility</p:attrName>
                                        </p:attrNameLst>
                                      </p:cBhvr>
                                      <p:to>
                                        <p:strVal val="visible"/>
                                      </p:to>
                                    </p:set>
                                    <p:anim calcmode="lin" valueType="num">
                                      <p:cBhvr additive="base">
                                        <p:cTn id="13" dur="500" fill="hold"/>
                                        <p:tgtEl>
                                          <p:spTgt spid="15636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636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563651">
                                            <p:txEl>
                                              <p:pRg st="2" end="2"/>
                                            </p:txEl>
                                          </p:spTgt>
                                        </p:tgtEl>
                                        <p:attrNameLst>
                                          <p:attrName>style.visibility</p:attrName>
                                        </p:attrNameLst>
                                      </p:cBhvr>
                                      <p:to>
                                        <p:strVal val="visible"/>
                                      </p:to>
                                    </p:set>
                                    <p:anim calcmode="lin" valueType="num">
                                      <p:cBhvr additive="base">
                                        <p:cTn id="19" dur="500" fill="hold"/>
                                        <p:tgtEl>
                                          <p:spTgt spid="15636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5636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994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1563651">
                                            <p:txEl>
                                              <p:pRg st="5" end="5"/>
                                            </p:txEl>
                                          </p:spTgt>
                                        </p:tgtEl>
                                        <p:attrNameLst>
                                          <p:attrName>style.visibility</p:attrName>
                                        </p:attrNameLst>
                                      </p:cBhvr>
                                      <p:to>
                                        <p:strVal val="visible"/>
                                      </p:to>
                                    </p:set>
                                    <p:anim calcmode="lin" valueType="num">
                                      <p:cBhvr additive="base">
                                        <p:cTn id="29" dur="500" fill="hold"/>
                                        <p:tgtEl>
                                          <p:spTgt spid="1563651">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56365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994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3994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9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nodeType="clickEffect">
                                  <p:stCondLst>
                                    <p:cond delay="0"/>
                                  </p:stCondLst>
                                  <p:childTnLst>
                                    <p:set>
                                      <p:cBhvr>
                                        <p:cTn id="46" dur="1" fill="hold">
                                          <p:stCondLst>
                                            <p:cond delay="0"/>
                                          </p:stCondLst>
                                        </p:cTn>
                                        <p:tgtEl>
                                          <p:spTgt spid="1563651">
                                            <p:txEl>
                                              <p:pRg st="8" end="8"/>
                                            </p:txEl>
                                          </p:spTgt>
                                        </p:tgtEl>
                                        <p:attrNameLst>
                                          <p:attrName>style.visibility</p:attrName>
                                        </p:attrNameLst>
                                      </p:cBhvr>
                                      <p:to>
                                        <p:strVal val="visible"/>
                                      </p:to>
                                    </p:set>
                                    <p:anim calcmode="lin" valueType="num">
                                      <p:cBhvr additive="base">
                                        <p:cTn id="47" dur="500" fill="hold"/>
                                        <p:tgtEl>
                                          <p:spTgt spid="1563651">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563651">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99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0" grpId="0"/>
      <p:bldP spid="39944" grpId="0"/>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1607B6E7-E5B4-7041-ABD5-55F7E195CD96}"/>
              </a:ext>
            </a:extLst>
          </p:cNvPr>
          <p:cNvSpPr>
            <a:spLocks noGrp="1" noChangeArrowheads="1"/>
          </p:cNvSpPr>
          <p:nvPr>
            <p:ph type="title"/>
          </p:nvPr>
        </p:nvSpPr>
        <p:spPr>
          <a:xfrm>
            <a:off x="1657350" y="71438"/>
            <a:ext cx="5829300" cy="457200"/>
          </a:xfrm>
        </p:spPr>
        <p:txBody>
          <a:bodyPr/>
          <a:lstStyle/>
          <a:p>
            <a:pPr eaLnBrk="1" hangingPunct="1"/>
            <a:r>
              <a:rPr lang="zh-CN" altLang="en-US" sz="2400">
                <a:latin typeface="微软雅黑" panose="020B0503020204020204" pitchFamily="34" charset="-122"/>
                <a:ea typeface="微软雅黑" panose="020B0503020204020204" pitchFamily="34" charset="-122"/>
              </a:rPr>
              <a:t>属性选择方法：信息增益计算示例</a:t>
            </a:r>
            <a:endParaRPr lang="en-US" altLang="zh-CN" sz="2400">
              <a:latin typeface="微软雅黑" panose="020B0503020204020204" pitchFamily="34" charset="-122"/>
              <a:ea typeface="微软雅黑" panose="020B0503020204020204" pitchFamily="34" charset="-122"/>
            </a:endParaRPr>
          </a:p>
        </p:txBody>
      </p:sp>
      <p:graphicFrame>
        <p:nvGraphicFramePr>
          <p:cNvPr id="78850" name="Object 2">
            <a:extLst>
              <a:ext uri="{FF2B5EF4-FFF2-40B4-BE49-F238E27FC236}">
                <a16:creationId xmlns:a16="http://schemas.microsoft.com/office/drawing/2014/main" id="{25DB0F36-AAF5-924D-8EFC-625040692C01}"/>
              </a:ext>
            </a:extLst>
          </p:cNvPr>
          <p:cNvGraphicFramePr>
            <a:graphicFrameLocks noGrp="1"/>
          </p:cNvGraphicFramePr>
          <p:nvPr>
            <p:ph type="body" idx="1"/>
          </p:nvPr>
        </p:nvGraphicFramePr>
        <p:xfrm>
          <a:off x="2743200" y="928688"/>
          <a:ext cx="4972050" cy="3600450"/>
        </p:xfrm>
        <a:graphic>
          <a:graphicData uri="http://schemas.openxmlformats.org/presentationml/2006/ole">
            <mc:AlternateContent xmlns:mc="http://schemas.openxmlformats.org/markup-compatibility/2006">
              <mc:Choice xmlns:v="urn:schemas-microsoft-com:vml" Requires="v">
                <p:oleObj spid="_x0000_s56333" name="工作表" r:id="rId4" imgW="5791200" imgH="3962400" progId="Excel.Sheet.8">
                  <p:embed/>
                </p:oleObj>
              </mc:Choice>
              <mc:Fallback>
                <p:oleObj name="工作表" r:id="rId4" imgW="5791200" imgH="3962400" progId="Excel.Sheet.8">
                  <p:embed/>
                  <p:pic>
                    <p:nvPicPr>
                      <p:cNvPr id="78850" name="Object 2">
                        <a:extLst>
                          <a:ext uri="{FF2B5EF4-FFF2-40B4-BE49-F238E27FC236}">
                            <a16:creationId xmlns:a16="http://schemas.microsoft.com/office/drawing/2014/main" id="{25DB0F36-AAF5-924D-8EFC-625040692C0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928688"/>
                        <a:ext cx="4972050"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851" name="Text Box 4">
            <a:extLst>
              <a:ext uri="{FF2B5EF4-FFF2-40B4-BE49-F238E27FC236}">
                <a16:creationId xmlns:a16="http://schemas.microsoft.com/office/drawing/2014/main" id="{DF842653-1DDB-6643-8422-26A6C70065CC}"/>
              </a:ext>
            </a:extLst>
          </p:cNvPr>
          <p:cNvSpPr txBox="1">
            <a:spLocks noChangeArrowheads="1"/>
          </p:cNvSpPr>
          <p:nvPr/>
        </p:nvSpPr>
        <p:spPr bwMode="auto">
          <a:xfrm>
            <a:off x="1314450" y="1285875"/>
            <a:ext cx="1428750" cy="263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spcBef>
                <a:spcPct val="0"/>
              </a:spcBef>
              <a:buClr>
                <a:srgbClr val="170981"/>
              </a:buClr>
              <a:buSzPct val="75000"/>
              <a:buFont typeface="Wingdings" pitchFamily="2" charset="2"/>
              <a:buNone/>
            </a:pPr>
            <a:r>
              <a:rPr lang="zh-CN" altLang="en-US" sz="1500" b="1">
                <a:latin typeface="微软雅黑" panose="020B0503020204020204" pitchFamily="34" charset="-122"/>
                <a:ea typeface="微软雅黑" panose="020B0503020204020204" pitchFamily="34" charset="-122"/>
              </a:rPr>
              <a:t>共有</a:t>
            </a:r>
            <a:r>
              <a:rPr lang="en-US" altLang="zh-CN" sz="1500" b="1">
                <a:latin typeface="微软雅黑" panose="020B0503020204020204" pitchFamily="34" charset="-122"/>
                <a:ea typeface="微软雅黑" panose="020B0503020204020204" pitchFamily="34" charset="-122"/>
              </a:rPr>
              <a:t>5</a:t>
            </a:r>
            <a:r>
              <a:rPr lang="zh-CN" altLang="en-US" sz="1500" b="1">
                <a:latin typeface="微软雅黑" panose="020B0503020204020204" pitchFamily="34" charset="-122"/>
                <a:ea typeface="微软雅黑" panose="020B0503020204020204" pitchFamily="34" charset="-122"/>
              </a:rPr>
              <a:t>个属性</a:t>
            </a:r>
            <a:endParaRPr lang="en-US" altLang="zh-CN" sz="1500" b="1">
              <a:latin typeface="微软雅黑" panose="020B0503020204020204" pitchFamily="34" charset="-122"/>
              <a:ea typeface="微软雅黑" panose="020B0503020204020204" pitchFamily="34" charset="-122"/>
            </a:endParaRPr>
          </a:p>
          <a:p>
            <a:pPr>
              <a:spcBef>
                <a:spcPct val="0"/>
              </a:spcBef>
              <a:buClr>
                <a:srgbClr val="170981"/>
              </a:buClr>
              <a:buSzPct val="75000"/>
              <a:buFont typeface="Wingdings" pitchFamily="2" charset="2"/>
              <a:buNone/>
            </a:pPr>
            <a:endParaRPr lang="en-US" altLang="zh-CN" sz="1500" b="1">
              <a:latin typeface="微软雅黑" panose="020B0503020204020204" pitchFamily="34" charset="-122"/>
              <a:ea typeface="微软雅黑" panose="020B0503020204020204" pitchFamily="34" charset="-122"/>
            </a:endParaRPr>
          </a:p>
          <a:p>
            <a:pPr>
              <a:spcBef>
                <a:spcPct val="0"/>
              </a:spcBef>
              <a:buClr>
                <a:srgbClr val="170981"/>
              </a:buClr>
              <a:buSzPct val="75000"/>
              <a:buFont typeface="Wingdings" pitchFamily="2" charset="2"/>
              <a:buNone/>
            </a:pPr>
            <a:r>
              <a:rPr lang="zh-CN" altLang="en-US" sz="1500" b="1">
                <a:latin typeface="微软雅黑" panose="020B0503020204020204" pitchFamily="34" charset="-122"/>
                <a:ea typeface="微软雅黑" panose="020B0503020204020204" pitchFamily="34" charset="-122"/>
              </a:rPr>
              <a:t>前</a:t>
            </a:r>
            <a:r>
              <a:rPr lang="en-US" altLang="zh-CN" sz="1500" b="1">
                <a:latin typeface="微软雅黑" panose="020B0503020204020204" pitchFamily="34" charset="-122"/>
                <a:ea typeface="微软雅黑" panose="020B0503020204020204" pitchFamily="34" charset="-122"/>
              </a:rPr>
              <a:t>4</a:t>
            </a:r>
            <a:r>
              <a:rPr lang="zh-CN" altLang="en-US" sz="1500" b="1">
                <a:latin typeface="微软雅黑" panose="020B0503020204020204" pitchFamily="34" charset="-122"/>
                <a:ea typeface="微软雅黑" panose="020B0503020204020204" pitchFamily="34" charset="-122"/>
              </a:rPr>
              <a:t>个属性用作预测属性，最后一个属性是类别属性</a:t>
            </a:r>
            <a:endParaRPr lang="en-US" altLang="zh-CN" sz="1500" b="1">
              <a:latin typeface="微软雅黑" panose="020B0503020204020204" pitchFamily="34" charset="-122"/>
              <a:ea typeface="微软雅黑" panose="020B0503020204020204" pitchFamily="34" charset="-122"/>
            </a:endParaRPr>
          </a:p>
          <a:p>
            <a:pPr>
              <a:spcBef>
                <a:spcPct val="0"/>
              </a:spcBef>
              <a:buClr>
                <a:srgbClr val="170981"/>
              </a:buClr>
              <a:buSzPct val="75000"/>
              <a:buFont typeface="Wingdings" pitchFamily="2" charset="2"/>
              <a:buNone/>
            </a:pPr>
            <a:endParaRPr lang="en-US" altLang="zh-CN" sz="1500" b="1">
              <a:latin typeface="微软雅黑" panose="020B0503020204020204" pitchFamily="34" charset="-122"/>
              <a:ea typeface="微软雅黑" panose="020B0503020204020204" pitchFamily="34" charset="-122"/>
            </a:endParaRPr>
          </a:p>
          <a:p>
            <a:pPr>
              <a:spcBef>
                <a:spcPct val="0"/>
              </a:spcBef>
              <a:buClr>
                <a:srgbClr val="170981"/>
              </a:buClr>
              <a:buSzPct val="75000"/>
              <a:buFont typeface="Wingdings" pitchFamily="2" charset="2"/>
              <a:buNone/>
            </a:pPr>
            <a:endParaRPr lang="en-US" altLang="zh-CN" sz="1500" b="1">
              <a:latin typeface="微软雅黑" panose="020B0503020204020204" pitchFamily="34" charset="-122"/>
              <a:ea typeface="微软雅黑" panose="020B0503020204020204" pitchFamily="34" charset="-122"/>
            </a:endParaRPr>
          </a:p>
          <a:p>
            <a:pPr>
              <a:spcBef>
                <a:spcPct val="0"/>
              </a:spcBef>
              <a:buClr>
                <a:srgbClr val="170981"/>
              </a:buClr>
              <a:buSzPct val="75000"/>
              <a:buFont typeface="Wingdings" pitchFamily="2" charset="2"/>
              <a:buNone/>
            </a:pPr>
            <a:r>
              <a:rPr lang="zh-CN" altLang="en-US" sz="1500" b="1">
                <a:latin typeface="微软雅黑" panose="020B0503020204020204" pitchFamily="34" charset="-122"/>
                <a:ea typeface="微软雅黑" panose="020B0503020204020204" pitchFamily="34" charset="-122"/>
              </a:rPr>
              <a:t>共有</a:t>
            </a:r>
            <a:r>
              <a:rPr lang="en-US" altLang="zh-CN" sz="1500" b="1">
                <a:latin typeface="微软雅黑" panose="020B0503020204020204" pitchFamily="34" charset="-122"/>
                <a:ea typeface="微软雅黑" panose="020B0503020204020204" pitchFamily="34" charset="-122"/>
              </a:rPr>
              <a:t>14</a:t>
            </a:r>
            <a:r>
              <a:rPr lang="zh-CN" altLang="en-US" sz="1500" b="1">
                <a:latin typeface="微软雅黑" panose="020B0503020204020204" pitchFamily="34" charset="-122"/>
                <a:ea typeface="微软雅黑" panose="020B0503020204020204" pitchFamily="34" charset="-122"/>
              </a:rPr>
              <a:t>个样本，或者说</a:t>
            </a:r>
            <a:r>
              <a:rPr lang="en-US" altLang="zh-CN" sz="1500" b="1">
                <a:latin typeface="微软雅黑" panose="020B0503020204020204" pitchFamily="34" charset="-122"/>
                <a:ea typeface="微软雅黑" panose="020B0503020204020204" pitchFamily="34" charset="-122"/>
              </a:rPr>
              <a:t>14</a:t>
            </a:r>
            <a:r>
              <a:rPr lang="zh-CN" altLang="en-US" sz="1500" b="1">
                <a:latin typeface="微软雅黑" panose="020B0503020204020204" pitchFamily="34" charset="-122"/>
                <a:ea typeface="微软雅黑" panose="020B0503020204020204" pitchFamily="34" charset="-122"/>
              </a:rPr>
              <a:t>条记录</a:t>
            </a:r>
            <a:endParaRPr lang="en-US" altLang="zh-CN" sz="1500" b="1">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B9B3555A-ABB7-E948-A740-A946EB5734BD}"/>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38</a:t>
            </a:fld>
            <a:endParaRPr lang="en-US">
              <a:solidFill>
                <a:prstClr val="black">
                  <a:tint val="75000"/>
                </a:prstClr>
              </a:solidFill>
            </a:endParaRPr>
          </a:p>
        </p:txBody>
      </p:sp>
    </p:spTree>
    <p:extLst>
      <p:ext uri="{BB962C8B-B14F-4D97-AF65-F5344CB8AC3E}">
        <p14:creationId xmlns:p14="http://schemas.microsoft.com/office/powerpoint/2010/main" val="3111158730"/>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1609FBAA-DA01-444B-8D29-C18EB84B48A2}"/>
              </a:ext>
            </a:extLst>
          </p:cNvPr>
          <p:cNvSpPr>
            <a:spLocks noGrp="1" noChangeArrowheads="1"/>
          </p:cNvSpPr>
          <p:nvPr>
            <p:ph type="title"/>
          </p:nvPr>
        </p:nvSpPr>
        <p:spPr>
          <a:xfrm>
            <a:off x="1620441" y="-71438"/>
            <a:ext cx="5844778" cy="742950"/>
          </a:xfrm>
        </p:spPr>
        <p:txBody>
          <a:bodyPr vert="horz" lIns="69056" tIns="34529" rIns="69056" bIns="34529" rtlCol="0" anchor="ctr">
            <a:normAutofit/>
          </a:bodyPr>
          <a:lstStyle/>
          <a:p>
            <a:pPr eaLnBrk="1" hangingPunct="1"/>
            <a:r>
              <a:rPr lang="zh-CN" altLang="en-US" sz="2400">
                <a:latin typeface="微软雅黑" panose="020B0503020204020204" pitchFamily="34" charset="-122"/>
                <a:ea typeface="微软雅黑" panose="020B0503020204020204" pitchFamily="34" charset="-122"/>
              </a:rPr>
              <a:t>属性选择方法：信息增益计算示例</a:t>
            </a:r>
            <a:endParaRPr lang="en-US" altLang="zh-CN" sz="2400" b="1" i="1">
              <a:solidFill>
                <a:srgbClr val="170981"/>
              </a:solidFill>
              <a:latin typeface="微软雅黑" panose="020B0503020204020204" pitchFamily="34" charset="-122"/>
              <a:ea typeface="微软雅黑" panose="020B0503020204020204" pitchFamily="34" charset="-122"/>
            </a:endParaRPr>
          </a:p>
        </p:txBody>
      </p:sp>
      <p:sp>
        <p:nvSpPr>
          <p:cNvPr id="80898" name="Rectangle 3">
            <a:extLst>
              <a:ext uri="{FF2B5EF4-FFF2-40B4-BE49-F238E27FC236}">
                <a16:creationId xmlns:a16="http://schemas.microsoft.com/office/drawing/2014/main" id="{D54F8012-F153-AA4A-BC36-829AB735A285}"/>
              </a:ext>
            </a:extLst>
          </p:cNvPr>
          <p:cNvSpPr>
            <a:spLocks noChangeArrowheads="1"/>
          </p:cNvSpPr>
          <p:nvPr/>
        </p:nvSpPr>
        <p:spPr bwMode="auto">
          <a:xfrm>
            <a:off x="4201972" y="1113235"/>
            <a:ext cx="562654" cy="346731"/>
          </a:xfrm>
          <a:prstGeom prst="rect">
            <a:avLst/>
          </a:prstGeom>
          <a:solidFill>
            <a:srgbClr val="00CCFF"/>
          </a:solidFill>
          <a:ln w="12700">
            <a:solidFill>
              <a:schemeClr val="tx1"/>
            </a:solidFill>
            <a:miter lim="800000"/>
            <a:headEnd/>
            <a:tailEnd/>
          </a:ln>
        </p:spPr>
        <p:txBody>
          <a:bodyPr wrap="none" lIns="69056" tIns="34529" rIns="69056" bIns="34529">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zh-CN" sz="1800">
                <a:latin typeface="Times New Roman" panose="02020603050405020304" pitchFamily="18" charset="0"/>
                <a:ea typeface="宋体" panose="02010600030101010101" pitchFamily="2" charset="-122"/>
              </a:rPr>
              <a:t>age?</a:t>
            </a:r>
          </a:p>
        </p:txBody>
      </p:sp>
      <p:sp>
        <p:nvSpPr>
          <p:cNvPr id="80899" name="Rectangle 4">
            <a:extLst>
              <a:ext uri="{FF2B5EF4-FFF2-40B4-BE49-F238E27FC236}">
                <a16:creationId xmlns:a16="http://schemas.microsoft.com/office/drawing/2014/main" id="{CF425B6D-7430-A244-B7B5-DBAECCB099A6}"/>
              </a:ext>
            </a:extLst>
          </p:cNvPr>
          <p:cNvSpPr>
            <a:spLocks noChangeArrowheads="1"/>
          </p:cNvSpPr>
          <p:nvPr/>
        </p:nvSpPr>
        <p:spPr bwMode="auto">
          <a:xfrm>
            <a:off x="4033015" y="1844278"/>
            <a:ext cx="908902" cy="34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zh-CN" sz="1800">
                <a:latin typeface="Times New Roman" panose="02020603050405020304" pitchFamily="18" charset="0"/>
                <a:ea typeface="宋体" panose="02010600030101010101" pitchFamily="2" charset="-122"/>
              </a:rPr>
              <a:t>overcast</a:t>
            </a:r>
          </a:p>
        </p:txBody>
      </p:sp>
      <p:sp>
        <p:nvSpPr>
          <p:cNvPr id="80900" name="Rectangle 5">
            <a:extLst>
              <a:ext uri="{FF2B5EF4-FFF2-40B4-BE49-F238E27FC236}">
                <a16:creationId xmlns:a16="http://schemas.microsoft.com/office/drawing/2014/main" id="{EC1175AB-932F-ED41-BA89-0DD1AAA82C5F}"/>
              </a:ext>
            </a:extLst>
          </p:cNvPr>
          <p:cNvSpPr>
            <a:spLocks noChangeArrowheads="1"/>
          </p:cNvSpPr>
          <p:nvPr/>
        </p:nvSpPr>
        <p:spPr bwMode="auto">
          <a:xfrm>
            <a:off x="2823340" y="2530078"/>
            <a:ext cx="908902" cy="346731"/>
          </a:xfrm>
          <a:prstGeom prst="rect">
            <a:avLst/>
          </a:prstGeom>
          <a:solidFill>
            <a:srgbClr val="00FFCC"/>
          </a:solidFill>
          <a:ln w="12700">
            <a:solidFill>
              <a:schemeClr val="tx1"/>
            </a:solidFill>
            <a:miter lim="800000"/>
            <a:headEnd/>
            <a:tailEnd/>
          </a:ln>
        </p:spPr>
        <p:txBody>
          <a:bodyPr wrap="none" lIns="69056" tIns="34529" rIns="69056" bIns="34529">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zh-CN" sz="1800">
                <a:latin typeface="Times New Roman" panose="02020603050405020304" pitchFamily="18" charset="0"/>
                <a:ea typeface="宋体" panose="02010600030101010101" pitchFamily="2" charset="-122"/>
              </a:rPr>
              <a:t>student?</a:t>
            </a:r>
          </a:p>
        </p:txBody>
      </p:sp>
      <p:sp>
        <p:nvSpPr>
          <p:cNvPr id="80901" name="Rectangle 6">
            <a:extLst>
              <a:ext uri="{FF2B5EF4-FFF2-40B4-BE49-F238E27FC236}">
                <a16:creationId xmlns:a16="http://schemas.microsoft.com/office/drawing/2014/main" id="{08C35010-3E53-E74C-8526-2015F596F9D7}"/>
              </a:ext>
            </a:extLst>
          </p:cNvPr>
          <p:cNvSpPr>
            <a:spLocks noChangeArrowheads="1"/>
          </p:cNvSpPr>
          <p:nvPr/>
        </p:nvSpPr>
        <p:spPr bwMode="auto">
          <a:xfrm>
            <a:off x="5445475" y="2530078"/>
            <a:ext cx="1364155" cy="346731"/>
          </a:xfrm>
          <a:prstGeom prst="rect">
            <a:avLst/>
          </a:prstGeom>
          <a:solidFill>
            <a:srgbClr val="99CCFF"/>
          </a:solidFill>
          <a:ln w="12700">
            <a:solidFill>
              <a:schemeClr val="tx1"/>
            </a:solidFill>
            <a:miter lim="800000"/>
            <a:headEnd/>
            <a:tailEnd/>
          </a:ln>
        </p:spPr>
        <p:txBody>
          <a:bodyPr wrap="none" lIns="69056" tIns="34529" rIns="69056" bIns="34529">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zh-CN" sz="1800">
                <a:latin typeface="Times New Roman" panose="02020603050405020304" pitchFamily="18" charset="0"/>
                <a:ea typeface="宋体" panose="02010600030101010101" pitchFamily="2" charset="-122"/>
              </a:rPr>
              <a:t>credit rating?</a:t>
            </a:r>
          </a:p>
        </p:txBody>
      </p:sp>
      <p:sp>
        <p:nvSpPr>
          <p:cNvPr id="80902" name="Rectangle 7">
            <a:extLst>
              <a:ext uri="{FF2B5EF4-FFF2-40B4-BE49-F238E27FC236}">
                <a16:creationId xmlns:a16="http://schemas.microsoft.com/office/drawing/2014/main" id="{78B372A8-C09A-4F40-AB1F-7881993E0268}"/>
              </a:ext>
            </a:extLst>
          </p:cNvPr>
          <p:cNvSpPr>
            <a:spLocks noChangeArrowheads="1"/>
          </p:cNvSpPr>
          <p:nvPr/>
        </p:nvSpPr>
        <p:spPr bwMode="auto">
          <a:xfrm>
            <a:off x="2447921" y="3255169"/>
            <a:ext cx="370294" cy="34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zh-CN" sz="1800">
                <a:latin typeface="Times New Roman" panose="02020603050405020304" pitchFamily="18" charset="0"/>
                <a:ea typeface="宋体" panose="02010600030101010101" pitchFamily="2" charset="-122"/>
              </a:rPr>
              <a:t>no</a:t>
            </a:r>
          </a:p>
        </p:txBody>
      </p:sp>
      <p:sp>
        <p:nvSpPr>
          <p:cNvPr id="80903" name="Rectangle 8">
            <a:extLst>
              <a:ext uri="{FF2B5EF4-FFF2-40B4-BE49-F238E27FC236}">
                <a16:creationId xmlns:a16="http://schemas.microsoft.com/office/drawing/2014/main" id="{FADB052D-BDC2-F44F-A9B1-15D096DFFE9B}"/>
              </a:ext>
            </a:extLst>
          </p:cNvPr>
          <p:cNvSpPr>
            <a:spLocks noChangeArrowheads="1"/>
          </p:cNvSpPr>
          <p:nvPr/>
        </p:nvSpPr>
        <p:spPr bwMode="auto">
          <a:xfrm>
            <a:off x="3620910" y="3255169"/>
            <a:ext cx="447238" cy="34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zh-CN" sz="1800">
                <a:latin typeface="Times New Roman" panose="02020603050405020304" pitchFamily="18" charset="0"/>
                <a:ea typeface="宋体" panose="02010600030101010101" pitchFamily="2" charset="-122"/>
              </a:rPr>
              <a:t>yes</a:t>
            </a:r>
          </a:p>
        </p:txBody>
      </p:sp>
      <p:sp>
        <p:nvSpPr>
          <p:cNvPr id="80904" name="Rectangle 9">
            <a:extLst>
              <a:ext uri="{FF2B5EF4-FFF2-40B4-BE49-F238E27FC236}">
                <a16:creationId xmlns:a16="http://schemas.microsoft.com/office/drawing/2014/main" id="{867BF791-B437-BE48-A19C-B2BC6A75CCAF}"/>
              </a:ext>
            </a:extLst>
          </p:cNvPr>
          <p:cNvSpPr>
            <a:spLocks noChangeArrowheads="1"/>
          </p:cNvSpPr>
          <p:nvPr/>
        </p:nvSpPr>
        <p:spPr bwMode="auto">
          <a:xfrm>
            <a:off x="6442233" y="3265885"/>
            <a:ext cx="460061" cy="34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zh-CN" sz="1800">
                <a:latin typeface="Times New Roman" panose="02020603050405020304" pitchFamily="18" charset="0"/>
                <a:ea typeface="宋体" panose="02010600030101010101" pitchFamily="2" charset="-122"/>
              </a:rPr>
              <a:t>fair</a:t>
            </a:r>
          </a:p>
        </p:txBody>
      </p:sp>
      <p:sp>
        <p:nvSpPr>
          <p:cNvPr id="80905" name="Rectangle 10">
            <a:extLst>
              <a:ext uri="{FF2B5EF4-FFF2-40B4-BE49-F238E27FC236}">
                <a16:creationId xmlns:a16="http://schemas.microsoft.com/office/drawing/2014/main" id="{E4601807-DDD4-6243-92FB-BE2E6EBEA0F4}"/>
              </a:ext>
            </a:extLst>
          </p:cNvPr>
          <p:cNvSpPr>
            <a:spLocks noChangeArrowheads="1"/>
          </p:cNvSpPr>
          <p:nvPr/>
        </p:nvSpPr>
        <p:spPr bwMode="auto">
          <a:xfrm>
            <a:off x="5215987" y="3276600"/>
            <a:ext cx="973023" cy="34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zh-CN" sz="1800">
                <a:latin typeface="Times New Roman" panose="02020603050405020304" pitchFamily="18" charset="0"/>
                <a:ea typeface="宋体" panose="02010600030101010101" pitchFamily="2" charset="-122"/>
              </a:rPr>
              <a:t>excellent</a:t>
            </a:r>
          </a:p>
        </p:txBody>
      </p:sp>
      <p:sp>
        <p:nvSpPr>
          <p:cNvPr id="80906" name="Line 11">
            <a:extLst>
              <a:ext uri="{FF2B5EF4-FFF2-40B4-BE49-F238E27FC236}">
                <a16:creationId xmlns:a16="http://schemas.microsoft.com/office/drawing/2014/main" id="{BB317246-B5CB-C24E-A8B9-640A566AE99F}"/>
              </a:ext>
            </a:extLst>
          </p:cNvPr>
          <p:cNvSpPr>
            <a:spLocks noChangeShapeType="1"/>
          </p:cNvSpPr>
          <p:nvPr/>
        </p:nvSpPr>
        <p:spPr bwMode="auto">
          <a:xfrm flipH="1">
            <a:off x="3288506" y="1482329"/>
            <a:ext cx="744141" cy="99298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1350"/>
          </a:p>
        </p:txBody>
      </p:sp>
      <p:sp>
        <p:nvSpPr>
          <p:cNvPr id="80907" name="Line 12">
            <a:extLst>
              <a:ext uri="{FF2B5EF4-FFF2-40B4-BE49-F238E27FC236}">
                <a16:creationId xmlns:a16="http://schemas.microsoft.com/office/drawing/2014/main" id="{40D05DEC-676D-1842-88C4-F2B60DD1C9A4}"/>
              </a:ext>
            </a:extLst>
          </p:cNvPr>
          <p:cNvSpPr>
            <a:spLocks noChangeShapeType="1"/>
          </p:cNvSpPr>
          <p:nvPr/>
        </p:nvSpPr>
        <p:spPr bwMode="auto">
          <a:xfrm flipH="1">
            <a:off x="4482704" y="1516856"/>
            <a:ext cx="1190" cy="40957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1350"/>
          </a:p>
        </p:txBody>
      </p:sp>
      <p:sp>
        <p:nvSpPr>
          <p:cNvPr id="80908" name="Line 13">
            <a:extLst>
              <a:ext uri="{FF2B5EF4-FFF2-40B4-BE49-F238E27FC236}">
                <a16:creationId xmlns:a16="http://schemas.microsoft.com/office/drawing/2014/main" id="{E3DBC0BD-0D33-EA40-93EE-485BB278EE0A}"/>
              </a:ext>
            </a:extLst>
          </p:cNvPr>
          <p:cNvSpPr>
            <a:spLocks noChangeShapeType="1"/>
          </p:cNvSpPr>
          <p:nvPr/>
        </p:nvSpPr>
        <p:spPr bwMode="auto">
          <a:xfrm>
            <a:off x="4786313" y="1446610"/>
            <a:ext cx="1116806" cy="98226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1350"/>
          </a:p>
        </p:txBody>
      </p:sp>
      <p:sp>
        <p:nvSpPr>
          <p:cNvPr id="80909" name="Rectangle 14">
            <a:extLst>
              <a:ext uri="{FF2B5EF4-FFF2-40B4-BE49-F238E27FC236}">
                <a16:creationId xmlns:a16="http://schemas.microsoft.com/office/drawing/2014/main" id="{3259D1F5-2CD1-CE44-B95E-4A7721E29002}"/>
              </a:ext>
            </a:extLst>
          </p:cNvPr>
          <p:cNvSpPr>
            <a:spLocks noChangeArrowheads="1"/>
          </p:cNvSpPr>
          <p:nvPr/>
        </p:nvSpPr>
        <p:spPr bwMode="auto">
          <a:xfrm>
            <a:off x="3161818" y="1801416"/>
            <a:ext cx="633187" cy="346731"/>
          </a:xfrm>
          <a:prstGeom prst="rect">
            <a:avLst/>
          </a:prstGeom>
          <a:solidFill>
            <a:srgbClr val="FFFF00"/>
          </a:solidFill>
          <a:ln w="12700">
            <a:solidFill>
              <a:schemeClr val="bg1"/>
            </a:solidFill>
            <a:miter lim="800000"/>
            <a:headEnd/>
            <a:tailEnd/>
          </a:ln>
        </p:spPr>
        <p:txBody>
          <a:bodyPr wrap="none" lIns="69056" tIns="34529" rIns="69056" bIns="34529">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zh-CN" sz="1800" b="1">
                <a:latin typeface="Times New Roman" panose="02020603050405020304" pitchFamily="18" charset="0"/>
                <a:ea typeface="宋体" panose="02010600030101010101" pitchFamily="2" charset="-122"/>
              </a:rPr>
              <a:t>&lt;=30</a:t>
            </a:r>
            <a:endParaRPr lang="en-US" altLang="zh-CN" sz="1800">
              <a:latin typeface="Times New Roman" panose="02020603050405020304" pitchFamily="18" charset="0"/>
              <a:ea typeface="宋体" panose="02010600030101010101" pitchFamily="2" charset="-122"/>
            </a:endParaRPr>
          </a:p>
        </p:txBody>
      </p:sp>
      <p:sp>
        <p:nvSpPr>
          <p:cNvPr id="80910" name="Rectangle 15">
            <a:extLst>
              <a:ext uri="{FF2B5EF4-FFF2-40B4-BE49-F238E27FC236}">
                <a16:creationId xmlns:a16="http://schemas.microsoft.com/office/drawing/2014/main" id="{7F8A2A29-D6B0-0C46-9D44-C52155F6AEA6}"/>
              </a:ext>
            </a:extLst>
          </p:cNvPr>
          <p:cNvSpPr>
            <a:spLocks noChangeArrowheads="1"/>
          </p:cNvSpPr>
          <p:nvPr/>
        </p:nvSpPr>
        <p:spPr bwMode="auto">
          <a:xfrm>
            <a:off x="5365904" y="1889522"/>
            <a:ext cx="501740" cy="34673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zh-CN" sz="1800" b="1">
                <a:latin typeface="Times New Roman" panose="02020603050405020304" pitchFamily="18" charset="0"/>
                <a:ea typeface="宋体" panose="02010600030101010101" pitchFamily="2" charset="-122"/>
              </a:rPr>
              <a:t>&gt;40</a:t>
            </a:r>
            <a:endParaRPr lang="en-US" altLang="zh-CN" sz="1800">
              <a:latin typeface="Times New Roman" panose="02020603050405020304" pitchFamily="18" charset="0"/>
              <a:ea typeface="宋体" panose="02010600030101010101" pitchFamily="2" charset="-122"/>
            </a:endParaRPr>
          </a:p>
        </p:txBody>
      </p:sp>
      <p:sp>
        <p:nvSpPr>
          <p:cNvPr id="80911" name="Line 16">
            <a:extLst>
              <a:ext uri="{FF2B5EF4-FFF2-40B4-BE49-F238E27FC236}">
                <a16:creationId xmlns:a16="http://schemas.microsoft.com/office/drawing/2014/main" id="{4591A6DC-F96D-F549-8BEB-25193B9021F0}"/>
              </a:ext>
            </a:extLst>
          </p:cNvPr>
          <p:cNvSpPr>
            <a:spLocks noChangeShapeType="1"/>
          </p:cNvSpPr>
          <p:nvPr/>
        </p:nvSpPr>
        <p:spPr bwMode="auto">
          <a:xfrm flipH="1">
            <a:off x="2667000" y="2945606"/>
            <a:ext cx="370285" cy="38695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1350"/>
          </a:p>
        </p:txBody>
      </p:sp>
      <p:sp>
        <p:nvSpPr>
          <p:cNvPr id="80912" name="Line 17">
            <a:extLst>
              <a:ext uri="{FF2B5EF4-FFF2-40B4-BE49-F238E27FC236}">
                <a16:creationId xmlns:a16="http://schemas.microsoft.com/office/drawing/2014/main" id="{28BFA5E0-8FFB-DE47-9522-6FF33FA4E0D6}"/>
              </a:ext>
            </a:extLst>
          </p:cNvPr>
          <p:cNvSpPr>
            <a:spLocks noChangeShapeType="1"/>
          </p:cNvSpPr>
          <p:nvPr/>
        </p:nvSpPr>
        <p:spPr bwMode="auto">
          <a:xfrm>
            <a:off x="3513535" y="2980135"/>
            <a:ext cx="315515" cy="31789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1350"/>
          </a:p>
        </p:txBody>
      </p:sp>
      <p:sp>
        <p:nvSpPr>
          <p:cNvPr id="80913" name="Line 18">
            <a:extLst>
              <a:ext uri="{FF2B5EF4-FFF2-40B4-BE49-F238E27FC236}">
                <a16:creationId xmlns:a16="http://schemas.microsoft.com/office/drawing/2014/main" id="{43251791-6838-1842-B4E4-34179996569A}"/>
              </a:ext>
            </a:extLst>
          </p:cNvPr>
          <p:cNvSpPr>
            <a:spLocks noChangeShapeType="1"/>
          </p:cNvSpPr>
          <p:nvPr/>
        </p:nvSpPr>
        <p:spPr bwMode="auto">
          <a:xfrm flipH="1">
            <a:off x="5648325" y="2980135"/>
            <a:ext cx="258366" cy="341709"/>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1350"/>
          </a:p>
        </p:txBody>
      </p:sp>
      <p:sp>
        <p:nvSpPr>
          <p:cNvPr id="80914" name="Line 19">
            <a:extLst>
              <a:ext uri="{FF2B5EF4-FFF2-40B4-BE49-F238E27FC236}">
                <a16:creationId xmlns:a16="http://schemas.microsoft.com/office/drawing/2014/main" id="{46E83AE2-09AE-A241-8963-32FDD76CB706}"/>
              </a:ext>
            </a:extLst>
          </p:cNvPr>
          <p:cNvSpPr>
            <a:spLocks noChangeShapeType="1"/>
          </p:cNvSpPr>
          <p:nvPr/>
        </p:nvSpPr>
        <p:spPr bwMode="auto">
          <a:xfrm>
            <a:off x="6382941" y="2990850"/>
            <a:ext cx="246459" cy="296466"/>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1350"/>
          </a:p>
        </p:txBody>
      </p:sp>
      <p:sp>
        <p:nvSpPr>
          <p:cNvPr id="80915" name="Line 20">
            <a:extLst>
              <a:ext uri="{FF2B5EF4-FFF2-40B4-BE49-F238E27FC236}">
                <a16:creationId xmlns:a16="http://schemas.microsoft.com/office/drawing/2014/main" id="{089C115D-CB4C-2040-96EB-420898E0CE3A}"/>
              </a:ext>
            </a:extLst>
          </p:cNvPr>
          <p:cNvSpPr>
            <a:spLocks noChangeShapeType="1"/>
          </p:cNvSpPr>
          <p:nvPr/>
        </p:nvSpPr>
        <p:spPr bwMode="auto">
          <a:xfrm>
            <a:off x="2630091" y="3608785"/>
            <a:ext cx="0" cy="32980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1350"/>
          </a:p>
        </p:txBody>
      </p:sp>
      <p:sp>
        <p:nvSpPr>
          <p:cNvPr id="80916" name="Line 21">
            <a:extLst>
              <a:ext uri="{FF2B5EF4-FFF2-40B4-BE49-F238E27FC236}">
                <a16:creationId xmlns:a16="http://schemas.microsoft.com/office/drawing/2014/main" id="{5BEF222C-6693-1441-8E8E-624BDDD384A6}"/>
              </a:ext>
            </a:extLst>
          </p:cNvPr>
          <p:cNvSpPr>
            <a:spLocks noChangeShapeType="1"/>
          </p:cNvSpPr>
          <p:nvPr/>
        </p:nvSpPr>
        <p:spPr bwMode="auto">
          <a:xfrm>
            <a:off x="6668691" y="3574256"/>
            <a:ext cx="0" cy="32980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1350"/>
          </a:p>
        </p:txBody>
      </p:sp>
      <p:sp>
        <p:nvSpPr>
          <p:cNvPr id="80917" name="Line 22">
            <a:extLst>
              <a:ext uri="{FF2B5EF4-FFF2-40B4-BE49-F238E27FC236}">
                <a16:creationId xmlns:a16="http://schemas.microsoft.com/office/drawing/2014/main" id="{FF885399-F3F0-AD4B-A24E-280DEBCE10E4}"/>
              </a:ext>
            </a:extLst>
          </p:cNvPr>
          <p:cNvSpPr>
            <a:spLocks noChangeShapeType="1"/>
          </p:cNvSpPr>
          <p:nvPr/>
        </p:nvSpPr>
        <p:spPr bwMode="auto">
          <a:xfrm>
            <a:off x="5694760" y="3586162"/>
            <a:ext cx="0" cy="32980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1350"/>
          </a:p>
        </p:txBody>
      </p:sp>
      <p:sp>
        <p:nvSpPr>
          <p:cNvPr id="80918" name="Line 23">
            <a:extLst>
              <a:ext uri="{FF2B5EF4-FFF2-40B4-BE49-F238E27FC236}">
                <a16:creationId xmlns:a16="http://schemas.microsoft.com/office/drawing/2014/main" id="{5E4D4CB5-2FEB-E144-8194-950A04D6D626}"/>
              </a:ext>
            </a:extLst>
          </p:cNvPr>
          <p:cNvSpPr>
            <a:spLocks noChangeShapeType="1"/>
          </p:cNvSpPr>
          <p:nvPr/>
        </p:nvSpPr>
        <p:spPr bwMode="auto">
          <a:xfrm>
            <a:off x="3840956" y="3586162"/>
            <a:ext cx="0" cy="32980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1350"/>
          </a:p>
        </p:txBody>
      </p:sp>
      <p:sp>
        <p:nvSpPr>
          <p:cNvPr id="80919" name="Line 24">
            <a:extLst>
              <a:ext uri="{FF2B5EF4-FFF2-40B4-BE49-F238E27FC236}">
                <a16:creationId xmlns:a16="http://schemas.microsoft.com/office/drawing/2014/main" id="{B2683297-9611-7447-BD4C-27CDE91401CF}"/>
              </a:ext>
            </a:extLst>
          </p:cNvPr>
          <p:cNvSpPr>
            <a:spLocks noChangeShapeType="1"/>
          </p:cNvSpPr>
          <p:nvPr/>
        </p:nvSpPr>
        <p:spPr bwMode="auto">
          <a:xfrm>
            <a:off x="4483894" y="2157412"/>
            <a:ext cx="0" cy="32980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1350"/>
          </a:p>
        </p:txBody>
      </p:sp>
      <p:sp>
        <p:nvSpPr>
          <p:cNvPr id="80920" name="Rectangle 25">
            <a:extLst>
              <a:ext uri="{FF2B5EF4-FFF2-40B4-BE49-F238E27FC236}">
                <a16:creationId xmlns:a16="http://schemas.microsoft.com/office/drawing/2014/main" id="{8F984D85-EA41-C54E-82DB-4C84DD28A250}"/>
              </a:ext>
            </a:extLst>
          </p:cNvPr>
          <p:cNvSpPr>
            <a:spLocks noChangeArrowheads="1"/>
          </p:cNvSpPr>
          <p:nvPr/>
        </p:nvSpPr>
        <p:spPr bwMode="auto">
          <a:xfrm>
            <a:off x="2446730" y="3912394"/>
            <a:ext cx="370294" cy="346731"/>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zh-CN" sz="1800">
                <a:latin typeface="Times New Roman" panose="02020603050405020304" pitchFamily="18" charset="0"/>
                <a:ea typeface="宋体" panose="02010600030101010101" pitchFamily="2" charset="-122"/>
              </a:rPr>
              <a:t>no</a:t>
            </a:r>
          </a:p>
        </p:txBody>
      </p:sp>
      <p:sp>
        <p:nvSpPr>
          <p:cNvPr id="80921" name="Rectangle 26">
            <a:extLst>
              <a:ext uri="{FF2B5EF4-FFF2-40B4-BE49-F238E27FC236}">
                <a16:creationId xmlns:a16="http://schemas.microsoft.com/office/drawing/2014/main" id="{184515A3-4F10-D04E-8FE5-7B919EAA9D8C}"/>
              </a:ext>
            </a:extLst>
          </p:cNvPr>
          <p:cNvSpPr>
            <a:spLocks noChangeArrowheads="1"/>
          </p:cNvSpPr>
          <p:nvPr/>
        </p:nvSpPr>
        <p:spPr bwMode="auto">
          <a:xfrm>
            <a:off x="6472233" y="3915966"/>
            <a:ext cx="370294" cy="346731"/>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zh-CN" sz="1800">
                <a:latin typeface="Times New Roman" panose="02020603050405020304" pitchFamily="18" charset="0"/>
                <a:ea typeface="宋体" panose="02010600030101010101" pitchFamily="2" charset="-122"/>
              </a:rPr>
              <a:t>no</a:t>
            </a:r>
          </a:p>
        </p:txBody>
      </p:sp>
      <p:sp>
        <p:nvSpPr>
          <p:cNvPr id="80922" name="Rectangle 27">
            <a:extLst>
              <a:ext uri="{FF2B5EF4-FFF2-40B4-BE49-F238E27FC236}">
                <a16:creationId xmlns:a16="http://schemas.microsoft.com/office/drawing/2014/main" id="{DB9BC8B7-AE9E-064B-BFD9-DC827EE88F97}"/>
              </a:ext>
            </a:extLst>
          </p:cNvPr>
          <p:cNvSpPr>
            <a:spLocks noChangeArrowheads="1"/>
          </p:cNvSpPr>
          <p:nvPr/>
        </p:nvSpPr>
        <p:spPr bwMode="auto">
          <a:xfrm>
            <a:off x="3618528" y="3912394"/>
            <a:ext cx="447238" cy="346731"/>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zh-CN" sz="1800">
                <a:latin typeface="Times New Roman" panose="02020603050405020304" pitchFamily="18" charset="0"/>
                <a:ea typeface="宋体" panose="02010600030101010101" pitchFamily="2" charset="-122"/>
              </a:rPr>
              <a:t>yes</a:t>
            </a:r>
          </a:p>
        </p:txBody>
      </p:sp>
      <p:sp>
        <p:nvSpPr>
          <p:cNvPr id="80923" name="Rectangle 28">
            <a:extLst>
              <a:ext uri="{FF2B5EF4-FFF2-40B4-BE49-F238E27FC236}">
                <a16:creationId xmlns:a16="http://schemas.microsoft.com/office/drawing/2014/main" id="{AC151EDB-B223-F040-9F19-B6F05F8D0A09}"/>
              </a:ext>
            </a:extLst>
          </p:cNvPr>
          <p:cNvSpPr>
            <a:spLocks noChangeArrowheads="1"/>
          </p:cNvSpPr>
          <p:nvPr/>
        </p:nvSpPr>
        <p:spPr bwMode="auto">
          <a:xfrm>
            <a:off x="5443756" y="3915966"/>
            <a:ext cx="447238" cy="346731"/>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zh-CN" sz="1800">
                <a:latin typeface="Times New Roman" panose="02020603050405020304" pitchFamily="18" charset="0"/>
                <a:ea typeface="宋体" panose="02010600030101010101" pitchFamily="2" charset="-122"/>
              </a:rPr>
              <a:t>yes</a:t>
            </a:r>
          </a:p>
        </p:txBody>
      </p:sp>
      <p:sp>
        <p:nvSpPr>
          <p:cNvPr id="80924" name="Rectangle 29">
            <a:extLst>
              <a:ext uri="{FF2B5EF4-FFF2-40B4-BE49-F238E27FC236}">
                <a16:creationId xmlns:a16="http://schemas.microsoft.com/office/drawing/2014/main" id="{09EE4BCC-5784-E740-AC0E-901BB578A88F}"/>
              </a:ext>
            </a:extLst>
          </p:cNvPr>
          <p:cNvSpPr>
            <a:spLocks noChangeArrowheads="1"/>
          </p:cNvSpPr>
          <p:nvPr/>
        </p:nvSpPr>
        <p:spPr bwMode="auto">
          <a:xfrm>
            <a:off x="4262656" y="2532460"/>
            <a:ext cx="447238" cy="346731"/>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zh-CN" sz="1800">
                <a:latin typeface="Times New Roman" panose="02020603050405020304" pitchFamily="18" charset="0"/>
                <a:ea typeface="宋体" panose="02010600030101010101" pitchFamily="2" charset="-122"/>
              </a:rPr>
              <a:t>yes</a:t>
            </a:r>
          </a:p>
        </p:txBody>
      </p:sp>
      <p:sp>
        <p:nvSpPr>
          <p:cNvPr id="80925" name="Rectangle 30">
            <a:extLst>
              <a:ext uri="{FF2B5EF4-FFF2-40B4-BE49-F238E27FC236}">
                <a16:creationId xmlns:a16="http://schemas.microsoft.com/office/drawing/2014/main" id="{90E33FA4-C96B-A940-A318-F6AA52612369}"/>
              </a:ext>
            </a:extLst>
          </p:cNvPr>
          <p:cNvSpPr>
            <a:spLocks noChangeArrowheads="1"/>
          </p:cNvSpPr>
          <p:nvPr/>
        </p:nvSpPr>
        <p:spPr bwMode="auto">
          <a:xfrm>
            <a:off x="4071938" y="1915716"/>
            <a:ext cx="800100" cy="228600"/>
          </a:xfrm>
          <a:prstGeom prst="rect">
            <a:avLst/>
          </a:prstGeom>
          <a:solidFill>
            <a:srgbClr val="FFFF00"/>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zh-CN" sz="1500" b="1">
                <a:latin typeface="Times New Roman" panose="02020603050405020304" pitchFamily="18" charset="0"/>
                <a:ea typeface="宋体" panose="02010600030101010101" pitchFamily="2" charset="-122"/>
              </a:rPr>
              <a:t>30..40</a:t>
            </a:r>
            <a:endParaRPr lang="en-US" altLang="zh-CN" sz="1350">
              <a:latin typeface="Times New Roman" panose="02020603050405020304" pitchFamily="18" charset="0"/>
              <a:ea typeface="宋体" panose="02010600030101010101" pitchFamily="2" charset="-122"/>
            </a:endParaRPr>
          </a:p>
        </p:txBody>
      </p:sp>
      <p:sp>
        <p:nvSpPr>
          <p:cNvPr id="3" name="灯片编号占位符 2">
            <a:extLst>
              <a:ext uri="{FF2B5EF4-FFF2-40B4-BE49-F238E27FC236}">
                <a16:creationId xmlns:a16="http://schemas.microsoft.com/office/drawing/2014/main" id="{0B9319F2-65EE-7140-96EA-BFA22B4B6E79}"/>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39</a:t>
            </a:fld>
            <a:endParaRPr lang="en-US">
              <a:solidFill>
                <a:prstClr val="black">
                  <a:tint val="75000"/>
                </a:prstClr>
              </a:solidFill>
            </a:endParaRPr>
          </a:p>
        </p:txBody>
      </p:sp>
    </p:spTree>
    <p:extLst>
      <p:ext uri="{BB962C8B-B14F-4D97-AF65-F5344CB8AC3E}">
        <p14:creationId xmlns:p14="http://schemas.microsoft.com/office/powerpoint/2010/main" val="224607130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2">
            <a:extLst>
              <a:ext uri="{FF2B5EF4-FFF2-40B4-BE49-F238E27FC236}">
                <a16:creationId xmlns:a16="http://schemas.microsoft.com/office/drawing/2014/main" id="{B91641E2-56CE-5340-AFA7-CD7AF66FBBB8}"/>
              </a:ext>
            </a:extLst>
          </p:cNvPr>
          <p:cNvSpPr>
            <a:spLocks noGrp="1" noChangeArrowheads="1"/>
          </p:cNvSpPr>
          <p:nvPr>
            <p:ph type="title"/>
          </p:nvPr>
        </p:nvSpPr>
        <p:spPr/>
        <p:txBody>
          <a:bodyPr/>
          <a:lstStyle/>
          <a:p>
            <a:pPr eaLnBrk="1" hangingPunct="1"/>
            <a:r>
              <a:rPr lang="zh-CN" altLang="en-US" dirty="0">
                <a:ea typeface="宋体" panose="02010600030101010101" pitchFamily="2" charset="-122"/>
              </a:rPr>
              <a:t>预测建模</a:t>
            </a:r>
          </a:p>
        </p:txBody>
      </p:sp>
      <p:sp>
        <p:nvSpPr>
          <p:cNvPr id="106498" name="Rectangle 3">
            <a:extLst>
              <a:ext uri="{FF2B5EF4-FFF2-40B4-BE49-F238E27FC236}">
                <a16:creationId xmlns:a16="http://schemas.microsoft.com/office/drawing/2014/main" id="{53ABEA57-F78A-DF43-B1B5-AED3DC139051}"/>
              </a:ext>
            </a:extLst>
          </p:cNvPr>
          <p:cNvSpPr>
            <a:spLocks noGrp="1" noChangeArrowheads="1"/>
          </p:cNvSpPr>
          <p:nvPr>
            <p:ph type="body" idx="1"/>
          </p:nvPr>
        </p:nvSpPr>
        <p:spPr>
          <a:xfrm>
            <a:off x="1066800" y="1361070"/>
            <a:ext cx="7620000" cy="3588544"/>
          </a:xfrm>
        </p:spPr>
        <p:txBody>
          <a:bodyPr/>
          <a:lstStyle/>
          <a:p>
            <a:pPr eaLnBrk="1" hangingPunct="1"/>
            <a:r>
              <a:rPr lang="zh-CN" altLang="en-US" sz="2400" dirty="0">
                <a:ea typeface="宋体" panose="02010600030101010101" pitchFamily="2" charset="-122"/>
              </a:rPr>
              <a:t>在函数</a:t>
            </a:r>
            <a:r>
              <a:rPr lang="en-US" altLang="zh-CN" sz="2400" dirty="0">
                <a:ea typeface="宋体" panose="02010600030101010101" pitchFamily="2" charset="-122"/>
              </a:rPr>
              <a:t>Y=</a:t>
            </a:r>
            <a:r>
              <a:rPr lang="en-US" altLang="zh-CN" sz="2400" dirty="0">
                <a:ea typeface="宋体" panose="02010600030101010101" pitchFamily="2" charset="-122"/>
                <a:sym typeface="Symbol" pitchFamily="2" charset="2"/>
              </a:rPr>
              <a:t></a:t>
            </a:r>
            <a:r>
              <a:rPr lang="en-US" altLang="zh-CN" sz="2400" dirty="0">
                <a:ea typeface="宋体" panose="02010600030101010101" pitchFamily="2" charset="-122"/>
              </a:rPr>
              <a:t>(</a:t>
            </a:r>
            <a:r>
              <a:rPr lang="en-US" altLang="zh-CN" sz="2400" dirty="0" err="1">
                <a:ea typeface="宋体" panose="02010600030101010101" pitchFamily="2" charset="-122"/>
              </a:rPr>
              <a:t>X;θ</a:t>
            </a:r>
            <a:r>
              <a:rPr lang="en-US" altLang="zh-CN" sz="2400" dirty="0">
                <a:ea typeface="宋体" panose="02010600030101010101" pitchFamily="2" charset="-122"/>
              </a:rPr>
              <a:t>)</a:t>
            </a:r>
            <a:r>
              <a:rPr lang="zh-CN" altLang="en-US" sz="2400" dirty="0">
                <a:ea typeface="宋体" panose="02010600030101010101" pitchFamily="2" charset="-122"/>
              </a:rPr>
              <a:t>中：</a:t>
            </a:r>
          </a:p>
          <a:p>
            <a:pPr lvl="1" eaLnBrk="1" hangingPunct="1"/>
            <a:r>
              <a:rPr lang="zh-CN" altLang="en-US" sz="2400" dirty="0">
                <a:ea typeface="宋体" panose="02010600030101010101" pitchFamily="2" charset="-122"/>
              </a:rPr>
              <a:t>如果</a:t>
            </a:r>
            <a:r>
              <a:rPr lang="en-US" altLang="zh-CN" sz="2400" dirty="0">
                <a:ea typeface="宋体" panose="02010600030101010101" pitchFamily="2" charset="-122"/>
              </a:rPr>
              <a:t>Y</a:t>
            </a:r>
            <a:r>
              <a:rPr lang="zh-CN" altLang="en-US" sz="2400" dirty="0">
                <a:ea typeface="宋体" panose="02010600030101010101" pitchFamily="2" charset="-122"/>
              </a:rPr>
              <a:t>是数量型变量，那么学习从向量</a:t>
            </a:r>
            <a:r>
              <a:rPr lang="en-US" altLang="zh-CN" sz="2400" dirty="0">
                <a:ea typeface="宋体" panose="02010600030101010101" pitchFamily="2" charset="-122"/>
              </a:rPr>
              <a:t>X</a:t>
            </a:r>
            <a:r>
              <a:rPr lang="zh-CN" altLang="en-US" sz="2400" dirty="0">
                <a:ea typeface="宋体" panose="02010600030101010101" pitchFamily="2" charset="-122"/>
              </a:rPr>
              <a:t>到</a:t>
            </a:r>
            <a:r>
              <a:rPr lang="en-US" altLang="zh-CN" sz="2400" dirty="0">
                <a:ea typeface="宋体" panose="02010600030101010101" pitchFamily="2" charset="-122"/>
              </a:rPr>
              <a:t>Y</a:t>
            </a:r>
            <a:r>
              <a:rPr lang="zh-CN" altLang="en-US" sz="2400" dirty="0">
                <a:ea typeface="宋体" panose="02010600030101010101" pitchFamily="2" charset="-122"/>
              </a:rPr>
              <a:t>的映射的过程叫做</a:t>
            </a:r>
            <a:r>
              <a:rPr lang="zh-CN" altLang="en-US" sz="2400" dirty="0">
                <a:solidFill>
                  <a:schemeClr val="accent2"/>
                </a:solidFill>
                <a:ea typeface="宋体" panose="02010600030101010101" pitchFamily="2" charset="-122"/>
              </a:rPr>
              <a:t>回归</a:t>
            </a:r>
            <a:endParaRPr lang="zh-CN" altLang="en-US" sz="2400" dirty="0">
              <a:ea typeface="宋体" panose="02010600030101010101" pitchFamily="2" charset="-122"/>
            </a:endParaRPr>
          </a:p>
          <a:p>
            <a:pPr lvl="1" eaLnBrk="1" hangingPunct="1"/>
            <a:r>
              <a:rPr lang="zh-CN" altLang="en-US" sz="2400" dirty="0">
                <a:ea typeface="宋体" panose="02010600030101010101" pitchFamily="2" charset="-122"/>
              </a:rPr>
              <a:t>如果</a:t>
            </a:r>
            <a:r>
              <a:rPr lang="en-US" altLang="zh-CN" sz="2400" dirty="0">
                <a:ea typeface="宋体" panose="02010600030101010101" pitchFamily="2" charset="-122"/>
              </a:rPr>
              <a:t>Y</a:t>
            </a:r>
            <a:r>
              <a:rPr lang="zh-CN" altLang="en-US" sz="2400" dirty="0">
                <a:ea typeface="宋体" panose="02010600030101010101" pitchFamily="2" charset="-122"/>
              </a:rPr>
              <a:t>是范畴型变量，则叫做</a:t>
            </a:r>
            <a:r>
              <a:rPr lang="zh-CN" altLang="en-US" sz="2400" dirty="0">
                <a:solidFill>
                  <a:schemeClr val="accent2"/>
                </a:solidFill>
                <a:ea typeface="宋体" panose="02010600030101010101" pitchFamily="2" charset="-122"/>
              </a:rPr>
              <a:t>分类</a:t>
            </a:r>
            <a:endParaRPr lang="zh-CN" altLang="en-US" sz="2400" dirty="0">
              <a:solidFill>
                <a:srgbClr val="FF0000"/>
              </a:solidFill>
              <a:ea typeface="宋体" panose="02010600030101010101" pitchFamily="2" charset="-122"/>
            </a:endParaRPr>
          </a:p>
          <a:p>
            <a:pPr eaLnBrk="1" hangingPunct="1">
              <a:lnSpc>
                <a:spcPct val="90000"/>
              </a:lnSpc>
              <a:buFont typeface="Wingdings" pitchFamily="2" charset="2"/>
              <a:buNone/>
            </a:pPr>
            <a:endParaRPr lang="zh-CN" altLang="en-US" sz="1800" dirty="0">
              <a:ea typeface="宋体" panose="02010600030101010101" pitchFamily="2" charset="-122"/>
            </a:endParaRPr>
          </a:p>
        </p:txBody>
      </p:sp>
      <p:sp>
        <p:nvSpPr>
          <p:cNvPr id="3" name="灯片编号占位符 2">
            <a:extLst>
              <a:ext uri="{FF2B5EF4-FFF2-40B4-BE49-F238E27FC236}">
                <a16:creationId xmlns:a16="http://schemas.microsoft.com/office/drawing/2014/main" id="{C62AC02A-4903-8244-9D9A-30DB4C68DDF2}"/>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4</a:t>
            </a:fld>
            <a:endParaRPr lang="en-US">
              <a:solidFill>
                <a:prstClr val="black">
                  <a:tint val="75000"/>
                </a:prstClr>
              </a:solidFill>
            </a:endParaRPr>
          </a:p>
        </p:txBody>
      </p:sp>
    </p:spTree>
    <p:extLst>
      <p:ext uri="{BB962C8B-B14F-4D97-AF65-F5344CB8AC3E}">
        <p14:creationId xmlns:p14="http://schemas.microsoft.com/office/powerpoint/2010/main" val="32779504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a:extLst>
              <a:ext uri="{FF2B5EF4-FFF2-40B4-BE49-F238E27FC236}">
                <a16:creationId xmlns:a16="http://schemas.microsoft.com/office/drawing/2014/main" id="{FDD7575A-45CD-D74D-A978-8F692E8838B4}"/>
              </a:ext>
            </a:extLst>
          </p:cNvPr>
          <p:cNvSpPr>
            <a:spLocks noGrp="1" noChangeArrowheads="1"/>
          </p:cNvSpPr>
          <p:nvPr>
            <p:ph type="title"/>
          </p:nvPr>
        </p:nvSpPr>
        <p:spPr>
          <a:xfrm>
            <a:off x="1257300" y="-42863"/>
            <a:ext cx="6572250" cy="685800"/>
          </a:xfrm>
        </p:spPr>
        <p:txBody>
          <a:bodyPr/>
          <a:lstStyle/>
          <a:p>
            <a:pPr eaLnBrk="1" hangingPunct="1"/>
            <a:r>
              <a:rPr lang="zh-CN" altLang="en-US" sz="2400">
                <a:latin typeface="微软雅黑" panose="020B0503020204020204" pitchFamily="34" charset="-122"/>
                <a:ea typeface="微软雅黑" panose="020B0503020204020204" pitchFamily="34" charset="-122"/>
              </a:rPr>
              <a:t>属性选择方法：信息增益计算示例</a:t>
            </a:r>
            <a:endParaRPr lang="en-US" altLang="zh-CN" sz="2400">
              <a:latin typeface="微软雅黑" panose="020B0503020204020204" pitchFamily="34" charset="-122"/>
              <a:ea typeface="微软雅黑" panose="020B0503020204020204" pitchFamily="34" charset="-122"/>
            </a:endParaRPr>
          </a:p>
        </p:txBody>
      </p:sp>
      <p:sp>
        <p:nvSpPr>
          <p:cNvPr id="82946" name="Rectangle 3">
            <a:extLst>
              <a:ext uri="{FF2B5EF4-FFF2-40B4-BE49-F238E27FC236}">
                <a16:creationId xmlns:a16="http://schemas.microsoft.com/office/drawing/2014/main" id="{A8F80B64-AF28-C94A-B52F-04133A69E07F}"/>
              </a:ext>
            </a:extLst>
          </p:cNvPr>
          <p:cNvSpPr>
            <a:spLocks noGrp="1" noChangeArrowheads="1"/>
          </p:cNvSpPr>
          <p:nvPr>
            <p:ph type="body" sz="half" idx="1"/>
          </p:nvPr>
        </p:nvSpPr>
        <p:spPr>
          <a:xfrm>
            <a:off x="1371600" y="642938"/>
            <a:ext cx="3114675" cy="1200150"/>
          </a:xfrm>
        </p:spPr>
        <p:txBody>
          <a:bodyPr/>
          <a:lstStyle/>
          <a:p>
            <a:pPr eaLnBrk="1" hangingPunct="1">
              <a:lnSpc>
                <a:spcPct val="80000"/>
              </a:lnSpc>
              <a:spcBef>
                <a:spcPct val="30000"/>
              </a:spcBef>
              <a:buSzPct val="80000"/>
              <a:buFont typeface="Marlett" pitchFamily="2" charset="2"/>
              <a:buChar char="g"/>
            </a:pPr>
            <a:r>
              <a:rPr lang="en-US" altLang="zh-CN" sz="1050">
                <a:solidFill>
                  <a:srgbClr val="121328"/>
                </a:solidFill>
                <a:ea typeface="宋体" panose="02010600030101010101" pitchFamily="2" charset="-122"/>
              </a:rPr>
              <a:t>Class P: buys_computer = “yes”</a:t>
            </a:r>
          </a:p>
          <a:p>
            <a:pPr eaLnBrk="1" hangingPunct="1">
              <a:lnSpc>
                <a:spcPct val="80000"/>
              </a:lnSpc>
              <a:spcBef>
                <a:spcPct val="30000"/>
              </a:spcBef>
              <a:buSzPct val="80000"/>
              <a:buFont typeface="Marlett" pitchFamily="2" charset="2"/>
              <a:buChar char="g"/>
            </a:pPr>
            <a:r>
              <a:rPr lang="en-US" altLang="zh-CN" sz="1050">
                <a:solidFill>
                  <a:srgbClr val="121328"/>
                </a:solidFill>
                <a:ea typeface="宋体" panose="02010600030101010101" pitchFamily="2" charset="-122"/>
              </a:rPr>
              <a:t>Class N: buys_computer = “no”</a:t>
            </a:r>
          </a:p>
          <a:p>
            <a:pPr eaLnBrk="1" hangingPunct="1">
              <a:lnSpc>
                <a:spcPct val="80000"/>
              </a:lnSpc>
              <a:spcBef>
                <a:spcPct val="30000"/>
              </a:spcBef>
              <a:buSzPct val="80000"/>
              <a:buFont typeface="Marlett" pitchFamily="2" charset="2"/>
              <a:buChar char="g"/>
            </a:pPr>
            <a:r>
              <a:rPr lang="en-US" altLang="zh-CN" sz="1050">
                <a:solidFill>
                  <a:srgbClr val="121328"/>
                </a:solidFill>
                <a:ea typeface="宋体" panose="02010600030101010101" pitchFamily="2" charset="-122"/>
              </a:rPr>
              <a:t>E(p, n) = E (9, 5) =0.940</a:t>
            </a:r>
          </a:p>
          <a:p>
            <a:pPr eaLnBrk="1" hangingPunct="1">
              <a:lnSpc>
                <a:spcPct val="80000"/>
              </a:lnSpc>
              <a:spcBef>
                <a:spcPct val="30000"/>
              </a:spcBef>
              <a:buSzPct val="80000"/>
              <a:buFont typeface="Marlett" pitchFamily="2" charset="2"/>
              <a:buChar char="g"/>
            </a:pPr>
            <a:r>
              <a:rPr lang="en-US" altLang="zh-CN" sz="1050">
                <a:solidFill>
                  <a:srgbClr val="121328"/>
                </a:solidFill>
                <a:ea typeface="宋体" panose="02010600030101010101" pitchFamily="2" charset="-122"/>
              </a:rPr>
              <a:t>Compute the entropy for age E(age):</a:t>
            </a:r>
            <a:endParaRPr lang="en-US" altLang="zh-CN" sz="1050">
              <a:ea typeface="宋体" panose="02010600030101010101" pitchFamily="2" charset="-122"/>
            </a:endParaRPr>
          </a:p>
          <a:p>
            <a:pPr eaLnBrk="1" hangingPunct="1"/>
            <a:endParaRPr lang="zh-CN" altLang="en-US" sz="1800">
              <a:ea typeface="宋体" panose="02010600030101010101" pitchFamily="2" charset="-122"/>
            </a:endParaRPr>
          </a:p>
        </p:txBody>
      </p:sp>
      <p:sp>
        <p:nvSpPr>
          <p:cNvPr id="82947" name="Rectangle 4">
            <a:extLst>
              <a:ext uri="{FF2B5EF4-FFF2-40B4-BE49-F238E27FC236}">
                <a16:creationId xmlns:a16="http://schemas.microsoft.com/office/drawing/2014/main" id="{4D30D8EC-A63F-7D4A-A808-8EEC40843AC5}"/>
              </a:ext>
            </a:extLst>
          </p:cNvPr>
          <p:cNvSpPr>
            <a:spLocks noGrp="1" noChangeArrowheads="1"/>
          </p:cNvSpPr>
          <p:nvPr>
            <p:ph type="body" sz="half" idx="2"/>
          </p:nvPr>
        </p:nvSpPr>
        <p:spPr>
          <a:xfrm>
            <a:off x="4686300" y="2000250"/>
            <a:ext cx="3114675" cy="1657350"/>
          </a:xfrm>
        </p:spPr>
        <p:txBody>
          <a:bodyPr/>
          <a:lstStyle/>
          <a:p>
            <a:pPr eaLnBrk="1" hangingPunct="1">
              <a:lnSpc>
                <a:spcPct val="130000"/>
              </a:lnSpc>
              <a:buFont typeface="Wingdings" pitchFamily="2" charset="2"/>
              <a:buNone/>
            </a:pPr>
            <a:r>
              <a:rPr lang="zh-CN" altLang="en-US" sz="1500">
                <a:solidFill>
                  <a:srgbClr val="121328"/>
                </a:solidFill>
                <a:ea typeface="宋体" panose="02010600030101010101" pitchFamily="2" charset="-122"/>
              </a:rPr>
              <a:t>            </a:t>
            </a:r>
            <a:r>
              <a:rPr lang="en-US" altLang="zh-CN" sz="1050">
                <a:solidFill>
                  <a:srgbClr val="121328"/>
                </a:solidFill>
                <a:ea typeface="宋体" panose="02010600030101010101" pitchFamily="2" charset="-122"/>
              </a:rPr>
              <a:t>means “age &lt;=30” has 5 out of 14 samples, with 2 yes’es  and 3 no’s.   Hence</a:t>
            </a:r>
            <a:endParaRPr lang="en-US" altLang="zh-CN" sz="1050">
              <a:ea typeface="宋体" panose="02010600030101010101" pitchFamily="2" charset="-122"/>
            </a:endParaRPr>
          </a:p>
          <a:p>
            <a:pPr eaLnBrk="1" hangingPunct="1">
              <a:lnSpc>
                <a:spcPct val="90000"/>
              </a:lnSpc>
              <a:buClr>
                <a:schemeClr val="accent1"/>
              </a:buClr>
              <a:buFont typeface="Wingdings 2" pitchFamily="2" charset="2"/>
              <a:buNone/>
            </a:pPr>
            <a:endParaRPr lang="en-US" altLang="zh-CN" sz="1500">
              <a:ea typeface="宋体" panose="02010600030101010101" pitchFamily="2" charset="-122"/>
            </a:endParaRPr>
          </a:p>
          <a:p>
            <a:pPr eaLnBrk="1" hangingPunct="1">
              <a:lnSpc>
                <a:spcPct val="90000"/>
              </a:lnSpc>
              <a:buClr>
                <a:schemeClr val="accent1"/>
              </a:buClr>
              <a:buFont typeface="Wingdings 2" pitchFamily="2" charset="2"/>
              <a:buNone/>
            </a:pPr>
            <a:endParaRPr lang="en-US" altLang="zh-CN" sz="1500">
              <a:solidFill>
                <a:srgbClr val="121328"/>
              </a:solidFill>
              <a:ea typeface="宋体" panose="02010600030101010101" pitchFamily="2" charset="-122"/>
            </a:endParaRPr>
          </a:p>
          <a:p>
            <a:pPr eaLnBrk="1" hangingPunct="1">
              <a:lnSpc>
                <a:spcPct val="90000"/>
              </a:lnSpc>
              <a:buClr>
                <a:schemeClr val="accent1"/>
              </a:buClr>
              <a:buFont typeface="Wingdings 2" pitchFamily="2" charset="2"/>
              <a:buNone/>
            </a:pPr>
            <a:r>
              <a:rPr lang="en-US" altLang="zh-CN" sz="1350">
                <a:solidFill>
                  <a:srgbClr val="121328"/>
                </a:solidFill>
                <a:ea typeface="宋体" panose="02010600030101010101" pitchFamily="2" charset="-122"/>
              </a:rPr>
              <a:t>Similarly,</a:t>
            </a:r>
          </a:p>
        </p:txBody>
      </p:sp>
      <p:graphicFrame>
        <p:nvGraphicFramePr>
          <p:cNvPr id="82948" name="Object 2">
            <a:extLst>
              <a:ext uri="{FF2B5EF4-FFF2-40B4-BE49-F238E27FC236}">
                <a16:creationId xmlns:a16="http://schemas.microsoft.com/office/drawing/2014/main" id="{C0263A22-0ADC-4245-8557-2B35140D3B11}"/>
              </a:ext>
            </a:extLst>
          </p:cNvPr>
          <p:cNvGraphicFramePr>
            <a:graphicFrameLocks noChangeAspect="1"/>
          </p:cNvGraphicFramePr>
          <p:nvPr/>
        </p:nvGraphicFramePr>
        <p:xfrm>
          <a:off x="1678781" y="1634728"/>
          <a:ext cx="2515791" cy="1079897"/>
        </p:xfrm>
        <a:graphic>
          <a:graphicData uri="http://schemas.openxmlformats.org/presentationml/2006/ole">
            <mc:AlternateContent xmlns:mc="http://schemas.openxmlformats.org/markup-compatibility/2006">
              <mc:Choice xmlns:v="urn:schemas-microsoft-com:vml" Requires="v">
                <p:oleObj spid="_x0000_s60453" name="工作表" r:id="rId4" imgW="3352800" imgH="1447800" progId="Excel.Sheet.8">
                  <p:embed/>
                </p:oleObj>
              </mc:Choice>
              <mc:Fallback>
                <p:oleObj name="工作表" r:id="rId4" imgW="3352800" imgH="1447800" progId="Excel.Sheet.8">
                  <p:embed/>
                  <p:pic>
                    <p:nvPicPr>
                      <p:cNvPr id="82948" name="Object 2">
                        <a:extLst>
                          <a:ext uri="{FF2B5EF4-FFF2-40B4-BE49-F238E27FC236}">
                            <a16:creationId xmlns:a16="http://schemas.microsoft.com/office/drawing/2014/main" id="{C0263A22-0ADC-4245-8557-2B35140D3B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8781" y="1634728"/>
                        <a:ext cx="2515791" cy="107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949" name="Object 4">
            <a:extLst>
              <a:ext uri="{FF2B5EF4-FFF2-40B4-BE49-F238E27FC236}">
                <a16:creationId xmlns:a16="http://schemas.microsoft.com/office/drawing/2014/main" id="{5B4BDA26-2056-A14A-98A8-A9841A7A4754}"/>
              </a:ext>
            </a:extLst>
          </p:cNvPr>
          <p:cNvGraphicFramePr>
            <a:graphicFrameLocks noChangeAspect="1"/>
          </p:cNvGraphicFramePr>
          <p:nvPr/>
        </p:nvGraphicFramePr>
        <p:xfrm>
          <a:off x="4914900" y="3786188"/>
          <a:ext cx="2695575" cy="895350"/>
        </p:xfrm>
        <a:graphic>
          <a:graphicData uri="http://schemas.openxmlformats.org/presentationml/2006/ole">
            <mc:AlternateContent xmlns:mc="http://schemas.openxmlformats.org/markup-compatibility/2006">
              <mc:Choice xmlns:v="urn:schemas-microsoft-com:vml" Requires="v">
                <p:oleObj spid="_x0000_s60454" name="Equation" r:id="rId6" imgW="82804000" imgH="27495500" progId="">
                  <p:embed/>
                </p:oleObj>
              </mc:Choice>
              <mc:Fallback>
                <p:oleObj name="Equation" r:id="rId6" imgW="82804000" imgH="27495500" progId="">
                  <p:embed/>
                  <p:pic>
                    <p:nvPicPr>
                      <p:cNvPr id="82949" name="Object 4">
                        <a:extLst>
                          <a:ext uri="{FF2B5EF4-FFF2-40B4-BE49-F238E27FC236}">
                            <a16:creationId xmlns:a16="http://schemas.microsoft.com/office/drawing/2014/main" id="{5B4BDA26-2056-A14A-98A8-A9841A7A47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14900" y="3786188"/>
                        <a:ext cx="26955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2950" name="Object 6">
            <a:extLst>
              <a:ext uri="{FF2B5EF4-FFF2-40B4-BE49-F238E27FC236}">
                <a16:creationId xmlns:a16="http://schemas.microsoft.com/office/drawing/2014/main" id="{3F5A96C9-7A95-4348-9896-C42CD813F441}"/>
              </a:ext>
            </a:extLst>
          </p:cNvPr>
          <p:cNvGraphicFramePr>
            <a:graphicFrameLocks/>
          </p:cNvGraphicFramePr>
          <p:nvPr/>
        </p:nvGraphicFramePr>
        <p:xfrm>
          <a:off x="1257300" y="2757488"/>
          <a:ext cx="3314700" cy="2000250"/>
        </p:xfrm>
        <a:graphic>
          <a:graphicData uri="http://schemas.openxmlformats.org/presentationml/2006/ole">
            <mc:AlternateContent xmlns:mc="http://schemas.openxmlformats.org/markup-compatibility/2006">
              <mc:Choice xmlns:v="urn:schemas-microsoft-com:vml" Requires="v">
                <p:oleObj spid="_x0000_s60455" name="工作表" r:id="rId8" imgW="5791200" imgH="3962400" progId="Excel.Sheet.8">
                  <p:embed/>
                </p:oleObj>
              </mc:Choice>
              <mc:Fallback>
                <p:oleObj name="工作表" r:id="rId8" imgW="5791200" imgH="3962400" progId="Excel.Sheet.8">
                  <p:embed/>
                  <p:pic>
                    <p:nvPicPr>
                      <p:cNvPr id="82950" name="Object 6">
                        <a:extLst>
                          <a:ext uri="{FF2B5EF4-FFF2-40B4-BE49-F238E27FC236}">
                            <a16:creationId xmlns:a16="http://schemas.microsoft.com/office/drawing/2014/main" id="{3F5A96C9-7A95-4348-9896-C42CD813F441}"/>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57300" y="2757488"/>
                        <a:ext cx="3314700" cy="20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2951" name="Rectangle 9">
            <a:extLst>
              <a:ext uri="{FF2B5EF4-FFF2-40B4-BE49-F238E27FC236}">
                <a16:creationId xmlns:a16="http://schemas.microsoft.com/office/drawing/2014/main" id="{9DDC10B5-ABE6-8744-A697-BF19FA7F8AF2}"/>
              </a:ext>
            </a:extLst>
          </p:cNvPr>
          <p:cNvSpPr>
            <a:spLocks noChangeArrowheads="1"/>
          </p:cNvSpPr>
          <p:nvPr/>
        </p:nvSpPr>
        <p:spPr bwMode="auto">
          <a:xfrm>
            <a:off x="1143001" y="1503045"/>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en-US" sz="1800">
              <a:ea typeface="宋体" panose="02010600030101010101" pitchFamily="2" charset="-122"/>
            </a:endParaRPr>
          </a:p>
        </p:txBody>
      </p:sp>
      <p:pic>
        <p:nvPicPr>
          <p:cNvPr id="82952" name="Picture 14">
            <a:extLst>
              <a:ext uri="{FF2B5EF4-FFF2-40B4-BE49-F238E27FC236}">
                <a16:creationId xmlns:a16="http://schemas.microsoft.com/office/drawing/2014/main" id="{843EF97A-C328-9941-806B-3F9FF7FC0B7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43350" y="685800"/>
            <a:ext cx="3886200" cy="32504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82953" name="Picture 15">
            <a:extLst>
              <a:ext uri="{FF2B5EF4-FFF2-40B4-BE49-F238E27FC236}">
                <a16:creationId xmlns:a16="http://schemas.microsoft.com/office/drawing/2014/main" id="{597F8D0F-FF23-0442-9986-284FA5D8BC3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43450" y="1092994"/>
            <a:ext cx="2228850"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4" name="Picture 16">
            <a:extLst>
              <a:ext uri="{FF2B5EF4-FFF2-40B4-BE49-F238E27FC236}">
                <a16:creationId xmlns:a16="http://schemas.microsoft.com/office/drawing/2014/main" id="{D2DC72B3-6605-BB4E-8AA7-B1067A94F67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00600" y="2000251"/>
            <a:ext cx="571500" cy="392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5" name="Picture 17">
            <a:extLst>
              <a:ext uri="{FF2B5EF4-FFF2-40B4-BE49-F238E27FC236}">
                <a16:creationId xmlns:a16="http://schemas.microsoft.com/office/drawing/2014/main" id="{ED26F03D-1F4F-7B45-9C30-841D9450430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14900" y="2767012"/>
            <a:ext cx="2686050" cy="2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a:extLst>
              <a:ext uri="{FF2B5EF4-FFF2-40B4-BE49-F238E27FC236}">
                <a16:creationId xmlns:a16="http://schemas.microsoft.com/office/drawing/2014/main" id="{703A74BB-AF0A-1E4E-BB7A-01022B34C678}"/>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40</a:t>
            </a:fld>
            <a:endParaRPr lang="en-US">
              <a:solidFill>
                <a:prstClr val="black">
                  <a:tint val="75000"/>
                </a:prstClr>
              </a:solidFill>
            </a:endParaRPr>
          </a:p>
        </p:txBody>
      </p:sp>
    </p:spTree>
    <p:extLst>
      <p:ext uri="{BB962C8B-B14F-4D97-AF65-F5344CB8AC3E}">
        <p14:creationId xmlns:p14="http://schemas.microsoft.com/office/powerpoint/2010/main" val="2294895038"/>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标题 1">
            <a:extLst>
              <a:ext uri="{FF2B5EF4-FFF2-40B4-BE49-F238E27FC236}">
                <a16:creationId xmlns:a16="http://schemas.microsoft.com/office/drawing/2014/main" id="{C944676A-9ECD-6C4D-8314-6CC3AF92394F}"/>
              </a:ext>
            </a:extLst>
          </p:cNvPr>
          <p:cNvSpPr>
            <a:spLocks noGrp="1" noChangeArrowheads="1"/>
          </p:cNvSpPr>
          <p:nvPr>
            <p:ph type="title"/>
          </p:nvPr>
        </p:nvSpPr>
        <p:spPr>
          <a:xfrm>
            <a:off x="1485900" y="-122635"/>
            <a:ext cx="6172200" cy="850107"/>
          </a:xfrm>
        </p:spPr>
        <p:txBody>
          <a:bodyPr/>
          <a:lstStyle/>
          <a:p>
            <a:pPr eaLnBrk="1" hangingPunct="1"/>
            <a:r>
              <a:rPr lang="zh-CN" altLang="en-US" sz="2400">
                <a:latin typeface="微软雅黑" panose="020B0503020204020204" pitchFamily="34" charset="-122"/>
                <a:ea typeface="微软雅黑" panose="020B0503020204020204" pitchFamily="34" charset="-122"/>
              </a:rPr>
              <a:t>根据树根，划分训练集</a:t>
            </a:r>
          </a:p>
        </p:txBody>
      </p:sp>
      <p:pic>
        <p:nvPicPr>
          <p:cNvPr id="84994" name="Picture 2">
            <a:extLst>
              <a:ext uri="{FF2B5EF4-FFF2-40B4-BE49-F238E27FC236}">
                <a16:creationId xmlns:a16="http://schemas.microsoft.com/office/drawing/2014/main" id="{578F02B7-BA6A-A342-8B4E-DCEBD1C07E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250" y="995363"/>
            <a:ext cx="4343400"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1">
            <a:extLst>
              <a:ext uri="{FF2B5EF4-FFF2-40B4-BE49-F238E27FC236}">
                <a16:creationId xmlns:a16="http://schemas.microsoft.com/office/drawing/2014/main" id="{C98EF590-410C-7D49-99AF-64CEA0A8B24D}"/>
              </a:ext>
            </a:extLst>
          </p:cNvPr>
          <p:cNvSpPr txBox="1">
            <a:spLocks/>
          </p:cNvSpPr>
          <p:nvPr/>
        </p:nvSpPr>
        <p:spPr bwMode="auto">
          <a:xfrm>
            <a:off x="2514600" y="4800600"/>
            <a:ext cx="4857750" cy="34290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zh-CN" altLang="en-US" sz="1350">
                <a:solidFill>
                  <a:schemeClr val="tx2"/>
                </a:solidFill>
                <a:ea typeface="宋体" panose="02010600030101010101" pitchFamily="2" charset="-122"/>
              </a:rPr>
              <a:t>请计算左、右子树接下来分别该选择哪个属性做树根？</a:t>
            </a:r>
          </a:p>
        </p:txBody>
      </p:sp>
      <p:sp>
        <p:nvSpPr>
          <p:cNvPr id="3" name="灯片编号占位符 2">
            <a:extLst>
              <a:ext uri="{FF2B5EF4-FFF2-40B4-BE49-F238E27FC236}">
                <a16:creationId xmlns:a16="http://schemas.microsoft.com/office/drawing/2014/main" id="{56585263-A2DB-FE4F-AB56-7286B029888A}"/>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41</a:t>
            </a:fld>
            <a:endParaRPr lang="en-US">
              <a:solidFill>
                <a:prstClr val="black">
                  <a:tint val="75000"/>
                </a:prstClr>
              </a:solidFill>
            </a:endParaRPr>
          </a:p>
        </p:txBody>
      </p:sp>
    </p:spTree>
    <p:extLst>
      <p:ext uri="{BB962C8B-B14F-4D97-AF65-F5344CB8AC3E}">
        <p14:creationId xmlns:p14="http://schemas.microsoft.com/office/powerpoint/2010/main" val="275367761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灯片编号占位符 5">
            <a:extLst>
              <a:ext uri="{FF2B5EF4-FFF2-40B4-BE49-F238E27FC236}">
                <a16:creationId xmlns:a16="http://schemas.microsoft.com/office/drawing/2014/main" id="{72A54366-5711-474F-BC71-F7950F6F378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2100">
                <a:solidFill>
                  <a:schemeClr val="tx1"/>
                </a:solidFill>
                <a:latin typeface="Tahoma" panose="020B0604030504040204" pitchFamily="34" charset="0"/>
              </a:defRPr>
            </a:lvl1pPr>
            <a:lvl2pPr marL="557213" indent="-214313">
              <a:spcBef>
                <a:spcPct val="20000"/>
              </a:spcBef>
              <a:buClr>
                <a:schemeClr val="hlink"/>
              </a:buClr>
              <a:buSzPct val="55000"/>
              <a:buFont typeface="Wingdings" pitchFamily="2" charset="2"/>
              <a:buChar char="n"/>
              <a:defRPr sz="2100">
                <a:solidFill>
                  <a:schemeClr val="tx1"/>
                </a:solidFill>
                <a:latin typeface="Tahoma" panose="020B0604030504040204" pitchFamily="34" charset="0"/>
              </a:defRPr>
            </a:lvl2pPr>
            <a:lvl3pPr marL="857250" indent="-171450">
              <a:spcBef>
                <a:spcPct val="20000"/>
              </a:spcBef>
              <a:buClr>
                <a:schemeClr val="folHlink"/>
              </a:buClr>
              <a:buSzPct val="50000"/>
              <a:buFont typeface="Wingdings" pitchFamily="2" charset="2"/>
              <a:buChar char="n"/>
              <a:defRPr sz="1800">
                <a:solidFill>
                  <a:schemeClr val="tx1"/>
                </a:solidFill>
                <a:latin typeface="Tahoma" panose="020B0604030504040204" pitchFamily="34" charset="0"/>
              </a:defRPr>
            </a:lvl3pPr>
            <a:lvl4pPr marL="1200150" indent="-171450">
              <a:spcBef>
                <a:spcPct val="20000"/>
              </a:spcBef>
              <a:buClr>
                <a:schemeClr val="accent2"/>
              </a:buClr>
              <a:buSzPct val="55000"/>
              <a:buFont typeface="Wingdings" pitchFamily="2" charset="2"/>
              <a:buChar char="n"/>
              <a:defRPr sz="1500">
                <a:solidFill>
                  <a:schemeClr val="tx1"/>
                </a:solidFill>
                <a:latin typeface="Tahoma" panose="020B0604030504040204" pitchFamily="34" charset="0"/>
              </a:defRPr>
            </a:lvl4pPr>
            <a:lvl5pPr marL="1543050" indent="-171450">
              <a:spcBef>
                <a:spcPct val="20000"/>
              </a:spcBef>
              <a:buClr>
                <a:schemeClr val="accent1"/>
              </a:buClr>
              <a:buSzPct val="50000"/>
              <a:buFont typeface="Wingdings" pitchFamily="2" charset="2"/>
              <a:buChar char="n"/>
              <a:defRPr sz="1500">
                <a:solidFill>
                  <a:schemeClr val="tx1"/>
                </a:solidFill>
                <a:latin typeface="Tahoma" panose="020B0604030504040204" pitchFamily="34" charset="0"/>
              </a:defRPr>
            </a:lvl5pPr>
            <a:lvl6pPr marL="1885950" indent="-171450" eaLnBrk="0" fontAlgn="base" hangingPunct="0">
              <a:spcBef>
                <a:spcPct val="20000"/>
              </a:spcBef>
              <a:spcAft>
                <a:spcPct val="0"/>
              </a:spcAft>
              <a:buClr>
                <a:schemeClr val="accent1"/>
              </a:buClr>
              <a:buSzPct val="50000"/>
              <a:buFont typeface="Wingdings" pitchFamily="2" charset="2"/>
              <a:buChar char="n"/>
              <a:defRPr sz="1500">
                <a:solidFill>
                  <a:schemeClr val="tx1"/>
                </a:solidFill>
                <a:latin typeface="Tahoma" panose="020B0604030504040204" pitchFamily="34" charset="0"/>
              </a:defRPr>
            </a:lvl6pPr>
            <a:lvl7pPr marL="2228850" indent="-171450" eaLnBrk="0" fontAlgn="base" hangingPunct="0">
              <a:spcBef>
                <a:spcPct val="20000"/>
              </a:spcBef>
              <a:spcAft>
                <a:spcPct val="0"/>
              </a:spcAft>
              <a:buClr>
                <a:schemeClr val="accent1"/>
              </a:buClr>
              <a:buSzPct val="50000"/>
              <a:buFont typeface="Wingdings" pitchFamily="2" charset="2"/>
              <a:buChar char="n"/>
              <a:defRPr sz="1500">
                <a:solidFill>
                  <a:schemeClr val="tx1"/>
                </a:solidFill>
                <a:latin typeface="Tahoma" panose="020B0604030504040204" pitchFamily="34" charset="0"/>
              </a:defRPr>
            </a:lvl7pPr>
            <a:lvl8pPr marL="2571750" indent="-171450" eaLnBrk="0" fontAlgn="base" hangingPunct="0">
              <a:spcBef>
                <a:spcPct val="20000"/>
              </a:spcBef>
              <a:spcAft>
                <a:spcPct val="0"/>
              </a:spcAft>
              <a:buClr>
                <a:schemeClr val="accent1"/>
              </a:buClr>
              <a:buSzPct val="50000"/>
              <a:buFont typeface="Wingdings" pitchFamily="2" charset="2"/>
              <a:buChar char="n"/>
              <a:defRPr sz="1500">
                <a:solidFill>
                  <a:schemeClr val="tx1"/>
                </a:solidFill>
                <a:latin typeface="Tahoma" panose="020B0604030504040204" pitchFamily="34" charset="0"/>
              </a:defRPr>
            </a:lvl8pPr>
            <a:lvl9pPr marL="2914650" indent="-171450" eaLnBrk="0" fontAlgn="base" hangingPunct="0">
              <a:spcBef>
                <a:spcPct val="20000"/>
              </a:spcBef>
              <a:spcAft>
                <a:spcPct val="0"/>
              </a:spcAft>
              <a:buClr>
                <a:schemeClr val="accent1"/>
              </a:buClr>
              <a:buSzPct val="50000"/>
              <a:buFont typeface="Wingdings" pitchFamily="2" charset="2"/>
              <a:buChar char="n"/>
              <a:defRPr sz="1500">
                <a:solidFill>
                  <a:schemeClr val="tx1"/>
                </a:solidFill>
                <a:latin typeface="Tahoma" panose="020B0604030504040204" pitchFamily="34" charset="0"/>
              </a:defRPr>
            </a:lvl9pPr>
          </a:lstStyle>
          <a:p>
            <a:pPr>
              <a:spcBef>
                <a:spcPct val="0"/>
              </a:spcBef>
              <a:buClrTx/>
              <a:buSzTx/>
              <a:buFontTx/>
              <a:buNone/>
            </a:pPr>
            <a:fld id="{1E729B27-2521-ED4E-BDF9-77371F2FBF8C}" type="slidenum">
              <a:rPr lang="zh-CN" altLang="en-US" sz="900"/>
              <a:pPr>
                <a:spcBef>
                  <a:spcPct val="0"/>
                </a:spcBef>
                <a:buClrTx/>
                <a:buSzTx/>
                <a:buFontTx/>
                <a:buNone/>
              </a:pPr>
              <a:t>42</a:t>
            </a:fld>
            <a:endParaRPr lang="en-US" altLang="zh-CN" sz="900"/>
          </a:p>
        </p:txBody>
      </p:sp>
      <p:sp>
        <p:nvSpPr>
          <p:cNvPr id="87043" name="Rectangle 1026">
            <a:extLst>
              <a:ext uri="{FF2B5EF4-FFF2-40B4-BE49-F238E27FC236}">
                <a16:creationId xmlns:a16="http://schemas.microsoft.com/office/drawing/2014/main" id="{89D32078-0F7B-1740-88C3-376F3CE0D9F2}"/>
              </a:ext>
            </a:extLst>
          </p:cNvPr>
          <p:cNvSpPr>
            <a:spLocks noGrp="1" noChangeArrowheads="1"/>
          </p:cNvSpPr>
          <p:nvPr>
            <p:ph type="title"/>
          </p:nvPr>
        </p:nvSpPr>
        <p:spPr>
          <a:xfrm>
            <a:off x="2000250" y="285750"/>
            <a:ext cx="5844779" cy="457200"/>
          </a:xfrm>
        </p:spPr>
        <p:txBody>
          <a:bodyPr/>
          <a:lstStyle/>
          <a:p>
            <a:pPr eaLnBrk="1" hangingPunct="1"/>
            <a:r>
              <a:rPr lang="en-US" altLang="zh-CN" sz="2400">
                <a:ea typeface="宋体" panose="02010600030101010101" pitchFamily="2" charset="-122"/>
              </a:rPr>
              <a:t>Extracting Classification Rules from Trees</a:t>
            </a:r>
          </a:p>
        </p:txBody>
      </p:sp>
      <p:sp>
        <p:nvSpPr>
          <p:cNvPr id="87044" name="Rectangle 1027">
            <a:extLst>
              <a:ext uri="{FF2B5EF4-FFF2-40B4-BE49-F238E27FC236}">
                <a16:creationId xmlns:a16="http://schemas.microsoft.com/office/drawing/2014/main" id="{1AB0AEA2-CC17-DA44-A84A-038C0C0ADAC7}"/>
              </a:ext>
            </a:extLst>
          </p:cNvPr>
          <p:cNvSpPr>
            <a:spLocks noGrp="1" noChangeArrowheads="1"/>
          </p:cNvSpPr>
          <p:nvPr>
            <p:ph type="body" idx="1"/>
          </p:nvPr>
        </p:nvSpPr>
        <p:spPr>
          <a:xfrm>
            <a:off x="1485900" y="1028700"/>
            <a:ext cx="6229350" cy="3829050"/>
          </a:xfrm>
        </p:spPr>
        <p:txBody>
          <a:bodyPr/>
          <a:lstStyle/>
          <a:p>
            <a:pPr eaLnBrk="1" hangingPunct="1">
              <a:lnSpc>
                <a:spcPct val="120000"/>
              </a:lnSpc>
            </a:pPr>
            <a:r>
              <a:rPr lang="zh-CN" altLang="en-US" sz="1500">
                <a:ea typeface="宋体" panose="02010600030101010101" pitchFamily="2" charset="-122"/>
              </a:rPr>
              <a:t>决策树中所蕴含的知识可以表达成</a:t>
            </a:r>
            <a:r>
              <a:rPr lang="en-US" altLang="zh-CN" sz="1500">
                <a:solidFill>
                  <a:schemeClr val="hlink"/>
                </a:solidFill>
                <a:ea typeface="宋体" panose="02010600030101010101" pitchFamily="2" charset="-122"/>
              </a:rPr>
              <a:t>IF-THEN</a:t>
            </a:r>
            <a:r>
              <a:rPr lang="zh-CN" altLang="en-US" sz="1500">
                <a:ea typeface="宋体" panose="02010600030101010101" pitchFamily="2" charset="-122"/>
              </a:rPr>
              <a:t>规则的形式</a:t>
            </a:r>
          </a:p>
          <a:p>
            <a:pPr eaLnBrk="1" hangingPunct="1">
              <a:lnSpc>
                <a:spcPct val="120000"/>
              </a:lnSpc>
            </a:pPr>
            <a:r>
              <a:rPr lang="zh-CN" altLang="en-US" sz="1500">
                <a:ea typeface="宋体" panose="02010600030101010101" pitchFamily="2" charset="-122"/>
              </a:rPr>
              <a:t>从根到叶的一条路径生成一条规则</a:t>
            </a:r>
            <a:endParaRPr lang="en-US" altLang="zh-CN" sz="1500">
              <a:ea typeface="宋体" panose="02010600030101010101" pitchFamily="2" charset="-122"/>
            </a:endParaRPr>
          </a:p>
          <a:p>
            <a:pPr eaLnBrk="1" hangingPunct="1">
              <a:lnSpc>
                <a:spcPct val="120000"/>
              </a:lnSpc>
            </a:pPr>
            <a:r>
              <a:rPr lang="zh-CN" altLang="en-US" sz="1500">
                <a:ea typeface="宋体" panose="02010600030101010101" pitchFamily="2" charset="-122"/>
              </a:rPr>
              <a:t>路径上的属性值由</a:t>
            </a:r>
            <a:r>
              <a:rPr lang="en-US" altLang="zh-CN" sz="1500">
                <a:ea typeface="宋体" panose="02010600030101010101" pitchFamily="2" charset="-122"/>
              </a:rPr>
              <a:t>AND</a:t>
            </a:r>
            <a:r>
              <a:rPr lang="zh-CN" altLang="en-US" sz="1500">
                <a:ea typeface="宋体" panose="02010600030101010101" pitchFamily="2" charset="-122"/>
              </a:rPr>
              <a:t>连接起来，构成</a:t>
            </a:r>
            <a:r>
              <a:rPr lang="en-US" altLang="zh-CN" sz="1500">
                <a:ea typeface="宋体" panose="02010600030101010101" pitchFamily="2" charset="-122"/>
              </a:rPr>
              <a:t>IF</a:t>
            </a:r>
            <a:r>
              <a:rPr lang="zh-CN" altLang="en-US" sz="1500">
                <a:ea typeface="宋体" panose="02010600030101010101" pitchFamily="2" charset="-122"/>
              </a:rPr>
              <a:t>部分</a:t>
            </a:r>
          </a:p>
          <a:p>
            <a:pPr eaLnBrk="1" hangingPunct="1">
              <a:lnSpc>
                <a:spcPct val="120000"/>
              </a:lnSpc>
            </a:pPr>
            <a:r>
              <a:rPr lang="zh-CN" altLang="en-US" sz="1500">
                <a:ea typeface="宋体" panose="02010600030101010101" pitchFamily="2" charset="-122"/>
              </a:rPr>
              <a:t>叶子节点构成</a:t>
            </a:r>
            <a:r>
              <a:rPr lang="en-US" altLang="zh-CN" sz="1500">
                <a:ea typeface="宋体" panose="02010600030101010101" pitchFamily="2" charset="-122"/>
              </a:rPr>
              <a:t>THEN</a:t>
            </a:r>
            <a:r>
              <a:rPr lang="zh-CN" altLang="en-US" sz="1500">
                <a:ea typeface="宋体" panose="02010600030101010101" pitchFamily="2" charset="-122"/>
              </a:rPr>
              <a:t>部分，指出所属的分类</a:t>
            </a:r>
          </a:p>
          <a:p>
            <a:pPr eaLnBrk="1" hangingPunct="1">
              <a:lnSpc>
                <a:spcPct val="120000"/>
              </a:lnSpc>
            </a:pPr>
            <a:r>
              <a:rPr lang="zh-CN" altLang="en-US" sz="1500">
                <a:ea typeface="宋体" panose="02010600030101010101" pitchFamily="2" charset="-122"/>
              </a:rPr>
              <a:t>这样的规则易于被人们所理解</a:t>
            </a:r>
          </a:p>
          <a:p>
            <a:pPr eaLnBrk="1" hangingPunct="1">
              <a:lnSpc>
                <a:spcPct val="120000"/>
              </a:lnSpc>
            </a:pPr>
            <a:r>
              <a:rPr lang="en-US" altLang="zh-CN" sz="1500">
                <a:ea typeface="宋体" panose="02010600030101010101" pitchFamily="2" charset="-122"/>
              </a:rPr>
              <a:t>Example</a:t>
            </a:r>
          </a:p>
          <a:p>
            <a:pPr lvl="1" eaLnBrk="1" hangingPunct="1">
              <a:lnSpc>
                <a:spcPct val="120000"/>
              </a:lnSpc>
              <a:spcBef>
                <a:spcPct val="40000"/>
              </a:spcBef>
              <a:buFont typeface="Wingdings" pitchFamily="2" charset="2"/>
              <a:buNone/>
            </a:pPr>
            <a:r>
              <a:rPr lang="en-US" altLang="zh-CN" sz="1350">
                <a:ea typeface="宋体" panose="02010600030101010101" pitchFamily="2" charset="-122"/>
              </a:rPr>
              <a:t>IF </a:t>
            </a:r>
            <a:r>
              <a:rPr lang="en-US" altLang="zh-CN" sz="1350" i="1">
                <a:ea typeface="宋体" panose="02010600030101010101" pitchFamily="2" charset="-122"/>
              </a:rPr>
              <a:t>age</a:t>
            </a:r>
            <a:r>
              <a:rPr lang="en-US" altLang="zh-CN" sz="1350">
                <a:ea typeface="宋体" panose="02010600030101010101" pitchFamily="2" charset="-122"/>
              </a:rPr>
              <a:t> = “&lt;=30” AND </a:t>
            </a:r>
            <a:r>
              <a:rPr lang="en-US" altLang="zh-CN" sz="1350" i="1">
                <a:ea typeface="宋体" panose="02010600030101010101" pitchFamily="2" charset="-122"/>
              </a:rPr>
              <a:t>student</a:t>
            </a:r>
            <a:r>
              <a:rPr lang="en-US" altLang="zh-CN" sz="1350">
                <a:ea typeface="宋体" panose="02010600030101010101" pitchFamily="2" charset="-122"/>
              </a:rPr>
              <a:t> = “</a:t>
            </a:r>
            <a:r>
              <a:rPr lang="en-US" altLang="zh-CN" sz="1350" i="1">
                <a:ea typeface="宋体" panose="02010600030101010101" pitchFamily="2" charset="-122"/>
              </a:rPr>
              <a:t>no</a:t>
            </a:r>
            <a:r>
              <a:rPr lang="en-US" altLang="zh-CN" sz="1350">
                <a:ea typeface="宋体" panose="02010600030101010101" pitchFamily="2" charset="-122"/>
              </a:rPr>
              <a:t>”   THEN </a:t>
            </a:r>
            <a:r>
              <a:rPr lang="en-US" altLang="zh-CN" sz="1350" i="1">
                <a:ea typeface="宋体" panose="02010600030101010101" pitchFamily="2" charset="-122"/>
              </a:rPr>
              <a:t>buys_computer</a:t>
            </a:r>
            <a:r>
              <a:rPr lang="en-US" altLang="zh-CN" sz="1350">
                <a:ea typeface="宋体" panose="02010600030101010101" pitchFamily="2" charset="-122"/>
              </a:rPr>
              <a:t> = “</a:t>
            </a:r>
            <a:r>
              <a:rPr lang="en-US" altLang="zh-CN" sz="1350" i="1">
                <a:ea typeface="宋体" panose="02010600030101010101" pitchFamily="2" charset="-122"/>
              </a:rPr>
              <a:t>no</a:t>
            </a:r>
            <a:r>
              <a:rPr lang="en-US" altLang="zh-CN" sz="1350">
                <a:ea typeface="宋体" panose="02010600030101010101" pitchFamily="2" charset="-122"/>
              </a:rPr>
              <a:t>”</a:t>
            </a:r>
          </a:p>
          <a:p>
            <a:pPr lvl="1" eaLnBrk="1" hangingPunct="1">
              <a:lnSpc>
                <a:spcPct val="120000"/>
              </a:lnSpc>
              <a:buFont typeface="Wingdings" pitchFamily="2" charset="2"/>
              <a:buNone/>
            </a:pPr>
            <a:r>
              <a:rPr lang="en-US" altLang="zh-CN" sz="1350">
                <a:ea typeface="宋体" panose="02010600030101010101" pitchFamily="2" charset="-122"/>
              </a:rPr>
              <a:t>IF </a:t>
            </a:r>
            <a:r>
              <a:rPr lang="en-US" altLang="zh-CN" sz="1350" i="1">
                <a:ea typeface="宋体" panose="02010600030101010101" pitchFamily="2" charset="-122"/>
              </a:rPr>
              <a:t>age</a:t>
            </a:r>
            <a:r>
              <a:rPr lang="en-US" altLang="zh-CN" sz="1350">
                <a:ea typeface="宋体" panose="02010600030101010101" pitchFamily="2" charset="-122"/>
              </a:rPr>
              <a:t> = “&lt;=30” AND </a:t>
            </a:r>
            <a:r>
              <a:rPr lang="en-US" altLang="zh-CN" sz="1350" i="1">
                <a:ea typeface="宋体" panose="02010600030101010101" pitchFamily="2" charset="-122"/>
              </a:rPr>
              <a:t>student</a:t>
            </a:r>
            <a:r>
              <a:rPr lang="en-US" altLang="zh-CN" sz="1350">
                <a:ea typeface="宋体" panose="02010600030101010101" pitchFamily="2" charset="-122"/>
              </a:rPr>
              <a:t> = “</a:t>
            </a:r>
            <a:r>
              <a:rPr lang="en-US" altLang="zh-CN" sz="1350" i="1">
                <a:ea typeface="宋体" panose="02010600030101010101" pitchFamily="2" charset="-122"/>
              </a:rPr>
              <a:t>yes</a:t>
            </a:r>
            <a:r>
              <a:rPr lang="en-US" altLang="zh-CN" sz="1350">
                <a:ea typeface="宋体" panose="02010600030101010101" pitchFamily="2" charset="-122"/>
              </a:rPr>
              <a:t>”  THEN </a:t>
            </a:r>
            <a:r>
              <a:rPr lang="en-US" altLang="zh-CN" sz="1350" i="1">
                <a:ea typeface="宋体" panose="02010600030101010101" pitchFamily="2" charset="-122"/>
              </a:rPr>
              <a:t>buys_computer</a:t>
            </a:r>
            <a:r>
              <a:rPr lang="en-US" altLang="zh-CN" sz="1350">
                <a:ea typeface="宋体" panose="02010600030101010101" pitchFamily="2" charset="-122"/>
              </a:rPr>
              <a:t> = “</a:t>
            </a:r>
            <a:r>
              <a:rPr lang="en-US" altLang="zh-CN" sz="1350" i="1">
                <a:ea typeface="宋体" panose="02010600030101010101" pitchFamily="2" charset="-122"/>
              </a:rPr>
              <a:t>yes</a:t>
            </a:r>
            <a:r>
              <a:rPr lang="en-US" altLang="zh-CN" sz="1350">
                <a:ea typeface="宋体" panose="02010600030101010101" pitchFamily="2" charset="-122"/>
              </a:rPr>
              <a:t>”</a:t>
            </a:r>
          </a:p>
          <a:p>
            <a:pPr lvl="1" eaLnBrk="1" hangingPunct="1">
              <a:lnSpc>
                <a:spcPct val="120000"/>
              </a:lnSpc>
              <a:buFont typeface="Wingdings" pitchFamily="2" charset="2"/>
              <a:buNone/>
            </a:pPr>
            <a:r>
              <a:rPr lang="en-US" altLang="zh-CN" sz="1350">
                <a:ea typeface="宋体" panose="02010600030101010101" pitchFamily="2" charset="-122"/>
              </a:rPr>
              <a:t>IF </a:t>
            </a:r>
            <a:r>
              <a:rPr lang="en-US" altLang="zh-CN" sz="1350" i="1">
                <a:ea typeface="宋体" panose="02010600030101010101" pitchFamily="2" charset="-122"/>
              </a:rPr>
              <a:t>age</a:t>
            </a:r>
            <a:r>
              <a:rPr lang="en-US" altLang="zh-CN" sz="1350">
                <a:ea typeface="宋体" panose="02010600030101010101" pitchFamily="2" charset="-122"/>
              </a:rPr>
              <a:t> = “31…40” 			THEN </a:t>
            </a:r>
            <a:r>
              <a:rPr lang="en-US" altLang="zh-CN" sz="1350" i="1">
                <a:ea typeface="宋体" panose="02010600030101010101" pitchFamily="2" charset="-122"/>
              </a:rPr>
              <a:t>buys_computer</a:t>
            </a:r>
            <a:r>
              <a:rPr lang="en-US" altLang="zh-CN" sz="1350">
                <a:ea typeface="宋体" panose="02010600030101010101" pitchFamily="2" charset="-122"/>
              </a:rPr>
              <a:t> = “</a:t>
            </a:r>
            <a:r>
              <a:rPr lang="en-US" altLang="zh-CN" sz="1350" i="1">
                <a:ea typeface="宋体" panose="02010600030101010101" pitchFamily="2" charset="-122"/>
              </a:rPr>
              <a:t>yes</a:t>
            </a:r>
            <a:r>
              <a:rPr lang="en-US" altLang="zh-CN" sz="1350">
                <a:ea typeface="宋体" panose="02010600030101010101" pitchFamily="2" charset="-122"/>
              </a:rPr>
              <a:t>”</a:t>
            </a:r>
          </a:p>
          <a:p>
            <a:pPr lvl="1" eaLnBrk="1" hangingPunct="1">
              <a:lnSpc>
                <a:spcPct val="120000"/>
              </a:lnSpc>
              <a:buFont typeface="Wingdings" pitchFamily="2" charset="2"/>
              <a:buNone/>
            </a:pPr>
            <a:r>
              <a:rPr lang="en-US" altLang="zh-CN" sz="1350">
                <a:ea typeface="宋体" panose="02010600030101010101" pitchFamily="2" charset="-122"/>
              </a:rPr>
              <a:t>IF </a:t>
            </a:r>
            <a:r>
              <a:rPr lang="en-US" altLang="zh-CN" sz="1350" i="1">
                <a:ea typeface="宋体" panose="02010600030101010101" pitchFamily="2" charset="-122"/>
              </a:rPr>
              <a:t>age</a:t>
            </a:r>
            <a:r>
              <a:rPr lang="en-US" altLang="zh-CN" sz="1350">
                <a:ea typeface="宋体" panose="02010600030101010101" pitchFamily="2" charset="-122"/>
              </a:rPr>
              <a:t> = “&gt;40”   AND </a:t>
            </a:r>
            <a:r>
              <a:rPr lang="en-US" altLang="zh-CN" sz="1350" i="1">
                <a:ea typeface="宋体" panose="02010600030101010101" pitchFamily="2" charset="-122"/>
              </a:rPr>
              <a:t>credit_rating</a:t>
            </a:r>
            <a:r>
              <a:rPr lang="en-US" altLang="zh-CN" sz="1350">
                <a:ea typeface="宋体" panose="02010600030101010101" pitchFamily="2" charset="-122"/>
              </a:rPr>
              <a:t> = “</a:t>
            </a:r>
            <a:r>
              <a:rPr lang="en-US" altLang="zh-CN" sz="1350" i="1">
                <a:ea typeface="宋体" panose="02010600030101010101" pitchFamily="2" charset="-122"/>
              </a:rPr>
              <a:t>excellent</a:t>
            </a:r>
            <a:r>
              <a:rPr lang="en-US" altLang="zh-CN" sz="1350">
                <a:ea typeface="宋体" panose="02010600030101010101" pitchFamily="2" charset="-122"/>
              </a:rPr>
              <a:t>”   THEN </a:t>
            </a:r>
            <a:r>
              <a:rPr lang="en-US" altLang="zh-CN" sz="1350" i="1">
                <a:ea typeface="宋体" panose="02010600030101010101" pitchFamily="2" charset="-122"/>
              </a:rPr>
              <a:t>buys_computer </a:t>
            </a:r>
            <a:r>
              <a:rPr lang="en-US" altLang="zh-CN" sz="1350">
                <a:ea typeface="宋体" panose="02010600030101010101" pitchFamily="2" charset="-122"/>
              </a:rPr>
              <a:t>= “</a:t>
            </a:r>
            <a:r>
              <a:rPr lang="en-US" altLang="zh-CN" sz="1350" i="1">
                <a:ea typeface="宋体" panose="02010600030101010101" pitchFamily="2" charset="-122"/>
              </a:rPr>
              <a:t>yes</a:t>
            </a:r>
            <a:r>
              <a:rPr lang="en-US" altLang="zh-CN" sz="1350">
                <a:ea typeface="宋体" panose="02010600030101010101" pitchFamily="2" charset="-122"/>
              </a:rPr>
              <a:t>”</a:t>
            </a:r>
          </a:p>
          <a:p>
            <a:pPr lvl="1" eaLnBrk="1" hangingPunct="1">
              <a:lnSpc>
                <a:spcPct val="120000"/>
              </a:lnSpc>
              <a:buFont typeface="Wingdings" pitchFamily="2" charset="2"/>
              <a:buNone/>
            </a:pPr>
            <a:r>
              <a:rPr lang="en-US" altLang="zh-CN" sz="1350">
                <a:ea typeface="宋体" panose="02010600030101010101" pitchFamily="2" charset="-122"/>
              </a:rPr>
              <a:t>IF </a:t>
            </a:r>
            <a:r>
              <a:rPr lang="en-US" altLang="zh-CN" sz="1350" i="1">
                <a:ea typeface="宋体" panose="02010600030101010101" pitchFamily="2" charset="-122"/>
              </a:rPr>
              <a:t>age</a:t>
            </a:r>
            <a:r>
              <a:rPr lang="en-US" altLang="zh-CN" sz="1350">
                <a:ea typeface="宋体" panose="02010600030101010101" pitchFamily="2" charset="-122"/>
              </a:rPr>
              <a:t> = “&lt;=30” AND </a:t>
            </a:r>
            <a:r>
              <a:rPr lang="en-US" altLang="zh-CN" sz="1350" i="1">
                <a:ea typeface="宋体" panose="02010600030101010101" pitchFamily="2" charset="-122"/>
              </a:rPr>
              <a:t>credit_rating</a:t>
            </a:r>
            <a:r>
              <a:rPr lang="en-US" altLang="zh-CN" sz="1350">
                <a:ea typeface="宋体" panose="02010600030101010101" pitchFamily="2" charset="-122"/>
              </a:rPr>
              <a:t> = “</a:t>
            </a:r>
            <a:r>
              <a:rPr lang="en-US" altLang="zh-CN" sz="1350" i="1">
                <a:ea typeface="宋体" panose="02010600030101010101" pitchFamily="2" charset="-122"/>
              </a:rPr>
              <a:t>fair</a:t>
            </a:r>
            <a:r>
              <a:rPr lang="en-US" altLang="zh-CN" sz="1350">
                <a:ea typeface="宋体" panose="02010600030101010101" pitchFamily="2" charset="-122"/>
              </a:rPr>
              <a:t>”  THEN </a:t>
            </a:r>
            <a:r>
              <a:rPr lang="en-US" altLang="zh-CN" sz="1350" i="1">
                <a:ea typeface="宋体" panose="02010600030101010101" pitchFamily="2" charset="-122"/>
              </a:rPr>
              <a:t>buys_computer</a:t>
            </a:r>
            <a:r>
              <a:rPr lang="en-US" altLang="zh-CN" sz="1350">
                <a:ea typeface="宋体" panose="02010600030101010101" pitchFamily="2" charset="-122"/>
              </a:rPr>
              <a:t> = “</a:t>
            </a:r>
            <a:r>
              <a:rPr lang="en-US" altLang="zh-CN" sz="1350" i="1">
                <a:ea typeface="宋体" panose="02010600030101010101" pitchFamily="2" charset="-122"/>
              </a:rPr>
              <a:t>no</a:t>
            </a:r>
            <a:r>
              <a:rPr lang="en-US" altLang="zh-CN" sz="1350">
                <a:ea typeface="宋体" panose="02010600030101010101" pitchFamily="2" charset="-122"/>
              </a:rPr>
              <a:t>”</a:t>
            </a:r>
          </a:p>
        </p:txBody>
      </p:sp>
    </p:spTree>
    <p:extLst>
      <p:ext uri="{BB962C8B-B14F-4D97-AF65-F5344CB8AC3E}">
        <p14:creationId xmlns:p14="http://schemas.microsoft.com/office/powerpoint/2010/main" val="1349111905"/>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1B2A86-AFBA-B449-B759-174316051AB8}"/>
              </a:ext>
            </a:extLst>
          </p:cNvPr>
          <p:cNvSpPr>
            <a:spLocks noGrp="1"/>
          </p:cNvSpPr>
          <p:nvPr>
            <p:ph type="title"/>
          </p:nvPr>
        </p:nvSpPr>
        <p:spPr/>
        <p:txBody>
          <a:bodyPr/>
          <a:lstStyle/>
          <a:p>
            <a:r>
              <a:rPr kumimoji="1" lang="zh-CN" altLang="en-US" dirty="0">
                <a:latin typeface="+mn-ea"/>
                <a:ea typeface="+mn-ea"/>
              </a:rPr>
              <a:t>有监督学习</a:t>
            </a:r>
          </a:p>
        </p:txBody>
      </p:sp>
      <p:sp>
        <p:nvSpPr>
          <p:cNvPr id="3" name="内容占位符 2">
            <a:extLst>
              <a:ext uri="{FF2B5EF4-FFF2-40B4-BE49-F238E27FC236}">
                <a16:creationId xmlns:a16="http://schemas.microsoft.com/office/drawing/2014/main" id="{DEFA0834-E0FB-AD4B-A083-A26126A725F0}"/>
              </a:ext>
            </a:extLst>
          </p:cNvPr>
          <p:cNvSpPr>
            <a:spLocks noGrp="1"/>
          </p:cNvSpPr>
          <p:nvPr>
            <p:ph idx="1"/>
          </p:nvPr>
        </p:nvSpPr>
        <p:spPr/>
        <p:txBody>
          <a:bodyPr>
            <a:normAutofit fontScale="92500" lnSpcReduction="10000"/>
          </a:bodyPr>
          <a:lstStyle/>
          <a:p>
            <a:r>
              <a:rPr lang="zh-CN" altLang="en-US" dirty="0">
                <a:latin typeface="+mn-ea"/>
              </a:rPr>
              <a:t>什么是有监督学习？</a:t>
            </a:r>
            <a:endParaRPr lang="en-US" altLang="zh-CN" dirty="0">
              <a:latin typeface="+mn-ea"/>
            </a:endParaRPr>
          </a:p>
          <a:p>
            <a:pPr lvl="1"/>
            <a:r>
              <a:rPr lang="zh-CN" altLang="en-US" dirty="0">
                <a:latin typeface="+mn-ea"/>
              </a:rPr>
              <a:t>决策树分类回顾</a:t>
            </a:r>
            <a:endParaRPr lang="en-US" altLang="zh-CN" dirty="0">
              <a:latin typeface="+mn-ea"/>
            </a:endParaRPr>
          </a:p>
          <a:p>
            <a:pPr lvl="1"/>
            <a:r>
              <a:rPr lang="zh-CN" altLang="en-US" dirty="0">
                <a:solidFill>
                  <a:srgbClr val="FF0000"/>
                </a:solidFill>
                <a:latin typeface="+mn-ea"/>
              </a:rPr>
              <a:t>决策树分类器的模型解读</a:t>
            </a:r>
            <a:endParaRPr lang="en-US" altLang="zh-CN" dirty="0">
              <a:solidFill>
                <a:srgbClr val="FF0000"/>
              </a:solidFill>
              <a:latin typeface="+mn-ea"/>
            </a:endParaRPr>
          </a:p>
          <a:p>
            <a:r>
              <a:rPr lang="zh-CN" altLang="en-US" dirty="0">
                <a:latin typeface="+mn-ea"/>
              </a:rPr>
              <a:t>模型评估与选择</a:t>
            </a:r>
            <a:endParaRPr lang="en-US" altLang="zh-CN" dirty="0">
              <a:latin typeface="+mn-ea"/>
            </a:endParaRPr>
          </a:p>
          <a:p>
            <a:pPr lvl="1"/>
            <a:r>
              <a:rPr lang="zh-CN" altLang="en-US" dirty="0">
                <a:latin typeface="+mn-ea"/>
              </a:rPr>
              <a:t>数据集划分</a:t>
            </a:r>
            <a:endParaRPr lang="en-US" altLang="zh-CN" dirty="0">
              <a:latin typeface="+mn-ea"/>
            </a:endParaRPr>
          </a:p>
          <a:p>
            <a:pPr lvl="1"/>
            <a:r>
              <a:rPr lang="zh-CN" altLang="en-US" dirty="0">
                <a:latin typeface="+mn-ea"/>
              </a:rPr>
              <a:t>评价指标</a:t>
            </a:r>
            <a:endParaRPr lang="en-US" altLang="zh-CN" dirty="0">
              <a:latin typeface="+mn-ea"/>
            </a:endParaRPr>
          </a:p>
          <a:p>
            <a:pPr lvl="1"/>
            <a:r>
              <a:rPr lang="zh-CN" altLang="en-US" dirty="0">
                <a:latin typeface="+mn-ea"/>
              </a:rPr>
              <a:t>偏差和方差</a:t>
            </a:r>
            <a:endParaRPr lang="en-US" altLang="zh-CN" dirty="0">
              <a:latin typeface="+mn-ea"/>
            </a:endParaRPr>
          </a:p>
          <a:p>
            <a:endParaRPr kumimoji="1" lang="en-US" altLang="zh-CN" dirty="0"/>
          </a:p>
          <a:p>
            <a:endParaRPr kumimoji="1" lang="en-US" altLang="zh-CN" dirty="0"/>
          </a:p>
          <a:p>
            <a:pPr marL="0" indent="0">
              <a:buNone/>
            </a:pPr>
            <a:endParaRPr kumimoji="1" lang="zh-CN" altLang="en-US" dirty="0"/>
          </a:p>
        </p:txBody>
      </p:sp>
      <p:sp>
        <p:nvSpPr>
          <p:cNvPr id="5" name="灯片编号占位符 4">
            <a:extLst>
              <a:ext uri="{FF2B5EF4-FFF2-40B4-BE49-F238E27FC236}">
                <a16:creationId xmlns:a16="http://schemas.microsoft.com/office/drawing/2014/main" id="{5F74B2D3-75AE-9145-A8D0-EAF3310B8633}"/>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43</a:t>
            </a:fld>
            <a:endParaRPr lang="en-US">
              <a:solidFill>
                <a:prstClr val="black">
                  <a:tint val="75000"/>
                </a:prstClr>
              </a:solidFill>
            </a:endParaRPr>
          </a:p>
        </p:txBody>
      </p:sp>
    </p:spTree>
    <p:extLst>
      <p:ext uri="{BB962C8B-B14F-4D97-AF65-F5344CB8AC3E}">
        <p14:creationId xmlns:p14="http://schemas.microsoft.com/office/powerpoint/2010/main" val="21246931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a:extLst>
              <a:ext uri="{FF2B5EF4-FFF2-40B4-BE49-F238E27FC236}">
                <a16:creationId xmlns:a16="http://schemas.microsoft.com/office/drawing/2014/main" id="{18270076-E0E4-DF47-8318-417453A1EE01}"/>
              </a:ext>
            </a:extLst>
          </p:cNvPr>
          <p:cNvSpPr>
            <a:spLocks noGrp="1" noChangeArrowheads="1"/>
          </p:cNvSpPr>
          <p:nvPr>
            <p:ph type="title"/>
          </p:nvPr>
        </p:nvSpPr>
        <p:spPr/>
        <p:txBody>
          <a:bodyPr/>
          <a:lstStyle/>
          <a:p>
            <a:pPr eaLnBrk="1" hangingPunct="1"/>
            <a:r>
              <a:rPr lang="zh-CN" altLang="en-US">
                <a:ea typeface="宋体" panose="02010600030101010101" pitchFamily="2" charset="-122"/>
              </a:rPr>
              <a:t>用于分类的预测模型 </a:t>
            </a:r>
          </a:p>
        </p:txBody>
      </p:sp>
      <p:sp>
        <p:nvSpPr>
          <p:cNvPr id="112642" name="Rectangle 3">
            <a:extLst>
              <a:ext uri="{FF2B5EF4-FFF2-40B4-BE49-F238E27FC236}">
                <a16:creationId xmlns:a16="http://schemas.microsoft.com/office/drawing/2014/main" id="{E80CF541-F2F7-F941-BA65-AFAE778B7AAE}"/>
              </a:ext>
            </a:extLst>
          </p:cNvPr>
          <p:cNvSpPr>
            <a:spLocks noGrp="1" noChangeArrowheads="1"/>
          </p:cNvSpPr>
          <p:nvPr>
            <p:ph type="body" idx="1"/>
          </p:nvPr>
        </p:nvSpPr>
        <p:spPr/>
        <p:txBody>
          <a:bodyPr/>
          <a:lstStyle/>
          <a:p>
            <a:pPr eaLnBrk="1" hangingPunct="1"/>
            <a:r>
              <a:rPr lang="zh-CN" altLang="en-US" b="1">
                <a:ea typeface="宋体" panose="02010600030101010101" pitchFamily="2" charset="-122"/>
              </a:rPr>
              <a:t>判别模型</a:t>
            </a:r>
          </a:p>
          <a:p>
            <a:pPr eaLnBrk="1" hangingPunct="1"/>
            <a:r>
              <a:rPr lang="zh-CN" altLang="en-US" b="1">
                <a:ea typeface="宋体" panose="02010600030101010101" pitchFamily="2" charset="-122"/>
              </a:rPr>
              <a:t>概率模型</a:t>
            </a:r>
            <a:r>
              <a:rPr lang="zh-CN" altLang="en-US">
                <a:ea typeface="宋体" panose="02010600030101010101" pitchFamily="2" charset="-122"/>
              </a:rPr>
              <a:t> </a:t>
            </a:r>
          </a:p>
        </p:txBody>
      </p:sp>
      <p:sp>
        <p:nvSpPr>
          <p:cNvPr id="3" name="灯片编号占位符 2">
            <a:extLst>
              <a:ext uri="{FF2B5EF4-FFF2-40B4-BE49-F238E27FC236}">
                <a16:creationId xmlns:a16="http://schemas.microsoft.com/office/drawing/2014/main" id="{C904458C-D0D5-C548-A416-96069AFC68B1}"/>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44</a:t>
            </a:fld>
            <a:endParaRPr lang="en-US">
              <a:solidFill>
                <a:prstClr val="black">
                  <a:tint val="75000"/>
                </a:prstClr>
              </a:solidFill>
            </a:endParaRPr>
          </a:p>
        </p:txBody>
      </p:sp>
    </p:spTree>
    <p:extLst>
      <p:ext uri="{BB962C8B-B14F-4D97-AF65-F5344CB8AC3E}">
        <p14:creationId xmlns:p14="http://schemas.microsoft.com/office/powerpoint/2010/main" val="38431059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2">
            <a:extLst>
              <a:ext uri="{FF2B5EF4-FFF2-40B4-BE49-F238E27FC236}">
                <a16:creationId xmlns:a16="http://schemas.microsoft.com/office/drawing/2014/main" id="{B0A75E86-E3D2-6A45-823A-1CA82EFF0C4B}"/>
              </a:ext>
            </a:extLst>
          </p:cNvPr>
          <p:cNvSpPr>
            <a:spLocks noGrp="1" noChangeArrowheads="1"/>
          </p:cNvSpPr>
          <p:nvPr>
            <p:ph type="title"/>
          </p:nvPr>
        </p:nvSpPr>
        <p:spPr>
          <a:xfrm>
            <a:off x="1485900" y="114301"/>
            <a:ext cx="6172200" cy="697706"/>
          </a:xfrm>
        </p:spPr>
        <p:txBody>
          <a:bodyPr>
            <a:normAutofit fontScale="90000"/>
          </a:bodyPr>
          <a:lstStyle/>
          <a:p>
            <a:pPr eaLnBrk="1" hangingPunct="1"/>
            <a:r>
              <a:rPr lang="zh-CN" altLang="en-US">
                <a:ea typeface="宋体" panose="02010600030101010101" pitchFamily="2" charset="-122"/>
              </a:rPr>
              <a:t>判别模型</a:t>
            </a:r>
          </a:p>
        </p:txBody>
      </p:sp>
      <p:sp>
        <p:nvSpPr>
          <p:cNvPr id="113666" name="Rectangle 3">
            <a:extLst>
              <a:ext uri="{FF2B5EF4-FFF2-40B4-BE49-F238E27FC236}">
                <a16:creationId xmlns:a16="http://schemas.microsoft.com/office/drawing/2014/main" id="{05A55968-119A-AA40-BEE4-B8C524AA4815}"/>
              </a:ext>
            </a:extLst>
          </p:cNvPr>
          <p:cNvSpPr>
            <a:spLocks noGrp="1" noChangeArrowheads="1"/>
          </p:cNvSpPr>
          <p:nvPr>
            <p:ph type="body" sz="half" idx="1"/>
          </p:nvPr>
        </p:nvSpPr>
        <p:spPr>
          <a:xfrm>
            <a:off x="685800" y="1276350"/>
            <a:ext cx="7696200" cy="3394472"/>
          </a:xfrm>
        </p:spPr>
        <p:txBody>
          <a:bodyPr/>
          <a:lstStyle/>
          <a:p>
            <a:pPr eaLnBrk="1" hangingPunct="1"/>
            <a:r>
              <a:rPr lang="zh-CN" altLang="en-US" dirty="0">
                <a:ea typeface="宋体" panose="02010600030101010101" pitchFamily="2" charset="-122"/>
              </a:rPr>
              <a:t>判别模型的输入是输入向量</a:t>
            </a:r>
            <a:r>
              <a:rPr lang="en-US" altLang="zh-CN" dirty="0">
                <a:ea typeface="宋体" panose="02010600030101010101" pitchFamily="2" charset="-122"/>
              </a:rPr>
              <a:t>X</a:t>
            </a:r>
            <a:r>
              <a:rPr lang="zh-CN" altLang="en-US" dirty="0">
                <a:ea typeface="宋体" panose="02010600030101010101" pitchFamily="2" charset="-122"/>
              </a:rPr>
              <a:t>，输出是响应变量</a:t>
            </a:r>
            <a:r>
              <a:rPr lang="en-US" altLang="zh-CN" dirty="0">
                <a:ea typeface="宋体" panose="02010600030101010101" pitchFamily="2" charset="-122"/>
              </a:rPr>
              <a:t>Y</a:t>
            </a:r>
            <a:r>
              <a:rPr lang="zh-CN" altLang="en-US" dirty="0">
                <a:ea typeface="宋体" panose="02010600030101010101" pitchFamily="2" charset="-122"/>
              </a:rPr>
              <a:t>。</a:t>
            </a:r>
            <a:r>
              <a:rPr lang="en-US" altLang="zh-CN" dirty="0">
                <a:ea typeface="宋体" panose="02010600030101010101" pitchFamily="2" charset="-122"/>
              </a:rPr>
              <a:t>Y</a:t>
            </a:r>
            <a:r>
              <a:rPr lang="zh-CN" altLang="en-US" dirty="0">
                <a:ea typeface="宋体" panose="02010600030101010101" pitchFamily="2" charset="-122"/>
              </a:rPr>
              <a:t>的取值为</a:t>
            </a:r>
            <a:r>
              <a:rPr lang="en-US" altLang="zh-CN" dirty="0">
                <a:ea typeface="宋体" panose="02010600030101010101" pitchFamily="2" charset="-122"/>
              </a:rPr>
              <a:t>{C1</a:t>
            </a:r>
            <a:r>
              <a:rPr lang="zh-CN" altLang="en-US" dirty="0">
                <a:ea typeface="宋体" panose="02010600030101010101" pitchFamily="2" charset="-122"/>
              </a:rPr>
              <a:t>，</a:t>
            </a:r>
            <a:r>
              <a:rPr lang="en-US" altLang="zh-CN" dirty="0">
                <a:ea typeface="宋体" panose="02010600030101010101" pitchFamily="2" charset="-122"/>
              </a:rPr>
              <a:t>C2</a:t>
            </a:r>
            <a:r>
              <a:rPr lang="zh-CN" altLang="en-US" dirty="0">
                <a:ea typeface="宋体" panose="02010600030101010101" pitchFamily="2" charset="-122"/>
              </a:rPr>
              <a:t>，</a:t>
            </a:r>
            <a:r>
              <a:rPr lang="en-US" altLang="zh-CN" dirty="0">
                <a:ea typeface="宋体" panose="02010600030101010101" pitchFamily="2" charset="-122"/>
              </a:rPr>
              <a:t>…</a:t>
            </a:r>
            <a:r>
              <a:rPr lang="zh-CN" altLang="en-US" dirty="0">
                <a:ea typeface="宋体" panose="02010600030101010101" pitchFamily="2" charset="-122"/>
              </a:rPr>
              <a:t>，</a:t>
            </a:r>
            <a:r>
              <a:rPr lang="en-US" altLang="zh-CN" dirty="0">
                <a:ea typeface="宋体" panose="02010600030101010101" pitchFamily="2" charset="-122"/>
              </a:rPr>
              <a:t>Cm}</a:t>
            </a:r>
            <a:r>
              <a:rPr lang="zh-CN" altLang="en-US" dirty="0">
                <a:ea typeface="宋体" panose="02010600030101010101" pitchFamily="2" charset="-122"/>
              </a:rPr>
              <a:t>，其中</a:t>
            </a:r>
            <a:r>
              <a:rPr lang="en-US" altLang="zh-CN" dirty="0">
                <a:ea typeface="宋体" panose="02010600030101010101" pitchFamily="2" charset="-122"/>
              </a:rPr>
              <a:t>Ci</a:t>
            </a:r>
            <a:r>
              <a:rPr lang="zh-CN" altLang="en-US" dirty="0">
                <a:ea typeface="宋体" panose="02010600030101010101" pitchFamily="2" charset="-122"/>
              </a:rPr>
              <a:t>表示类别。</a:t>
            </a:r>
          </a:p>
        </p:txBody>
      </p:sp>
      <p:sp>
        <p:nvSpPr>
          <p:cNvPr id="3" name="灯片编号占位符 2">
            <a:extLst>
              <a:ext uri="{FF2B5EF4-FFF2-40B4-BE49-F238E27FC236}">
                <a16:creationId xmlns:a16="http://schemas.microsoft.com/office/drawing/2014/main" id="{8089095C-433B-0647-B4A4-727C11784940}"/>
              </a:ext>
            </a:extLst>
          </p:cNvPr>
          <p:cNvSpPr>
            <a:spLocks noGrp="1"/>
          </p:cNvSpPr>
          <p:nvPr>
            <p:ph type="sldNum" sz="quarter" idx="12"/>
          </p:nvPr>
        </p:nvSpPr>
        <p:spPr/>
        <p:txBody>
          <a:bodyPr/>
          <a:lstStyle/>
          <a:p>
            <a:pPr>
              <a:defRPr/>
            </a:pPr>
            <a:fld id="{6CDEAEBA-0614-EF4A-9A65-1D047DDD91A1}" type="slidenum">
              <a:rPr lang="en-US" altLang="zh-CN" smtClean="0"/>
              <a:pPr>
                <a:defRPr/>
              </a:pPr>
              <a:t>45</a:t>
            </a:fld>
            <a:endParaRPr lang="en-US" altLang="zh-CN"/>
          </a:p>
        </p:txBody>
      </p:sp>
    </p:spTree>
    <p:extLst>
      <p:ext uri="{BB962C8B-B14F-4D97-AF65-F5344CB8AC3E}">
        <p14:creationId xmlns:p14="http://schemas.microsoft.com/office/powerpoint/2010/main" val="2063553773"/>
      </p:ext>
    </p:extLst>
  </p:cSld>
  <p:clrMapOvr>
    <a:masterClrMapping/>
  </p:clrMapOvr>
  <p:transition>
    <p:zo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a:extLst>
              <a:ext uri="{FF2B5EF4-FFF2-40B4-BE49-F238E27FC236}">
                <a16:creationId xmlns:a16="http://schemas.microsoft.com/office/drawing/2014/main" id="{3EADF21A-7B04-F84B-B334-0690F9417D13}"/>
              </a:ext>
            </a:extLst>
          </p:cNvPr>
          <p:cNvSpPr>
            <a:spLocks noGrp="1" noChangeArrowheads="1"/>
          </p:cNvSpPr>
          <p:nvPr>
            <p:ph type="title"/>
          </p:nvPr>
        </p:nvSpPr>
        <p:spPr/>
        <p:txBody>
          <a:bodyPr/>
          <a:lstStyle/>
          <a:p>
            <a:pPr eaLnBrk="1" hangingPunct="1"/>
            <a:r>
              <a:rPr lang="zh-CN" altLang="en-US">
                <a:ea typeface="宋体" panose="02010600030101010101" pitchFamily="2" charset="-122"/>
              </a:rPr>
              <a:t>判别模型</a:t>
            </a:r>
          </a:p>
        </p:txBody>
      </p:sp>
      <p:sp>
        <p:nvSpPr>
          <p:cNvPr id="114690" name="Rectangle 3">
            <a:extLst>
              <a:ext uri="{FF2B5EF4-FFF2-40B4-BE49-F238E27FC236}">
                <a16:creationId xmlns:a16="http://schemas.microsoft.com/office/drawing/2014/main" id="{CDD8422E-0ADB-574A-9F5B-62259E1CD275}"/>
              </a:ext>
            </a:extLst>
          </p:cNvPr>
          <p:cNvSpPr>
            <a:spLocks noGrp="1" noChangeArrowheads="1"/>
          </p:cNvSpPr>
          <p:nvPr>
            <p:ph type="body" sz="half" idx="1"/>
          </p:nvPr>
        </p:nvSpPr>
        <p:spPr>
          <a:xfrm>
            <a:off x="381000" y="1276350"/>
            <a:ext cx="2971800" cy="3394472"/>
          </a:xfrm>
        </p:spPr>
        <p:txBody>
          <a:bodyPr>
            <a:normAutofit/>
          </a:bodyPr>
          <a:lstStyle/>
          <a:p>
            <a:pPr eaLnBrk="1" hangingPunct="1"/>
            <a:r>
              <a:rPr lang="zh-CN" altLang="en-US" sz="2400" dirty="0">
                <a:latin typeface="+mn-ea"/>
              </a:rPr>
              <a:t>例如，当维数</a:t>
            </a:r>
            <a:r>
              <a:rPr lang="en-US" altLang="zh-CN" sz="2400" dirty="0">
                <a:latin typeface="+mn-ea"/>
              </a:rPr>
              <a:t>p=1</a:t>
            </a:r>
            <a:r>
              <a:rPr lang="zh-CN" altLang="en-US" sz="2400" dirty="0">
                <a:latin typeface="+mn-ea"/>
              </a:rPr>
              <a:t>时，判别模型实际上是二维空间中的分段直线。在一定的区域内，直线的取值为</a:t>
            </a:r>
            <a:r>
              <a:rPr lang="en-US" altLang="zh-CN" sz="2400" dirty="0">
                <a:latin typeface="+mn-ea"/>
              </a:rPr>
              <a:t>Ci(0</a:t>
            </a:r>
            <a:r>
              <a:rPr lang="en-US" altLang="zh-CN" sz="2400" dirty="0">
                <a:latin typeface="+mn-ea"/>
                <a:sym typeface="Symbol" pitchFamily="2" charset="2"/>
              </a:rPr>
              <a:t></a:t>
            </a:r>
            <a:r>
              <a:rPr lang="en-US" altLang="zh-CN" sz="2400" dirty="0">
                <a:latin typeface="+mn-ea"/>
              </a:rPr>
              <a:t>i</a:t>
            </a:r>
            <a:r>
              <a:rPr lang="en-US" altLang="zh-CN" sz="2400" dirty="0">
                <a:latin typeface="+mn-ea"/>
                <a:sym typeface="Symbol" pitchFamily="2" charset="2"/>
              </a:rPr>
              <a:t></a:t>
            </a:r>
            <a:r>
              <a:rPr lang="en-US" altLang="zh-CN" sz="2400" dirty="0">
                <a:latin typeface="+mn-ea"/>
              </a:rPr>
              <a:t>m)</a:t>
            </a:r>
            <a:endParaRPr lang="zh-CN" altLang="en-US" sz="2400" dirty="0">
              <a:latin typeface="+mn-ea"/>
            </a:endParaRPr>
          </a:p>
        </p:txBody>
      </p:sp>
      <p:graphicFrame>
        <p:nvGraphicFramePr>
          <p:cNvPr id="114691" name="Object 4">
            <a:extLst>
              <a:ext uri="{FF2B5EF4-FFF2-40B4-BE49-F238E27FC236}">
                <a16:creationId xmlns:a16="http://schemas.microsoft.com/office/drawing/2014/main" id="{DCE603E4-DD07-EE40-80DC-894937F684FE}"/>
              </a:ext>
            </a:extLst>
          </p:cNvPr>
          <p:cNvGraphicFramePr>
            <a:graphicFrameLocks noGrp="1" noChangeAspect="1"/>
          </p:cNvGraphicFramePr>
          <p:nvPr>
            <p:ph sz="half" idx="2"/>
          </p:nvPr>
        </p:nvGraphicFramePr>
        <p:xfrm>
          <a:off x="4086226" y="1168003"/>
          <a:ext cx="3240881" cy="2499122"/>
        </p:xfrm>
        <a:graphic>
          <a:graphicData uri="http://schemas.openxmlformats.org/presentationml/2006/ole">
            <mc:AlternateContent xmlns:mc="http://schemas.openxmlformats.org/markup-compatibility/2006">
              <mc:Choice xmlns:v="urn:schemas-microsoft-com:vml" Requires="v">
                <p:oleObj spid="_x0000_s78861" name="位图图像" r:id="rId4" imgW="3657600" imgH="2819400" progId="Paint.Picture">
                  <p:embed/>
                </p:oleObj>
              </mc:Choice>
              <mc:Fallback>
                <p:oleObj name="位图图像" r:id="rId4" imgW="3657600" imgH="2819400" progId="Paint.Picture">
                  <p:embed/>
                  <p:pic>
                    <p:nvPicPr>
                      <p:cNvPr id="114691" name="Object 4">
                        <a:extLst>
                          <a:ext uri="{FF2B5EF4-FFF2-40B4-BE49-F238E27FC236}">
                            <a16:creationId xmlns:a16="http://schemas.microsoft.com/office/drawing/2014/main" id="{DCE603E4-DD07-EE40-80DC-894937F684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6226" y="1168003"/>
                        <a:ext cx="3240881" cy="2499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灯片编号占位符 2">
            <a:extLst>
              <a:ext uri="{FF2B5EF4-FFF2-40B4-BE49-F238E27FC236}">
                <a16:creationId xmlns:a16="http://schemas.microsoft.com/office/drawing/2014/main" id="{5EC0BFAB-4F75-404E-929D-0357627C8DFA}"/>
              </a:ext>
            </a:extLst>
          </p:cNvPr>
          <p:cNvSpPr>
            <a:spLocks noGrp="1"/>
          </p:cNvSpPr>
          <p:nvPr>
            <p:ph type="sldNum" sz="quarter" idx="12"/>
          </p:nvPr>
        </p:nvSpPr>
        <p:spPr/>
        <p:txBody>
          <a:bodyPr/>
          <a:lstStyle/>
          <a:p>
            <a:pPr>
              <a:defRPr/>
            </a:pPr>
            <a:fld id="{6CDEAEBA-0614-EF4A-9A65-1D047DDD91A1}" type="slidenum">
              <a:rPr lang="en-US" altLang="zh-CN" smtClean="0"/>
              <a:pPr>
                <a:defRPr/>
              </a:pPr>
              <a:t>46</a:t>
            </a:fld>
            <a:endParaRPr lang="en-US" altLang="zh-CN"/>
          </a:p>
        </p:txBody>
      </p:sp>
    </p:spTree>
    <p:extLst>
      <p:ext uri="{BB962C8B-B14F-4D97-AF65-F5344CB8AC3E}">
        <p14:creationId xmlns:p14="http://schemas.microsoft.com/office/powerpoint/2010/main" val="2924586384"/>
      </p:ext>
    </p:extLst>
  </p:cSld>
  <p:clrMapOvr>
    <a:masterClrMapping/>
  </p:clrMapOvr>
  <p:transition>
    <p:zo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a:extLst>
              <a:ext uri="{FF2B5EF4-FFF2-40B4-BE49-F238E27FC236}">
                <a16:creationId xmlns:a16="http://schemas.microsoft.com/office/drawing/2014/main" id="{BC3215F0-806D-D944-B78E-F6D6CE3CFC18}"/>
              </a:ext>
            </a:extLst>
          </p:cNvPr>
          <p:cNvSpPr>
            <a:spLocks noGrp="1" noChangeArrowheads="1"/>
          </p:cNvSpPr>
          <p:nvPr>
            <p:ph type="title"/>
          </p:nvPr>
        </p:nvSpPr>
        <p:spPr/>
        <p:txBody>
          <a:bodyPr/>
          <a:lstStyle/>
          <a:p>
            <a:pPr eaLnBrk="1" hangingPunct="1"/>
            <a:endParaRPr lang="zh-CN" altLang="zh-CN">
              <a:ea typeface="宋体" panose="02010600030101010101" pitchFamily="2" charset="-122"/>
            </a:endParaRPr>
          </a:p>
        </p:txBody>
      </p:sp>
      <p:sp>
        <p:nvSpPr>
          <p:cNvPr id="115714" name="Rectangle 3">
            <a:extLst>
              <a:ext uri="{FF2B5EF4-FFF2-40B4-BE49-F238E27FC236}">
                <a16:creationId xmlns:a16="http://schemas.microsoft.com/office/drawing/2014/main" id="{932DF6DE-D1AB-A144-89DA-930106F90A48}"/>
              </a:ext>
            </a:extLst>
          </p:cNvPr>
          <p:cNvSpPr>
            <a:spLocks noGrp="1" noChangeArrowheads="1"/>
          </p:cNvSpPr>
          <p:nvPr>
            <p:ph type="body" idx="1"/>
          </p:nvPr>
        </p:nvSpPr>
        <p:spPr/>
        <p:txBody>
          <a:bodyPr>
            <a:normAutofit fontScale="92500" lnSpcReduction="20000"/>
          </a:bodyPr>
          <a:lstStyle/>
          <a:p>
            <a:pPr eaLnBrk="1" hangingPunct="1">
              <a:lnSpc>
                <a:spcPct val="150000"/>
              </a:lnSpc>
            </a:pPr>
            <a:r>
              <a:rPr lang="zh-CN" altLang="en-US" sz="2400" dirty="0">
                <a:ea typeface="宋体" panose="02010600030101010101" pitchFamily="2" charset="-122"/>
              </a:rPr>
              <a:t>当维数</a:t>
            </a:r>
            <a:r>
              <a:rPr lang="en-US" altLang="zh-CN" sz="2400" dirty="0">
                <a:ea typeface="宋体" panose="02010600030101010101" pitchFamily="2" charset="-122"/>
              </a:rPr>
              <a:t>p=2</a:t>
            </a:r>
            <a:r>
              <a:rPr lang="zh-CN" altLang="en-US" sz="2400" dirty="0">
                <a:ea typeface="宋体" panose="02010600030101010101" pitchFamily="2" charset="-122"/>
              </a:rPr>
              <a:t>时，判别模型实际上是三维空间中的一个分段曲面。</a:t>
            </a:r>
          </a:p>
          <a:p>
            <a:pPr eaLnBrk="1" hangingPunct="1">
              <a:lnSpc>
                <a:spcPct val="150000"/>
              </a:lnSpc>
            </a:pPr>
            <a:endParaRPr lang="zh-CN" altLang="en-US" sz="2400" dirty="0">
              <a:ea typeface="宋体" panose="02010600030101010101" pitchFamily="2" charset="-122"/>
            </a:endParaRPr>
          </a:p>
          <a:p>
            <a:pPr eaLnBrk="1" hangingPunct="1">
              <a:lnSpc>
                <a:spcPct val="150000"/>
              </a:lnSpc>
            </a:pPr>
            <a:r>
              <a:rPr lang="zh-CN" altLang="en-US" sz="2400" dirty="0">
                <a:ea typeface="宋体" panose="02010600030101010101" pitchFamily="2" charset="-122"/>
              </a:rPr>
              <a:t>仅当输入变量</a:t>
            </a:r>
            <a:r>
              <a:rPr lang="en-US" altLang="zh-CN" sz="2400" dirty="0">
                <a:ea typeface="宋体" panose="02010600030101010101" pitchFamily="2" charset="-122"/>
              </a:rPr>
              <a:t>X</a:t>
            </a:r>
            <a:r>
              <a:rPr lang="zh-CN" altLang="en-US" sz="2400" dirty="0">
                <a:ea typeface="宋体" panose="02010600030101010101" pitchFamily="2" charset="-122"/>
              </a:rPr>
              <a:t>的分量</a:t>
            </a:r>
            <a:r>
              <a:rPr lang="en-US" altLang="zh-CN" sz="2400" dirty="0">
                <a:ea typeface="宋体" panose="02010600030101010101" pitchFamily="2" charset="-122"/>
              </a:rPr>
              <a:t>X1</a:t>
            </a:r>
            <a:r>
              <a:rPr lang="zh-CN" altLang="en-US" sz="2400" dirty="0">
                <a:ea typeface="宋体" panose="02010600030101010101" pitchFamily="2" charset="-122"/>
              </a:rPr>
              <a:t>和分量</a:t>
            </a:r>
            <a:r>
              <a:rPr lang="en-US" altLang="zh-CN" sz="2400" dirty="0">
                <a:ea typeface="宋体" panose="02010600030101010101" pitchFamily="2" charset="-122"/>
              </a:rPr>
              <a:t>X2</a:t>
            </a:r>
            <a:r>
              <a:rPr lang="zh-CN" altLang="en-US" sz="2400" dirty="0">
                <a:ea typeface="宋体" panose="02010600030101010101" pitchFamily="2" charset="-122"/>
              </a:rPr>
              <a:t>共同构成的平面（</a:t>
            </a:r>
            <a:r>
              <a:rPr lang="en-US" altLang="zh-CN" sz="2400" dirty="0">
                <a:ea typeface="宋体" panose="02010600030101010101" pitchFamily="2" charset="-122"/>
              </a:rPr>
              <a:t>X1</a:t>
            </a:r>
            <a:r>
              <a:rPr lang="zh-CN" altLang="en-US" sz="2400" dirty="0">
                <a:ea typeface="宋体" panose="02010600030101010101" pitchFamily="2" charset="-122"/>
              </a:rPr>
              <a:t>，</a:t>
            </a:r>
            <a:r>
              <a:rPr lang="en-US" altLang="zh-CN" sz="2400" dirty="0">
                <a:ea typeface="宋体" panose="02010600030101010101" pitchFamily="2" charset="-122"/>
              </a:rPr>
              <a:t>X2</a:t>
            </a:r>
            <a:r>
              <a:rPr lang="zh-CN" altLang="en-US" sz="2400" dirty="0">
                <a:ea typeface="宋体" panose="02010600030101010101" pitchFamily="2" charset="-122"/>
              </a:rPr>
              <a:t>）位于一定区域时，该曲面的取值为</a:t>
            </a:r>
            <a:r>
              <a:rPr lang="en-US" altLang="zh-CN" sz="2400" dirty="0">
                <a:ea typeface="宋体" panose="02010600030101010101" pitchFamily="2" charset="-122"/>
              </a:rPr>
              <a:t>Ci(0</a:t>
            </a:r>
            <a:r>
              <a:rPr lang="en-US" altLang="zh-CN" sz="2400" dirty="0">
                <a:ea typeface="宋体" panose="02010600030101010101" pitchFamily="2" charset="-122"/>
                <a:sym typeface="Symbol" pitchFamily="2" charset="2"/>
              </a:rPr>
              <a:t></a:t>
            </a:r>
            <a:r>
              <a:rPr lang="en-US" altLang="zh-CN" sz="2400" dirty="0">
                <a:ea typeface="宋体" panose="02010600030101010101" pitchFamily="2" charset="-122"/>
              </a:rPr>
              <a:t>i</a:t>
            </a:r>
            <a:r>
              <a:rPr lang="en-US" altLang="zh-CN" sz="2400" dirty="0">
                <a:ea typeface="宋体" panose="02010600030101010101" pitchFamily="2" charset="-122"/>
                <a:sym typeface="Symbol" pitchFamily="2" charset="2"/>
              </a:rPr>
              <a:t></a:t>
            </a:r>
            <a:r>
              <a:rPr lang="en-US" altLang="zh-CN" sz="2400" dirty="0">
                <a:ea typeface="宋体" panose="02010600030101010101" pitchFamily="2" charset="-122"/>
              </a:rPr>
              <a:t>m)</a:t>
            </a:r>
            <a:r>
              <a:rPr lang="zh-CN" altLang="en-US" sz="2400" dirty="0">
                <a:ea typeface="宋体" panose="02010600030101010101" pitchFamily="2" charset="-122"/>
              </a:rPr>
              <a:t>。</a:t>
            </a:r>
          </a:p>
          <a:p>
            <a:pPr eaLnBrk="1" hangingPunct="1">
              <a:lnSpc>
                <a:spcPct val="150000"/>
              </a:lnSpc>
            </a:pPr>
            <a:endParaRPr lang="zh-CN" altLang="en-US" sz="2400" dirty="0">
              <a:ea typeface="宋体" panose="02010600030101010101" pitchFamily="2" charset="-122"/>
            </a:endParaRPr>
          </a:p>
          <a:p>
            <a:pPr eaLnBrk="1" hangingPunct="1">
              <a:lnSpc>
                <a:spcPct val="150000"/>
              </a:lnSpc>
            </a:pPr>
            <a:r>
              <a:rPr lang="zh-CN" altLang="en-US" sz="2400" dirty="0">
                <a:ea typeface="宋体" panose="02010600030101010101" pitchFamily="2" charset="-122"/>
              </a:rPr>
              <a:t>取值为</a:t>
            </a:r>
            <a:r>
              <a:rPr lang="en-US" altLang="zh-CN" sz="2400" dirty="0">
                <a:ea typeface="宋体" panose="02010600030101010101" pitchFamily="2" charset="-122"/>
              </a:rPr>
              <a:t>Ci</a:t>
            </a:r>
            <a:r>
              <a:rPr lang="zh-CN" altLang="en-US" sz="2400" dirty="0">
                <a:ea typeface="宋体" panose="02010600030101010101" pitchFamily="2" charset="-122"/>
              </a:rPr>
              <a:t>的所有区域的联合称为</a:t>
            </a:r>
            <a:r>
              <a:rPr lang="en-US" altLang="zh-CN" sz="2400" dirty="0">
                <a:ea typeface="宋体" panose="02010600030101010101" pitchFamily="2" charset="-122"/>
              </a:rPr>
              <a:t>Ci</a:t>
            </a:r>
            <a:r>
              <a:rPr lang="zh-CN" altLang="en-US" sz="2400" dirty="0">
                <a:ea typeface="宋体" panose="02010600030101010101" pitchFamily="2" charset="-122"/>
              </a:rPr>
              <a:t>类的决策区域。意思是，只要输入变量</a:t>
            </a:r>
            <a:r>
              <a:rPr lang="en-US" altLang="zh-CN" sz="2400" dirty="0">
                <a:ea typeface="宋体" panose="02010600030101010101" pitchFamily="2" charset="-122"/>
              </a:rPr>
              <a:t>X</a:t>
            </a:r>
            <a:r>
              <a:rPr lang="zh-CN" altLang="en-US" sz="2400" dirty="0">
                <a:ea typeface="宋体" panose="02010600030101010101" pitchFamily="2" charset="-122"/>
              </a:rPr>
              <a:t>落入这个区域，它的类别就被预测为</a:t>
            </a:r>
            <a:r>
              <a:rPr lang="en-US" altLang="zh-CN" sz="2400" dirty="0">
                <a:ea typeface="宋体" panose="02010600030101010101" pitchFamily="2" charset="-122"/>
              </a:rPr>
              <a:t>Ci</a:t>
            </a:r>
            <a:r>
              <a:rPr lang="zh-CN" altLang="en-US" sz="2400" dirty="0">
                <a:ea typeface="宋体" panose="02010600030101010101" pitchFamily="2" charset="-122"/>
              </a:rPr>
              <a:t>。</a:t>
            </a:r>
          </a:p>
        </p:txBody>
      </p:sp>
      <p:sp>
        <p:nvSpPr>
          <p:cNvPr id="3" name="灯片编号占位符 2">
            <a:extLst>
              <a:ext uri="{FF2B5EF4-FFF2-40B4-BE49-F238E27FC236}">
                <a16:creationId xmlns:a16="http://schemas.microsoft.com/office/drawing/2014/main" id="{8D8AB894-8EB7-0345-A0CF-74A4E52DA2C0}"/>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47</a:t>
            </a:fld>
            <a:endParaRPr lang="en-US">
              <a:solidFill>
                <a:prstClr val="black">
                  <a:tint val="75000"/>
                </a:prstClr>
              </a:solidFill>
            </a:endParaRPr>
          </a:p>
        </p:txBody>
      </p:sp>
    </p:spTree>
    <p:extLst>
      <p:ext uri="{BB962C8B-B14F-4D97-AF65-F5344CB8AC3E}">
        <p14:creationId xmlns:p14="http://schemas.microsoft.com/office/powerpoint/2010/main" val="8827496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2">
            <a:extLst>
              <a:ext uri="{FF2B5EF4-FFF2-40B4-BE49-F238E27FC236}">
                <a16:creationId xmlns:a16="http://schemas.microsoft.com/office/drawing/2014/main" id="{59105CBD-2D8F-CE47-8AEF-904418B55905}"/>
              </a:ext>
            </a:extLst>
          </p:cNvPr>
          <p:cNvSpPr>
            <a:spLocks noGrp="1" noChangeArrowheads="1"/>
          </p:cNvSpPr>
          <p:nvPr>
            <p:ph type="title"/>
          </p:nvPr>
        </p:nvSpPr>
        <p:spPr/>
        <p:txBody>
          <a:bodyPr/>
          <a:lstStyle/>
          <a:p>
            <a:pPr eaLnBrk="1" hangingPunct="1"/>
            <a:endParaRPr lang="zh-CN" altLang="zh-CN" dirty="0">
              <a:ea typeface="宋体" panose="02010600030101010101" pitchFamily="2" charset="-122"/>
            </a:endParaRPr>
          </a:p>
        </p:txBody>
      </p:sp>
      <p:sp>
        <p:nvSpPr>
          <p:cNvPr id="116738" name="Rectangle 3">
            <a:extLst>
              <a:ext uri="{FF2B5EF4-FFF2-40B4-BE49-F238E27FC236}">
                <a16:creationId xmlns:a16="http://schemas.microsoft.com/office/drawing/2014/main" id="{CF7E4168-7A84-0145-9347-CF1FD94F6115}"/>
              </a:ext>
            </a:extLst>
          </p:cNvPr>
          <p:cNvSpPr>
            <a:spLocks noGrp="1" noChangeArrowheads="1"/>
          </p:cNvSpPr>
          <p:nvPr>
            <p:ph type="body" idx="1"/>
          </p:nvPr>
        </p:nvSpPr>
        <p:spPr/>
        <p:txBody>
          <a:bodyPr>
            <a:normAutofit/>
          </a:bodyPr>
          <a:lstStyle/>
          <a:p>
            <a:pPr eaLnBrk="1" hangingPunct="1"/>
            <a:r>
              <a:rPr lang="zh-CN" altLang="en-US" sz="2400" dirty="0">
                <a:ea typeface="宋体" panose="02010600030101010101" pitchFamily="2" charset="-122"/>
              </a:rPr>
              <a:t>在判别模型中，分类的主要任务是要确定各个类别的决策区域</a:t>
            </a:r>
          </a:p>
          <a:p>
            <a:pPr eaLnBrk="1" hangingPunct="1"/>
            <a:r>
              <a:rPr lang="zh-CN" altLang="en-US" sz="2400" dirty="0">
                <a:ea typeface="宋体" panose="02010600030101010101" pitchFamily="2" charset="-122"/>
              </a:rPr>
              <a:t>或者说，我们所感兴趣的是不同类别之间的边界</a:t>
            </a:r>
          </a:p>
        </p:txBody>
      </p:sp>
      <p:sp>
        <p:nvSpPr>
          <p:cNvPr id="3" name="灯片编号占位符 2">
            <a:extLst>
              <a:ext uri="{FF2B5EF4-FFF2-40B4-BE49-F238E27FC236}">
                <a16:creationId xmlns:a16="http://schemas.microsoft.com/office/drawing/2014/main" id="{AA3B1678-B7EB-1243-9AA1-17385FE72910}"/>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48</a:t>
            </a:fld>
            <a:endParaRPr lang="en-US">
              <a:solidFill>
                <a:prstClr val="black">
                  <a:tint val="75000"/>
                </a:prstClr>
              </a:solidFill>
            </a:endParaRPr>
          </a:p>
        </p:txBody>
      </p:sp>
    </p:spTree>
    <p:extLst>
      <p:ext uri="{BB962C8B-B14F-4D97-AF65-F5344CB8AC3E}">
        <p14:creationId xmlns:p14="http://schemas.microsoft.com/office/powerpoint/2010/main" val="27946780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5">
            <a:extLst>
              <a:ext uri="{FF2B5EF4-FFF2-40B4-BE49-F238E27FC236}">
                <a16:creationId xmlns:a16="http://schemas.microsoft.com/office/drawing/2014/main" id="{188975D3-A4D9-AC4F-B264-8C2AD5842757}"/>
              </a:ext>
            </a:extLst>
          </p:cNvPr>
          <p:cNvSpPr>
            <a:spLocks noGrp="1" noChangeArrowheads="1"/>
          </p:cNvSpPr>
          <p:nvPr>
            <p:ph type="title"/>
          </p:nvPr>
        </p:nvSpPr>
        <p:spPr/>
        <p:txBody>
          <a:bodyPr/>
          <a:lstStyle/>
          <a:p>
            <a:pPr eaLnBrk="1" hangingPunct="1"/>
            <a:endParaRPr lang="zh-CN" altLang="zh-CN">
              <a:ea typeface="宋体" panose="02010600030101010101" pitchFamily="2" charset="-122"/>
            </a:endParaRPr>
          </a:p>
        </p:txBody>
      </p:sp>
      <p:sp>
        <p:nvSpPr>
          <p:cNvPr id="117762" name="Rectangle 3">
            <a:extLst>
              <a:ext uri="{FF2B5EF4-FFF2-40B4-BE49-F238E27FC236}">
                <a16:creationId xmlns:a16="http://schemas.microsoft.com/office/drawing/2014/main" id="{C7A71A13-3C06-694B-BB6D-F1BBEB449D00}"/>
              </a:ext>
            </a:extLst>
          </p:cNvPr>
          <p:cNvSpPr>
            <a:spLocks noGrp="1" noChangeArrowheads="1"/>
          </p:cNvSpPr>
          <p:nvPr>
            <p:ph type="body" sz="half" idx="1"/>
          </p:nvPr>
        </p:nvSpPr>
        <p:spPr>
          <a:xfrm>
            <a:off x="457200" y="1200151"/>
            <a:ext cx="3657600" cy="3394472"/>
          </a:xfrm>
        </p:spPr>
        <p:txBody>
          <a:bodyPr>
            <a:normAutofit/>
          </a:bodyPr>
          <a:lstStyle/>
          <a:p>
            <a:pPr eaLnBrk="1" hangingPunct="1"/>
            <a:r>
              <a:rPr lang="zh-CN" altLang="en-US" sz="2400" dirty="0">
                <a:ea typeface="宋体" panose="02010600030101010101" pitchFamily="2" charset="-122"/>
              </a:rPr>
              <a:t>和回归的情况类似，可以对类别间边界的函数形式做一个简单的假定。</a:t>
            </a:r>
          </a:p>
          <a:p>
            <a:pPr eaLnBrk="1" hangingPunct="1"/>
            <a:r>
              <a:rPr lang="zh-CN" altLang="en-US" sz="2400" dirty="0">
                <a:ea typeface="宋体" panose="02010600030101010101" pitchFamily="2" charset="-122"/>
              </a:rPr>
              <a:t>例如，可以用线性边界将</a:t>
            </a:r>
            <a:r>
              <a:rPr lang="en-US" altLang="zh-CN" sz="2400" dirty="0">
                <a:ea typeface="宋体" panose="02010600030101010101" pitchFamily="2" charset="-122"/>
              </a:rPr>
              <a:t>X</a:t>
            </a:r>
            <a:r>
              <a:rPr lang="zh-CN" altLang="en-US" sz="2400" dirty="0">
                <a:ea typeface="宋体" panose="02010600030101010101" pitchFamily="2" charset="-122"/>
              </a:rPr>
              <a:t>空间分割成不相交的决策区域，每个区域对应一个类别 </a:t>
            </a:r>
          </a:p>
        </p:txBody>
      </p:sp>
      <p:graphicFrame>
        <p:nvGraphicFramePr>
          <p:cNvPr id="117763" name="Object 4">
            <a:extLst>
              <a:ext uri="{FF2B5EF4-FFF2-40B4-BE49-F238E27FC236}">
                <a16:creationId xmlns:a16="http://schemas.microsoft.com/office/drawing/2014/main" id="{DDB6386D-1A52-8C4C-BE76-ABC8D56A194E}"/>
              </a:ext>
            </a:extLst>
          </p:cNvPr>
          <p:cNvGraphicFramePr>
            <a:graphicFrameLocks noGrp="1" noChangeAspect="1"/>
          </p:cNvGraphicFramePr>
          <p:nvPr>
            <p:ph sz="half" idx="2"/>
          </p:nvPr>
        </p:nvGraphicFramePr>
        <p:xfrm>
          <a:off x="4518422" y="1275160"/>
          <a:ext cx="3243263" cy="2862263"/>
        </p:xfrm>
        <a:graphic>
          <a:graphicData uri="http://schemas.openxmlformats.org/presentationml/2006/ole">
            <mc:AlternateContent xmlns:mc="http://schemas.openxmlformats.org/markup-compatibility/2006">
              <mc:Choice xmlns:v="urn:schemas-microsoft-com:vml" Requires="v">
                <p:oleObj spid="_x0000_s81933" name="位图图像" r:id="rId3" imgW="4406900" imgH="2730500" progId="Paint.Picture">
                  <p:embed/>
                </p:oleObj>
              </mc:Choice>
              <mc:Fallback>
                <p:oleObj name="位图图像" r:id="rId3" imgW="4406900" imgH="2730500" progId="Paint.Picture">
                  <p:embed/>
                  <p:pic>
                    <p:nvPicPr>
                      <p:cNvPr id="117763" name="Object 4">
                        <a:extLst>
                          <a:ext uri="{FF2B5EF4-FFF2-40B4-BE49-F238E27FC236}">
                            <a16:creationId xmlns:a16="http://schemas.microsoft.com/office/drawing/2014/main" id="{DDB6386D-1A52-8C4C-BE76-ABC8D56A19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8422" y="1275160"/>
                        <a:ext cx="3243263" cy="286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灯片编号占位符 2">
            <a:extLst>
              <a:ext uri="{FF2B5EF4-FFF2-40B4-BE49-F238E27FC236}">
                <a16:creationId xmlns:a16="http://schemas.microsoft.com/office/drawing/2014/main" id="{7A2DFC0B-692D-E445-AA7E-55722FB9BD14}"/>
              </a:ext>
            </a:extLst>
          </p:cNvPr>
          <p:cNvSpPr>
            <a:spLocks noGrp="1"/>
          </p:cNvSpPr>
          <p:nvPr>
            <p:ph type="sldNum" sz="quarter" idx="12"/>
          </p:nvPr>
        </p:nvSpPr>
        <p:spPr/>
        <p:txBody>
          <a:bodyPr/>
          <a:lstStyle/>
          <a:p>
            <a:pPr>
              <a:defRPr/>
            </a:pPr>
            <a:fld id="{6CDEAEBA-0614-EF4A-9A65-1D047DDD91A1}" type="slidenum">
              <a:rPr lang="en-US" altLang="zh-CN" smtClean="0"/>
              <a:pPr>
                <a:defRPr/>
              </a:pPr>
              <a:t>49</a:t>
            </a:fld>
            <a:endParaRPr lang="en-US" altLang="zh-CN"/>
          </a:p>
        </p:txBody>
      </p:sp>
    </p:spTree>
    <p:extLst>
      <p:ext uri="{BB962C8B-B14F-4D97-AF65-F5344CB8AC3E}">
        <p14:creationId xmlns:p14="http://schemas.microsoft.com/office/powerpoint/2010/main" val="1782335904"/>
      </p:ext>
    </p:extLst>
  </p:cSld>
  <p:clrMapOvr>
    <a:masterClrMapping/>
  </p:clrMapOvr>
  <p:transition>
    <p:zo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a:extLst>
              <a:ext uri="{FF2B5EF4-FFF2-40B4-BE49-F238E27FC236}">
                <a16:creationId xmlns:a16="http://schemas.microsoft.com/office/drawing/2014/main" id="{AFFAEBBB-E1CB-E348-9A26-6993DC09B455}"/>
              </a:ext>
            </a:extLst>
          </p:cNvPr>
          <p:cNvSpPr>
            <a:spLocks noGrp="1" noChangeArrowheads="1"/>
          </p:cNvSpPr>
          <p:nvPr>
            <p:ph type="title"/>
          </p:nvPr>
        </p:nvSpPr>
        <p:spPr/>
        <p:txBody>
          <a:bodyPr/>
          <a:lstStyle/>
          <a:p>
            <a:pPr eaLnBrk="1" hangingPunct="1"/>
            <a:r>
              <a:rPr lang="zh-CN" altLang="en-US" dirty="0">
                <a:ea typeface="宋体" panose="02010600030101010101" pitchFamily="2" charset="-122"/>
              </a:rPr>
              <a:t>预测建模</a:t>
            </a:r>
          </a:p>
        </p:txBody>
      </p:sp>
      <p:sp>
        <p:nvSpPr>
          <p:cNvPr id="108546" name="Rectangle 3">
            <a:extLst>
              <a:ext uri="{FF2B5EF4-FFF2-40B4-BE49-F238E27FC236}">
                <a16:creationId xmlns:a16="http://schemas.microsoft.com/office/drawing/2014/main" id="{CF7953B1-B3A9-E545-BAA9-FD1D87BE631E}"/>
              </a:ext>
            </a:extLst>
          </p:cNvPr>
          <p:cNvSpPr>
            <a:spLocks noGrp="1" noChangeArrowheads="1"/>
          </p:cNvSpPr>
          <p:nvPr>
            <p:ph type="body" idx="1"/>
          </p:nvPr>
        </p:nvSpPr>
        <p:spPr>
          <a:xfrm>
            <a:off x="1066800" y="1504950"/>
            <a:ext cx="7620000" cy="3531394"/>
          </a:xfrm>
        </p:spPr>
        <p:txBody>
          <a:bodyPr>
            <a:normAutofit/>
          </a:bodyPr>
          <a:lstStyle/>
          <a:p>
            <a:pPr eaLnBrk="1" hangingPunct="1"/>
            <a:r>
              <a:rPr lang="zh-CN" altLang="en-US" sz="2400" dirty="0">
                <a:ea typeface="宋体" panose="02010600030101010101" pitchFamily="2" charset="-122"/>
              </a:rPr>
              <a:t>从学习一个</a:t>
            </a:r>
            <a:r>
              <a:rPr lang="en-US" altLang="zh-CN" sz="2400" dirty="0">
                <a:ea typeface="宋体" panose="02010600030101010101" pitchFamily="2" charset="-122"/>
              </a:rPr>
              <a:t>p</a:t>
            </a:r>
            <a:r>
              <a:rPr lang="zh-CN" altLang="en-US" sz="2400" dirty="0">
                <a:ea typeface="宋体" panose="02010600030101010101" pitchFamily="2" charset="-122"/>
              </a:rPr>
              <a:t>维向量</a:t>
            </a:r>
            <a:r>
              <a:rPr lang="en-US" altLang="zh-CN" sz="2400" dirty="0">
                <a:ea typeface="宋体" panose="02010600030101010101" pitchFamily="2" charset="-122"/>
              </a:rPr>
              <a:t>X</a:t>
            </a:r>
            <a:r>
              <a:rPr lang="zh-CN" altLang="en-US" sz="2400" dirty="0">
                <a:ea typeface="宋体" panose="02010600030101010101" pitchFamily="2" charset="-122"/>
              </a:rPr>
              <a:t>到</a:t>
            </a:r>
            <a:r>
              <a:rPr lang="en-US" altLang="zh-CN" sz="2400" dirty="0">
                <a:ea typeface="宋体" panose="02010600030101010101" pitchFamily="2" charset="-122"/>
              </a:rPr>
              <a:t>Y</a:t>
            </a:r>
            <a:r>
              <a:rPr lang="zh-CN" altLang="en-US" sz="2400" dirty="0">
                <a:ea typeface="宋体" panose="02010600030101010101" pitchFamily="2" charset="-122"/>
              </a:rPr>
              <a:t>的映射这个角度来讲，分类和回归这两种任务都可以看作是</a:t>
            </a:r>
            <a:r>
              <a:rPr lang="zh-CN" altLang="en-US" sz="2400" dirty="0">
                <a:solidFill>
                  <a:schemeClr val="accent2"/>
                </a:solidFill>
                <a:ea typeface="宋体" panose="02010600030101010101" pitchFamily="2" charset="-122"/>
              </a:rPr>
              <a:t>函数逼近</a:t>
            </a:r>
            <a:r>
              <a:rPr lang="en-US" altLang="zh-CN" sz="2400" dirty="0">
                <a:ea typeface="宋体" panose="02010600030101010101" pitchFamily="2" charset="-122"/>
              </a:rPr>
              <a:t>(function approximation)</a:t>
            </a:r>
            <a:r>
              <a:rPr lang="zh-CN" altLang="en-US" sz="2400" dirty="0">
                <a:ea typeface="宋体" panose="02010600030101010101" pitchFamily="2" charset="-122"/>
              </a:rPr>
              <a:t>问题</a:t>
            </a:r>
          </a:p>
        </p:txBody>
      </p:sp>
      <p:sp>
        <p:nvSpPr>
          <p:cNvPr id="3" name="灯片编号占位符 2">
            <a:extLst>
              <a:ext uri="{FF2B5EF4-FFF2-40B4-BE49-F238E27FC236}">
                <a16:creationId xmlns:a16="http://schemas.microsoft.com/office/drawing/2014/main" id="{FADBF23A-C38A-234C-813E-60723A2683B9}"/>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5</a:t>
            </a:fld>
            <a:endParaRPr lang="en-US">
              <a:solidFill>
                <a:prstClr val="black">
                  <a:tint val="75000"/>
                </a:prstClr>
              </a:solidFill>
            </a:endParaRPr>
          </a:p>
        </p:txBody>
      </p:sp>
    </p:spTree>
    <p:extLst>
      <p:ext uri="{BB962C8B-B14F-4D97-AF65-F5344CB8AC3E}">
        <p14:creationId xmlns:p14="http://schemas.microsoft.com/office/powerpoint/2010/main" val="13224249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5">
            <a:extLst>
              <a:ext uri="{FF2B5EF4-FFF2-40B4-BE49-F238E27FC236}">
                <a16:creationId xmlns:a16="http://schemas.microsoft.com/office/drawing/2014/main" id="{91235994-3D6B-E14A-97D2-28D087BB9DF2}"/>
              </a:ext>
            </a:extLst>
          </p:cNvPr>
          <p:cNvSpPr>
            <a:spLocks noGrp="1" noChangeArrowheads="1"/>
          </p:cNvSpPr>
          <p:nvPr>
            <p:ph type="title"/>
          </p:nvPr>
        </p:nvSpPr>
        <p:spPr/>
        <p:txBody>
          <a:bodyPr/>
          <a:lstStyle/>
          <a:p>
            <a:pPr eaLnBrk="1" hangingPunct="1"/>
            <a:endParaRPr lang="zh-CN" altLang="zh-CN">
              <a:ea typeface="宋体" panose="02010600030101010101" pitchFamily="2" charset="-122"/>
            </a:endParaRPr>
          </a:p>
        </p:txBody>
      </p:sp>
      <p:sp>
        <p:nvSpPr>
          <p:cNvPr id="118786" name="Rectangle 3">
            <a:extLst>
              <a:ext uri="{FF2B5EF4-FFF2-40B4-BE49-F238E27FC236}">
                <a16:creationId xmlns:a16="http://schemas.microsoft.com/office/drawing/2014/main" id="{87F429B0-9F2E-2741-858B-CB1C22BEF090}"/>
              </a:ext>
            </a:extLst>
          </p:cNvPr>
          <p:cNvSpPr>
            <a:spLocks noGrp="1" noChangeArrowheads="1"/>
          </p:cNvSpPr>
          <p:nvPr>
            <p:ph type="body" sz="half" idx="1"/>
          </p:nvPr>
        </p:nvSpPr>
        <p:spPr>
          <a:xfrm>
            <a:off x="1485900" y="1200151"/>
            <a:ext cx="5948363" cy="3394472"/>
          </a:xfrm>
        </p:spPr>
        <p:txBody>
          <a:bodyPr>
            <a:normAutofit/>
          </a:bodyPr>
          <a:lstStyle/>
          <a:p>
            <a:pPr eaLnBrk="1" hangingPunct="1"/>
            <a:r>
              <a:rPr lang="zh-CN" altLang="en-US" sz="2400" dirty="0">
                <a:ea typeface="宋体" panose="02010600030101010101" pitchFamily="2" charset="-122"/>
              </a:rPr>
              <a:t>也可以将线性决策边界分段组合起来</a:t>
            </a:r>
          </a:p>
        </p:txBody>
      </p:sp>
      <p:pic>
        <p:nvPicPr>
          <p:cNvPr id="118787" name="Picture 4" descr="3-3">
            <a:extLst>
              <a:ext uri="{FF2B5EF4-FFF2-40B4-BE49-F238E27FC236}">
                <a16:creationId xmlns:a16="http://schemas.microsoft.com/office/drawing/2014/main" id="{9D37C706-CBA3-6A44-BCEC-17850BAEE41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r="30620" b="3867"/>
          <a:stretch>
            <a:fillRect/>
          </a:stretch>
        </p:blipFill>
        <p:spPr>
          <a:xfrm>
            <a:off x="1871662" y="1924050"/>
            <a:ext cx="4806554" cy="2540794"/>
          </a:xfrm>
          <a:noFill/>
        </p:spPr>
      </p:pic>
      <p:sp>
        <p:nvSpPr>
          <p:cNvPr id="3" name="灯片编号占位符 2">
            <a:extLst>
              <a:ext uri="{FF2B5EF4-FFF2-40B4-BE49-F238E27FC236}">
                <a16:creationId xmlns:a16="http://schemas.microsoft.com/office/drawing/2014/main" id="{7F75AAC7-23D1-6E48-85C7-2E51AE3D2E69}"/>
              </a:ext>
            </a:extLst>
          </p:cNvPr>
          <p:cNvSpPr>
            <a:spLocks noGrp="1"/>
          </p:cNvSpPr>
          <p:nvPr>
            <p:ph type="sldNum" sz="quarter" idx="12"/>
          </p:nvPr>
        </p:nvSpPr>
        <p:spPr/>
        <p:txBody>
          <a:bodyPr/>
          <a:lstStyle/>
          <a:p>
            <a:pPr>
              <a:defRPr/>
            </a:pPr>
            <a:fld id="{6CDEAEBA-0614-EF4A-9A65-1D047DDD91A1}" type="slidenum">
              <a:rPr lang="en-US" altLang="zh-CN" smtClean="0"/>
              <a:pPr>
                <a:defRPr/>
              </a:pPr>
              <a:t>50</a:t>
            </a:fld>
            <a:endParaRPr lang="en-US" altLang="zh-CN"/>
          </a:p>
        </p:txBody>
      </p:sp>
    </p:spTree>
    <p:extLst>
      <p:ext uri="{BB962C8B-B14F-4D97-AF65-F5344CB8AC3E}">
        <p14:creationId xmlns:p14="http://schemas.microsoft.com/office/powerpoint/2010/main" val="2911120324"/>
      </p:ext>
    </p:extLst>
  </p:cSld>
  <p:clrMapOvr>
    <a:masterClrMapping/>
  </p:clrMapOvr>
  <p:transition>
    <p:zo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a:extLst>
              <a:ext uri="{FF2B5EF4-FFF2-40B4-BE49-F238E27FC236}">
                <a16:creationId xmlns:a16="http://schemas.microsoft.com/office/drawing/2014/main" id="{238E7723-08EB-1E44-A190-CB4E050A8853}"/>
              </a:ext>
            </a:extLst>
          </p:cNvPr>
          <p:cNvSpPr>
            <a:spLocks noGrp="1" noChangeArrowheads="1"/>
          </p:cNvSpPr>
          <p:nvPr>
            <p:ph type="title"/>
          </p:nvPr>
        </p:nvSpPr>
        <p:spPr/>
        <p:txBody>
          <a:bodyPr/>
          <a:lstStyle/>
          <a:p>
            <a:pPr eaLnBrk="1" hangingPunct="1"/>
            <a:r>
              <a:rPr lang="zh-CN" altLang="en-US" dirty="0">
                <a:ea typeface="宋体" panose="02010600030101010101" pitchFamily="2" charset="-122"/>
              </a:rPr>
              <a:t>决策树的决策边界（判别模型）</a:t>
            </a:r>
          </a:p>
        </p:txBody>
      </p:sp>
      <p:graphicFrame>
        <p:nvGraphicFramePr>
          <p:cNvPr id="119810" name="Object 5">
            <a:extLst>
              <a:ext uri="{FF2B5EF4-FFF2-40B4-BE49-F238E27FC236}">
                <a16:creationId xmlns:a16="http://schemas.microsoft.com/office/drawing/2014/main" id="{6F433B38-23F0-8947-BCD7-9D2113BBEC35}"/>
              </a:ext>
            </a:extLst>
          </p:cNvPr>
          <p:cNvGraphicFramePr>
            <a:graphicFrameLocks noGrp="1" noChangeAspect="1"/>
          </p:cNvGraphicFramePr>
          <p:nvPr>
            <p:ph idx="1"/>
          </p:nvPr>
        </p:nvGraphicFramePr>
        <p:xfrm>
          <a:off x="2033587" y="1221582"/>
          <a:ext cx="4158854" cy="3164681"/>
        </p:xfrm>
        <a:graphic>
          <a:graphicData uri="http://schemas.openxmlformats.org/presentationml/2006/ole">
            <mc:AlternateContent xmlns:mc="http://schemas.openxmlformats.org/markup-compatibility/2006">
              <mc:Choice xmlns:v="urn:schemas-microsoft-com:vml" Requires="v">
                <p:oleObj spid="_x0000_s83981" name="位图图像" r:id="rId3" imgW="3454400" imgH="2628900" progId="Paint.Picture">
                  <p:embed/>
                </p:oleObj>
              </mc:Choice>
              <mc:Fallback>
                <p:oleObj name="位图图像" r:id="rId3" imgW="3454400" imgH="2628900" progId="Paint.Picture">
                  <p:embed/>
                  <p:pic>
                    <p:nvPicPr>
                      <p:cNvPr id="119810" name="Object 5">
                        <a:extLst>
                          <a:ext uri="{FF2B5EF4-FFF2-40B4-BE49-F238E27FC236}">
                            <a16:creationId xmlns:a16="http://schemas.microsoft.com/office/drawing/2014/main" id="{6F433B38-23F0-8947-BCD7-9D2113BBEC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3587" y="1221582"/>
                        <a:ext cx="4158854" cy="3164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灯片编号占位符 2">
            <a:extLst>
              <a:ext uri="{FF2B5EF4-FFF2-40B4-BE49-F238E27FC236}">
                <a16:creationId xmlns:a16="http://schemas.microsoft.com/office/drawing/2014/main" id="{C42F20DD-045C-A24A-A55B-59B08DD6DA5D}"/>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51</a:t>
            </a:fld>
            <a:endParaRPr lang="en-US">
              <a:solidFill>
                <a:prstClr val="black">
                  <a:tint val="75000"/>
                </a:prstClr>
              </a:solidFill>
            </a:endParaRPr>
          </a:p>
        </p:txBody>
      </p:sp>
    </p:spTree>
    <p:extLst>
      <p:ext uri="{BB962C8B-B14F-4D97-AF65-F5344CB8AC3E}">
        <p14:creationId xmlns:p14="http://schemas.microsoft.com/office/powerpoint/2010/main" val="18462266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2">
            <a:extLst>
              <a:ext uri="{FF2B5EF4-FFF2-40B4-BE49-F238E27FC236}">
                <a16:creationId xmlns:a16="http://schemas.microsoft.com/office/drawing/2014/main" id="{F8D9CCCD-AA61-254F-97AE-161D6C84F766}"/>
              </a:ext>
            </a:extLst>
          </p:cNvPr>
          <p:cNvSpPr>
            <a:spLocks noGrp="1" noChangeArrowheads="1"/>
          </p:cNvSpPr>
          <p:nvPr>
            <p:ph type="title"/>
          </p:nvPr>
        </p:nvSpPr>
        <p:spPr/>
        <p:txBody>
          <a:bodyPr/>
          <a:lstStyle/>
          <a:p>
            <a:pPr eaLnBrk="1" hangingPunct="1"/>
            <a:r>
              <a:rPr lang="zh-CN" altLang="en-US">
                <a:ea typeface="宋体" panose="02010600030101010101" pitchFamily="2" charset="-122"/>
              </a:rPr>
              <a:t>概率模型</a:t>
            </a:r>
          </a:p>
        </p:txBody>
      </p:sp>
      <p:sp>
        <p:nvSpPr>
          <p:cNvPr id="120834" name="Rectangle 3">
            <a:extLst>
              <a:ext uri="{FF2B5EF4-FFF2-40B4-BE49-F238E27FC236}">
                <a16:creationId xmlns:a16="http://schemas.microsoft.com/office/drawing/2014/main" id="{FEAD729A-EA92-354C-9199-706C51E19B17}"/>
              </a:ext>
            </a:extLst>
          </p:cNvPr>
          <p:cNvSpPr>
            <a:spLocks noGrp="1" noChangeArrowheads="1"/>
          </p:cNvSpPr>
          <p:nvPr>
            <p:ph type="body" idx="1"/>
          </p:nvPr>
        </p:nvSpPr>
        <p:spPr/>
        <p:txBody>
          <a:bodyPr>
            <a:normAutofit/>
          </a:bodyPr>
          <a:lstStyle/>
          <a:p>
            <a:pPr eaLnBrk="1" hangingPunct="1"/>
            <a:r>
              <a:rPr lang="zh-CN" altLang="en-US" sz="2400" dirty="0">
                <a:latin typeface="+mn-ea"/>
              </a:rPr>
              <a:t>分类的概率建模是要针对每一个类别</a:t>
            </a:r>
            <a:r>
              <a:rPr lang="en-US" altLang="zh-CN" sz="2400" dirty="0">
                <a:latin typeface="+mn-ea"/>
              </a:rPr>
              <a:t>Ci</a:t>
            </a:r>
            <a:r>
              <a:rPr lang="zh-CN" altLang="en-US" sz="2400" dirty="0">
                <a:latin typeface="+mn-ea"/>
              </a:rPr>
              <a:t>，估计一种分布或密度函数</a:t>
            </a:r>
            <a:r>
              <a:rPr lang="en-US" altLang="zh-CN" sz="2400" dirty="0" err="1">
                <a:latin typeface="+mn-ea"/>
              </a:rPr>
              <a:t>ρ</a:t>
            </a:r>
            <a:r>
              <a:rPr lang="en-US" altLang="zh-CN" sz="2400" dirty="0">
                <a:latin typeface="+mn-ea"/>
              </a:rPr>
              <a:t>(</a:t>
            </a:r>
            <a:r>
              <a:rPr lang="en-US" altLang="zh-CN" sz="2400" dirty="0" err="1">
                <a:latin typeface="+mn-ea"/>
              </a:rPr>
              <a:t>X|Ci</a:t>
            </a:r>
            <a:r>
              <a:rPr lang="en-US" altLang="zh-CN" sz="2400" dirty="0">
                <a:latin typeface="+mn-ea"/>
              </a:rPr>
              <a:t>, </a:t>
            </a:r>
            <a:r>
              <a:rPr lang="en-US" altLang="zh-CN" sz="2400" dirty="0" err="1">
                <a:latin typeface="+mn-ea"/>
              </a:rPr>
              <a:t>θi</a:t>
            </a:r>
            <a:r>
              <a:rPr lang="en-US" altLang="zh-CN" sz="2400" dirty="0">
                <a:latin typeface="+mn-ea"/>
              </a:rPr>
              <a:t>)</a:t>
            </a:r>
            <a:r>
              <a:rPr lang="zh-CN" altLang="en-US" sz="2400" dirty="0">
                <a:latin typeface="+mn-ea"/>
              </a:rPr>
              <a:t>，其中</a:t>
            </a:r>
            <a:r>
              <a:rPr lang="en-US" altLang="zh-CN" sz="2400" dirty="0" err="1">
                <a:latin typeface="+mn-ea"/>
              </a:rPr>
              <a:t>θi</a:t>
            </a:r>
            <a:r>
              <a:rPr lang="zh-CN" altLang="en-US" sz="2400" dirty="0">
                <a:latin typeface="+mn-ea"/>
              </a:rPr>
              <a:t>是该函数的参数，它反映了</a:t>
            </a:r>
            <a:r>
              <a:rPr lang="en-US" altLang="zh-CN" sz="2400" dirty="0">
                <a:latin typeface="+mn-ea"/>
              </a:rPr>
              <a:t>Ci</a:t>
            </a:r>
            <a:r>
              <a:rPr lang="zh-CN" altLang="en-US" sz="2400" dirty="0">
                <a:latin typeface="+mn-ea"/>
              </a:rPr>
              <a:t>类的主要特征</a:t>
            </a:r>
          </a:p>
        </p:txBody>
      </p:sp>
      <p:sp>
        <p:nvSpPr>
          <p:cNvPr id="3" name="灯片编号占位符 2">
            <a:extLst>
              <a:ext uri="{FF2B5EF4-FFF2-40B4-BE49-F238E27FC236}">
                <a16:creationId xmlns:a16="http://schemas.microsoft.com/office/drawing/2014/main" id="{83FB5CC6-04B6-B64A-A669-FE01896FE596}"/>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52</a:t>
            </a:fld>
            <a:endParaRPr lang="en-US">
              <a:solidFill>
                <a:prstClr val="black">
                  <a:tint val="75000"/>
                </a:prstClr>
              </a:solidFill>
            </a:endParaRPr>
          </a:p>
        </p:txBody>
      </p:sp>
    </p:spTree>
    <p:extLst>
      <p:ext uri="{BB962C8B-B14F-4D97-AF65-F5344CB8AC3E}">
        <p14:creationId xmlns:p14="http://schemas.microsoft.com/office/powerpoint/2010/main" val="42440597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a:extLst>
              <a:ext uri="{FF2B5EF4-FFF2-40B4-BE49-F238E27FC236}">
                <a16:creationId xmlns:a16="http://schemas.microsoft.com/office/drawing/2014/main" id="{2C3FC9AC-5C07-FD4F-A991-DDF3ADAB631C}"/>
              </a:ext>
            </a:extLst>
          </p:cNvPr>
          <p:cNvSpPr>
            <a:spLocks noGrp="1" noChangeArrowheads="1"/>
          </p:cNvSpPr>
          <p:nvPr>
            <p:ph type="title"/>
          </p:nvPr>
        </p:nvSpPr>
        <p:spPr/>
        <p:txBody>
          <a:bodyPr/>
          <a:lstStyle/>
          <a:p>
            <a:pPr eaLnBrk="1" hangingPunct="1"/>
            <a:r>
              <a:rPr lang="zh-CN" altLang="en-US">
                <a:ea typeface="宋体" panose="02010600030101010101" pitchFamily="2" charset="-122"/>
              </a:rPr>
              <a:t>概率模型</a:t>
            </a:r>
          </a:p>
        </p:txBody>
      </p:sp>
      <p:sp>
        <p:nvSpPr>
          <p:cNvPr id="121858" name="Rectangle 3">
            <a:extLst>
              <a:ext uri="{FF2B5EF4-FFF2-40B4-BE49-F238E27FC236}">
                <a16:creationId xmlns:a16="http://schemas.microsoft.com/office/drawing/2014/main" id="{508FB7E0-968C-FC4B-B985-F48697734EB1}"/>
              </a:ext>
            </a:extLst>
          </p:cNvPr>
          <p:cNvSpPr>
            <a:spLocks noGrp="1" noChangeArrowheads="1"/>
          </p:cNvSpPr>
          <p:nvPr>
            <p:ph type="body" idx="1"/>
          </p:nvPr>
        </p:nvSpPr>
        <p:spPr/>
        <p:txBody>
          <a:bodyPr>
            <a:normAutofit/>
          </a:bodyPr>
          <a:lstStyle/>
          <a:p>
            <a:pPr eaLnBrk="1" hangingPunct="1"/>
            <a:r>
              <a:rPr lang="zh-CN" altLang="en-US" sz="2400" dirty="0">
                <a:ea typeface="宋体" panose="02010600030101010101" pitchFamily="2" charset="-122"/>
              </a:rPr>
              <a:t>例如，对于多变量的实数值数据，可以假定每个类别的模型结构都是多元正态分布，而且参数</a:t>
            </a:r>
            <a:r>
              <a:rPr lang="en-US" altLang="zh-CN" sz="2400" dirty="0" err="1">
                <a:ea typeface="宋体" panose="02010600030101010101" pitchFamily="2" charset="-122"/>
              </a:rPr>
              <a:t>θi</a:t>
            </a:r>
            <a:r>
              <a:rPr lang="zh-CN" altLang="en-US" sz="2400" dirty="0">
                <a:ea typeface="宋体" panose="02010600030101010101" pitchFamily="2" charset="-122"/>
              </a:rPr>
              <a:t>代表每个类的均值（位置）和方差（范围）特征。</a:t>
            </a:r>
          </a:p>
          <a:p>
            <a:pPr eaLnBrk="1" hangingPunct="1"/>
            <a:r>
              <a:rPr lang="zh-CN" altLang="en-US" sz="2400" dirty="0">
                <a:ea typeface="宋体" panose="02010600030101010101" pitchFamily="2" charset="-122"/>
              </a:rPr>
              <a:t>如果各个均值离得足够远，而且方差足够小，则各个类在输入空间中可以被很好地分割开来，从而使得分类的准确性最高 </a:t>
            </a:r>
          </a:p>
        </p:txBody>
      </p:sp>
      <p:sp>
        <p:nvSpPr>
          <p:cNvPr id="3" name="灯片编号占位符 2">
            <a:extLst>
              <a:ext uri="{FF2B5EF4-FFF2-40B4-BE49-F238E27FC236}">
                <a16:creationId xmlns:a16="http://schemas.microsoft.com/office/drawing/2014/main" id="{59409581-9A11-9C4B-8CFB-617C73340F79}"/>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53</a:t>
            </a:fld>
            <a:endParaRPr lang="en-US">
              <a:solidFill>
                <a:prstClr val="black">
                  <a:tint val="75000"/>
                </a:prstClr>
              </a:solidFill>
            </a:endParaRPr>
          </a:p>
        </p:txBody>
      </p:sp>
    </p:spTree>
    <p:extLst>
      <p:ext uri="{BB962C8B-B14F-4D97-AF65-F5344CB8AC3E}">
        <p14:creationId xmlns:p14="http://schemas.microsoft.com/office/powerpoint/2010/main" val="41117620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1B2A86-AFBA-B449-B759-174316051AB8}"/>
              </a:ext>
            </a:extLst>
          </p:cNvPr>
          <p:cNvSpPr>
            <a:spLocks noGrp="1"/>
          </p:cNvSpPr>
          <p:nvPr>
            <p:ph type="title"/>
          </p:nvPr>
        </p:nvSpPr>
        <p:spPr/>
        <p:txBody>
          <a:bodyPr/>
          <a:lstStyle/>
          <a:p>
            <a:r>
              <a:rPr kumimoji="1" lang="zh-CN" altLang="en-US" dirty="0">
                <a:latin typeface="+mn-ea"/>
                <a:ea typeface="+mn-ea"/>
              </a:rPr>
              <a:t>有监督学习</a:t>
            </a:r>
          </a:p>
        </p:txBody>
      </p:sp>
      <p:sp>
        <p:nvSpPr>
          <p:cNvPr id="3" name="内容占位符 2">
            <a:extLst>
              <a:ext uri="{FF2B5EF4-FFF2-40B4-BE49-F238E27FC236}">
                <a16:creationId xmlns:a16="http://schemas.microsoft.com/office/drawing/2014/main" id="{DEFA0834-E0FB-AD4B-A083-A26126A725F0}"/>
              </a:ext>
            </a:extLst>
          </p:cNvPr>
          <p:cNvSpPr>
            <a:spLocks noGrp="1"/>
          </p:cNvSpPr>
          <p:nvPr>
            <p:ph idx="1"/>
          </p:nvPr>
        </p:nvSpPr>
        <p:spPr/>
        <p:txBody>
          <a:bodyPr>
            <a:normAutofit/>
          </a:bodyPr>
          <a:lstStyle/>
          <a:p>
            <a:r>
              <a:rPr lang="zh-CN" altLang="en-US" dirty="0">
                <a:latin typeface="+mn-ea"/>
              </a:rPr>
              <a:t>什么是有监督学习？</a:t>
            </a:r>
            <a:endParaRPr lang="en-US" altLang="zh-CN" dirty="0">
              <a:latin typeface="+mn-ea"/>
            </a:endParaRPr>
          </a:p>
          <a:p>
            <a:r>
              <a:rPr lang="zh-CN" altLang="en-US" dirty="0">
                <a:solidFill>
                  <a:srgbClr val="FF0000"/>
                </a:solidFill>
                <a:latin typeface="+mn-ea"/>
              </a:rPr>
              <a:t>模型评估与选择</a:t>
            </a:r>
            <a:endParaRPr lang="en-US" altLang="zh-CN" dirty="0">
              <a:solidFill>
                <a:srgbClr val="FF0000"/>
              </a:solidFill>
              <a:latin typeface="+mn-ea"/>
            </a:endParaRPr>
          </a:p>
          <a:p>
            <a:pPr lvl="1"/>
            <a:r>
              <a:rPr lang="zh-CN" altLang="en-US" dirty="0">
                <a:latin typeface="+mn-ea"/>
              </a:rPr>
              <a:t>数据集划分</a:t>
            </a:r>
            <a:endParaRPr lang="en-US" altLang="zh-CN" dirty="0">
              <a:latin typeface="+mn-ea"/>
            </a:endParaRPr>
          </a:p>
          <a:p>
            <a:pPr lvl="1"/>
            <a:r>
              <a:rPr lang="zh-CN" altLang="en-US" dirty="0">
                <a:latin typeface="+mn-ea"/>
              </a:rPr>
              <a:t>评价指标</a:t>
            </a:r>
            <a:endParaRPr lang="en-US" altLang="zh-CN" dirty="0">
              <a:latin typeface="+mn-ea"/>
            </a:endParaRPr>
          </a:p>
          <a:p>
            <a:pPr lvl="1"/>
            <a:r>
              <a:rPr lang="zh-CN" altLang="en-US" dirty="0">
                <a:latin typeface="+mn-ea"/>
              </a:rPr>
              <a:t>偏差和方差</a:t>
            </a:r>
            <a:endParaRPr lang="en-US" altLang="zh-CN" dirty="0">
              <a:latin typeface="+mn-ea"/>
            </a:endParaRPr>
          </a:p>
          <a:p>
            <a:pPr marL="0" indent="0">
              <a:buNone/>
            </a:pPr>
            <a:endParaRPr kumimoji="1" lang="en-US" altLang="zh-CN" dirty="0"/>
          </a:p>
          <a:p>
            <a:endParaRPr kumimoji="1" lang="en-US" altLang="zh-CN" dirty="0"/>
          </a:p>
          <a:p>
            <a:pPr marL="0" indent="0">
              <a:buNone/>
            </a:pPr>
            <a:endParaRPr kumimoji="1" lang="zh-CN" altLang="en-US" dirty="0"/>
          </a:p>
        </p:txBody>
      </p:sp>
      <p:sp>
        <p:nvSpPr>
          <p:cNvPr id="5" name="灯片编号占位符 4">
            <a:extLst>
              <a:ext uri="{FF2B5EF4-FFF2-40B4-BE49-F238E27FC236}">
                <a16:creationId xmlns:a16="http://schemas.microsoft.com/office/drawing/2014/main" id="{0021A1A9-7022-7049-9965-83C11F05060D}"/>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54</a:t>
            </a:fld>
            <a:endParaRPr lang="en-US">
              <a:solidFill>
                <a:prstClr val="black">
                  <a:tint val="75000"/>
                </a:prstClr>
              </a:solidFill>
            </a:endParaRPr>
          </a:p>
        </p:txBody>
      </p:sp>
    </p:spTree>
    <p:extLst>
      <p:ext uri="{BB962C8B-B14F-4D97-AF65-F5344CB8AC3E}">
        <p14:creationId xmlns:p14="http://schemas.microsoft.com/office/powerpoint/2010/main" val="35556962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E78A17-E8B6-F94A-AF83-2503E707C4FB}"/>
              </a:ext>
            </a:extLst>
          </p:cNvPr>
          <p:cNvSpPr>
            <a:spLocks noGrp="1"/>
          </p:cNvSpPr>
          <p:nvPr>
            <p:ph type="title"/>
          </p:nvPr>
        </p:nvSpPr>
        <p:spPr/>
        <p:txBody>
          <a:bodyPr>
            <a:normAutofit/>
          </a:bodyPr>
          <a:lstStyle/>
          <a:p>
            <a:r>
              <a:rPr kumimoji="1" lang="zh-CN" altLang="en-US" sz="2800" dirty="0"/>
              <a:t>模型评估与选择</a:t>
            </a:r>
          </a:p>
        </p:txBody>
      </p:sp>
      <p:sp>
        <p:nvSpPr>
          <p:cNvPr id="3" name="内容占位符 2">
            <a:extLst>
              <a:ext uri="{FF2B5EF4-FFF2-40B4-BE49-F238E27FC236}">
                <a16:creationId xmlns:a16="http://schemas.microsoft.com/office/drawing/2014/main" id="{6F21EC6F-7EA1-3949-AF38-D36910209FD8}"/>
              </a:ext>
            </a:extLst>
          </p:cNvPr>
          <p:cNvSpPr>
            <a:spLocks noGrp="1"/>
          </p:cNvSpPr>
          <p:nvPr>
            <p:ph idx="1"/>
          </p:nvPr>
        </p:nvSpPr>
        <p:spPr>
          <a:xfrm>
            <a:off x="457200" y="1200151"/>
            <a:ext cx="8229600" cy="3394472"/>
          </a:xfrm>
        </p:spPr>
        <p:txBody>
          <a:bodyPr>
            <a:normAutofit/>
          </a:bodyPr>
          <a:lstStyle/>
          <a:p>
            <a:r>
              <a:rPr kumimoji="1" lang="zh-CN" altLang="en-US" sz="2000" dirty="0"/>
              <a:t>有监督学习的目的是：为了得到好的模型预测性能</a:t>
            </a:r>
            <a:endParaRPr kumimoji="1" lang="en-US" altLang="zh-CN" sz="2000" dirty="0"/>
          </a:p>
          <a:p>
            <a:r>
              <a:rPr kumimoji="1" lang="zh-CN" altLang="en-US" sz="2000" dirty="0"/>
              <a:t>在现实任务中，要处理一个问题，往往有多种</a:t>
            </a:r>
            <a:r>
              <a:rPr kumimoji="1" lang="zh-CN" altLang="en-US" sz="2000" dirty="0">
                <a:highlight>
                  <a:srgbClr val="FFFF00"/>
                </a:highlight>
              </a:rPr>
              <a:t>算法（模型）</a:t>
            </a:r>
            <a:r>
              <a:rPr kumimoji="1" lang="zh-CN" altLang="en-US" sz="2000" dirty="0"/>
              <a:t>可以选择，即使是同一个模型，也有多种</a:t>
            </a:r>
            <a:r>
              <a:rPr kumimoji="1" lang="zh-CN" altLang="en-US" sz="2000" dirty="0">
                <a:highlight>
                  <a:srgbClr val="FFFF00"/>
                </a:highlight>
              </a:rPr>
              <a:t>（超）参数</a:t>
            </a:r>
            <a:r>
              <a:rPr kumimoji="1" lang="zh-CN" altLang="en-US" sz="2000" dirty="0"/>
              <a:t>可以选择</a:t>
            </a:r>
            <a:endParaRPr kumimoji="1" lang="en-US" altLang="zh-CN" sz="2000" dirty="0"/>
          </a:p>
          <a:p>
            <a:endParaRPr kumimoji="1" lang="en-US" altLang="zh-CN" sz="2000" dirty="0"/>
          </a:p>
          <a:p>
            <a:pPr>
              <a:lnSpc>
                <a:spcPct val="150000"/>
              </a:lnSpc>
            </a:pPr>
            <a:r>
              <a:rPr kumimoji="1" lang="zh-CN" altLang="en-US" sz="2000" dirty="0">
                <a:solidFill>
                  <a:srgbClr val="FF0000"/>
                </a:solidFill>
              </a:rPr>
              <a:t>模型评估与选择</a:t>
            </a:r>
            <a:endParaRPr kumimoji="1" lang="en-US" altLang="zh-CN" sz="2000" dirty="0"/>
          </a:p>
          <a:p>
            <a:pPr lvl="1">
              <a:lnSpc>
                <a:spcPct val="150000"/>
              </a:lnSpc>
            </a:pPr>
            <a:r>
              <a:rPr kumimoji="1" lang="zh-CN" altLang="en-US" sz="1600" dirty="0"/>
              <a:t>评估模型的预测性能</a:t>
            </a:r>
            <a:endParaRPr kumimoji="1" lang="en-US" altLang="zh-CN" sz="1600" dirty="0"/>
          </a:p>
          <a:p>
            <a:pPr lvl="1">
              <a:lnSpc>
                <a:spcPct val="150000"/>
              </a:lnSpc>
            </a:pPr>
            <a:r>
              <a:rPr kumimoji="1" lang="zh-CN" altLang="en-US" sz="1600" dirty="0"/>
              <a:t>选择预测性能最好的模型</a:t>
            </a:r>
            <a:endParaRPr kumimoji="1" lang="en-US" altLang="zh-CN" sz="1600" dirty="0"/>
          </a:p>
          <a:p>
            <a:endParaRPr kumimoji="1" lang="en-US" altLang="zh-CN" sz="2000" dirty="0"/>
          </a:p>
          <a:p>
            <a:pPr marL="0" indent="0">
              <a:buNone/>
            </a:pPr>
            <a:endParaRPr kumimoji="1" lang="en-US" altLang="zh-CN" sz="2000" dirty="0"/>
          </a:p>
          <a:p>
            <a:endParaRPr kumimoji="1" lang="en-US" altLang="zh-CN" sz="2000" dirty="0"/>
          </a:p>
          <a:p>
            <a:endParaRPr kumimoji="1" lang="en-US" altLang="zh-CN" sz="2000" dirty="0"/>
          </a:p>
          <a:p>
            <a:endParaRPr kumimoji="1" lang="en-US" altLang="zh-CN" sz="2000" dirty="0"/>
          </a:p>
        </p:txBody>
      </p:sp>
      <p:sp>
        <p:nvSpPr>
          <p:cNvPr id="5" name="灯片编号占位符 4">
            <a:extLst>
              <a:ext uri="{FF2B5EF4-FFF2-40B4-BE49-F238E27FC236}">
                <a16:creationId xmlns:a16="http://schemas.microsoft.com/office/drawing/2014/main" id="{4C864743-7817-1248-BEAE-AE0882083B33}"/>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55</a:t>
            </a:fld>
            <a:endParaRPr lang="en-US">
              <a:solidFill>
                <a:prstClr val="black">
                  <a:tint val="75000"/>
                </a:prstClr>
              </a:solidFill>
            </a:endParaRPr>
          </a:p>
        </p:txBody>
      </p:sp>
    </p:spTree>
    <p:extLst>
      <p:ext uri="{BB962C8B-B14F-4D97-AF65-F5344CB8AC3E}">
        <p14:creationId xmlns:p14="http://schemas.microsoft.com/office/powerpoint/2010/main" val="8933513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727E1-68E0-779A-6462-BCA4BB2C63B6}"/>
            </a:ext>
          </a:extLst>
        </p:cNvPr>
        <p:cNvGrpSpPr/>
        <p:nvPr/>
      </p:nvGrpSpPr>
      <p:grpSpPr>
        <a:xfrm>
          <a:off x="0" y="0"/>
          <a:ext cx="0" cy="0"/>
          <a:chOff x="0" y="0"/>
          <a:chExt cx="0" cy="0"/>
        </a:xfrm>
      </p:grpSpPr>
      <p:sp>
        <p:nvSpPr>
          <p:cNvPr id="2" name="任意多边形 1">
            <a:extLst>
              <a:ext uri="{FF2B5EF4-FFF2-40B4-BE49-F238E27FC236}">
                <a16:creationId xmlns:a16="http://schemas.microsoft.com/office/drawing/2014/main" id="{F6A1F949-CA79-D5EE-13EB-208BB451E546}"/>
              </a:ext>
            </a:extLst>
          </p:cNvPr>
          <p:cNvSpPr/>
          <p:nvPr/>
        </p:nvSpPr>
        <p:spPr>
          <a:xfrm>
            <a:off x="4379292" y="1657350"/>
            <a:ext cx="468631" cy="309755"/>
          </a:xfrm>
          <a:custGeom>
            <a:avLst/>
            <a:gdLst/>
            <a:ahLst/>
            <a:cxnLst/>
            <a:rect l="0" t="0" r="0" b="0"/>
            <a:pathLst>
              <a:path w="624841" h="413006">
                <a:moveTo>
                  <a:pt x="0" y="103252"/>
                </a:moveTo>
                <a:lnTo>
                  <a:pt x="418338" y="103252"/>
                </a:lnTo>
                <a:lnTo>
                  <a:pt x="418338" y="0"/>
                </a:lnTo>
                <a:lnTo>
                  <a:pt x="624840" y="206503"/>
                </a:lnTo>
                <a:lnTo>
                  <a:pt x="418338" y="413005"/>
                </a:lnTo>
                <a:lnTo>
                  <a:pt x="418338" y="309753"/>
                </a:lnTo>
                <a:lnTo>
                  <a:pt x="0" y="309753"/>
                </a:lnTo>
                <a:close/>
              </a:path>
            </a:pathLst>
          </a:custGeom>
          <a:solidFill>
            <a:srgbClr val="000000">
              <a:alpha val="0"/>
            </a:srgbClr>
          </a:solidFill>
          <a:ln w="12700" cap="flat" cmpd="sng" algn="ctr">
            <a:solidFill>
              <a:srgbClr val="FF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任意多边形 2">
            <a:extLst>
              <a:ext uri="{FF2B5EF4-FFF2-40B4-BE49-F238E27FC236}">
                <a16:creationId xmlns:a16="http://schemas.microsoft.com/office/drawing/2014/main" id="{00AEB5DC-4F9C-244C-490B-FA65AE3AD511}"/>
              </a:ext>
            </a:extLst>
          </p:cNvPr>
          <p:cNvSpPr/>
          <p:nvPr/>
        </p:nvSpPr>
        <p:spPr>
          <a:xfrm>
            <a:off x="4389578" y="2396873"/>
            <a:ext cx="468631" cy="309754"/>
          </a:xfrm>
          <a:custGeom>
            <a:avLst/>
            <a:gdLst/>
            <a:ahLst/>
            <a:cxnLst/>
            <a:rect l="0" t="0" r="0" b="0"/>
            <a:pathLst>
              <a:path w="624841" h="413005">
                <a:moveTo>
                  <a:pt x="0" y="103252"/>
                </a:moveTo>
                <a:lnTo>
                  <a:pt x="418338" y="103252"/>
                </a:lnTo>
                <a:lnTo>
                  <a:pt x="418338" y="0"/>
                </a:lnTo>
                <a:lnTo>
                  <a:pt x="624840" y="206503"/>
                </a:lnTo>
                <a:lnTo>
                  <a:pt x="418338" y="413004"/>
                </a:lnTo>
                <a:lnTo>
                  <a:pt x="418338" y="309754"/>
                </a:lnTo>
                <a:lnTo>
                  <a:pt x="0" y="309754"/>
                </a:lnTo>
                <a:close/>
              </a:path>
            </a:pathLst>
          </a:custGeom>
          <a:solidFill>
            <a:srgbClr val="000000">
              <a:alpha val="0"/>
            </a:srgbClr>
          </a:solidFill>
          <a:ln w="12700" cap="flat" cmpd="sng" algn="ctr">
            <a:solidFill>
              <a:srgbClr val="FF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 name="TextBox 29">
            <a:extLst>
              <a:ext uri="{FF2B5EF4-FFF2-40B4-BE49-F238E27FC236}">
                <a16:creationId xmlns:a16="http://schemas.microsoft.com/office/drawing/2014/main" id="{CBD45AFF-7AB3-ACB1-E2EF-834FA8EB4D8C}"/>
              </a:ext>
            </a:extLst>
          </p:cNvPr>
          <p:cNvSpPr txBox="1"/>
          <p:nvPr/>
        </p:nvSpPr>
        <p:spPr>
          <a:xfrm>
            <a:off x="914400" y="1665791"/>
            <a:ext cx="3351880" cy="1885131"/>
          </a:xfrm>
          <a:prstGeom prst="rect">
            <a:avLst/>
          </a:prstGeom>
          <a:noFill/>
        </p:spPr>
        <p:txBody>
          <a:bodyPr vert="horz" wrap="none" lIns="0" tIns="0" rIns="0" bIns="0" rtlCol="0">
            <a:spAutoFit/>
          </a:bodyPr>
          <a:lstStyle/>
          <a:p>
            <a:pPr>
              <a:lnSpc>
                <a:spcPts val="2653"/>
              </a:lnSpc>
            </a:pPr>
            <a:r>
              <a:rPr lang="zh-CN" altLang="en-US" sz="2403" dirty="0">
                <a:solidFill>
                  <a:srgbClr val="000000"/>
                </a:solidFill>
                <a:latin typeface="Wingdings"/>
              </a:rPr>
              <a:t> </a:t>
            </a:r>
            <a:r>
              <a:rPr lang="zh-CN" altLang="en-US" sz="2403" dirty="0">
                <a:solidFill>
                  <a:srgbClr val="000000"/>
                </a:solidFill>
                <a:latin typeface="微软雅黑"/>
              </a:rPr>
              <a:t>如何获得测试结果？</a:t>
            </a:r>
          </a:p>
          <a:p>
            <a:pPr>
              <a:lnSpc>
                <a:spcPts val="750"/>
              </a:lnSpc>
            </a:pPr>
            <a:endParaRPr lang="zh-CN" altLang="en-US" sz="2403" dirty="0">
              <a:solidFill>
                <a:srgbClr val="000000"/>
              </a:solidFill>
              <a:latin typeface="微软雅黑"/>
            </a:endParaRPr>
          </a:p>
          <a:p>
            <a:pPr>
              <a:lnSpc>
                <a:spcPts val="750"/>
              </a:lnSpc>
            </a:pPr>
            <a:endParaRPr lang="zh-CN" altLang="en-US" sz="2403" dirty="0">
              <a:solidFill>
                <a:srgbClr val="000000"/>
              </a:solidFill>
              <a:latin typeface="微软雅黑"/>
            </a:endParaRPr>
          </a:p>
          <a:p>
            <a:pPr>
              <a:lnSpc>
                <a:spcPts val="750"/>
              </a:lnSpc>
            </a:pPr>
            <a:endParaRPr lang="zh-CN" altLang="en-US" sz="2403" dirty="0">
              <a:solidFill>
                <a:srgbClr val="000000"/>
              </a:solidFill>
              <a:latin typeface="微软雅黑"/>
            </a:endParaRPr>
          </a:p>
          <a:p>
            <a:pPr>
              <a:lnSpc>
                <a:spcPts val="750"/>
              </a:lnSpc>
            </a:pPr>
            <a:endParaRPr lang="zh-CN" altLang="en-US" sz="2403" dirty="0">
              <a:solidFill>
                <a:srgbClr val="000000"/>
              </a:solidFill>
              <a:latin typeface="微软雅黑"/>
            </a:endParaRPr>
          </a:p>
          <a:p>
            <a:pPr>
              <a:lnSpc>
                <a:spcPts val="2762"/>
              </a:lnSpc>
            </a:pPr>
            <a:r>
              <a:rPr lang="zh-CN" altLang="en-US" sz="2403" dirty="0">
                <a:solidFill>
                  <a:srgbClr val="000000"/>
                </a:solidFill>
                <a:latin typeface="Wingdings"/>
              </a:rPr>
              <a:t> </a:t>
            </a:r>
            <a:r>
              <a:rPr lang="zh-CN" altLang="en-US" sz="2403" dirty="0">
                <a:solidFill>
                  <a:srgbClr val="000000"/>
                </a:solidFill>
                <a:latin typeface="微软雅黑"/>
              </a:rPr>
              <a:t>如何评估性能优劣？</a:t>
            </a:r>
          </a:p>
          <a:p>
            <a:pPr>
              <a:lnSpc>
                <a:spcPts val="750"/>
              </a:lnSpc>
            </a:pPr>
            <a:endParaRPr lang="zh-CN" altLang="en-US" sz="2403" dirty="0">
              <a:solidFill>
                <a:srgbClr val="000000"/>
              </a:solidFill>
              <a:latin typeface="微软雅黑"/>
            </a:endParaRPr>
          </a:p>
          <a:p>
            <a:pPr>
              <a:lnSpc>
                <a:spcPts val="750"/>
              </a:lnSpc>
            </a:pPr>
            <a:endParaRPr lang="zh-CN" altLang="en-US" sz="2403" dirty="0">
              <a:solidFill>
                <a:srgbClr val="000000"/>
              </a:solidFill>
              <a:latin typeface="微软雅黑"/>
            </a:endParaRPr>
          </a:p>
          <a:p>
            <a:pPr>
              <a:lnSpc>
                <a:spcPts val="750"/>
              </a:lnSpc>
            </a:pPr>
            <a:endParaRPr lang="zh-CN" altLang="en-US" sz="2403" dirty="0">
              <a:solidFill>
                <a:srgbClr val="000000"/>
              </a:solidFill>
              <a:latin typeface="微软雅黑"/>
            </a:endParaRPr>
          </a:p>
          <a:p>
            <a:pPr>
              <a:lnSpc>
                <a:spcPts val="750"/>
              </a:lnSpc>
            </a:pPr>
            <a:endParaRPr lang="zh-CN" altLang="en-US" sz="2403" dirty="0">
              <a:solidFill>
                <a:srgbClr val="000000"/>
              </a:solidFill>
              <a:latin typeface="微软雅黑"/>
            </a:endParaRPr>
          </a:p>
          <a:p>
            <a:pPr>
              <a:lnSpc>
                <a:spcPts val="2760"/>
              </a:lnSpc>
            </a:pPr>
            <a:endParaRPr lang="zh-CN" altLang="en-US" sz="2405" dirty="0">
              <a:solidFill>
                <a:srgbClr val="000000"/>
              </a:solidFill>
              <a:latin typeface="微软雅黑"/>
            </a:endParaRPr>
          </a:p>
        </p:txBody>
      </p:sp>
      <p:sp>
        <p:nvSpPr>
          <p:cNvPr id="31" name="TextBox 30">
            <a:extLst>
              <a:ext uri="{FF2B5EF4-FFF2-40B4-BE49-F238E27FC236}">
                <a16:creationId xmlns:a16="http://schemas.microsoft.com/office/drawing/2014/main" id="{9B743D56-6D24-E4EA-EC83-86FAADB8A679}"/>
              </a:ext>
            </a:extLst>
          </p:cNvPr>
          <p:cNvSpPr txBox="1"/>
          <p:nvPr/>
        </p:nvSpPr>
        <p:spPr>
          <a:xfrm>
            <a:off x="5156890" y="1713881"/>
            <a:ext cx="2813202" cy="1590115"/>
          </a:xfrm>
          <a:prstGeom prst="rect">
            <a:avLst/>
          </a:prstGeom>
          <a:noFill/>
        </p:spPr>
        <p:txBody>
          <a:bodyPr vert="horz" wrap="square" lIns="0" tIns="0" rIns="0" bIns="0" rtlCol="0">
            <a:spAutoFit/>
          </a:bodyPr>
          <a:lstStyle/>
          <a:p>
            <a:pPr>
              <a:lnSpc>
                <a:spcPts val="2015"/>
              </a:lnSpc>
            </a:pPr>
            <a:r>
              <a:rPr lang="zh-CN" altLang="en-US" sz="2097" dirty="0">
                <a:solidFill>
                  <a:srgbClr val="FF0000"/>
                </a:solidFill>
                <a:latin typeface="微软雅黑"/>
              </a:rPr>
              <a:t>数据集划分</a:t>
            </a:r>
          </a:p>
          <a:p>
            <a:pPr>
              <a:lnSpc>
                <a:spcPts val="750"/>
              </a:lnSpc>
            </a:pPr>
            <a:endParaRPr lang="zh-CN" altLang="en-US" sz="2097" dirty="0">
              <a:solidFill>
                <a:srgbClr val="FF0000"/>
              </a:solidFill>
              <a:latin typeface="微软雅黑"/>
            </a:endParaRPr>
          </a:p>
          <a:p>
            <a:pPr>
              <a:lnSpc>
                <a:spcPts val="750"/>
              </a:lnSpc>
            </a:pPr>
            <a:endParaRPr lang="zh-CN" altLang="en-US" sz="2097" dirty="0">
              <a:solidFill>
                <a:srgbClr val="FF0000"/>
              </a:solidFill>
              <a:latin typeface="微软雅黑"/>
            </a:endParaRPr>
          </a:p>
          <a:p>
            <a:pPr>
              <a:lnSpc>
                <a:spcPts val="750"/>
              </a:lnSpc>
            </a:pPr>
            <a:endParaRPr lang="zh-CN" altLang="en-US" sz="2097" dirty="0">
              <a:solidFill>
                <a:srgbClr val="FF0000"/>
              </a:solidFill>
              <a:latin typeface="微软雅黑"/>
            </a:endParaRPr>
          </a:p>
          <a:p>
            <a:pPr>
              <a:lnSpc>
                <a:spcPts val="750"/>
              </a:lnSpc>
            </a:pPr>
            <a:endParaRPr lang="zh-CN" altLang="en-US" sz="2097" dirty="0">
              <a:solidFill>
                <a:srgbClr val="FF0000"/>
              </a:solidFill>
              <a:latin typeface="微软雅黑"/>
            </a:endParaRPr>
          </a:p>
          <a:p>
            <a:pPr>
              <a:lnSpc>
                <a:spcPts val="750"/>
              </a:lnSpc>
            </a:pPr>
            <a:endParaRPr lang="zh-CN" altLang="en-US" sz="2097" dirty="0">
              <a:solidFill>
                <a:srgbClr val="FF0000"/>
              </a:solidFill>
              <a:latin typeface="微软雅黑"/>
            </a:endParaRPr>
          </a:p>
          <a:p>
            <a:pPr>
              <a:lnSpc>
                <a:spcPts val="2071"/>
              </a:lnSpc>
            </a:pPr>
            <a:r>
              <a:rPr lang="zh-CN" altLang="en-US" sz="2099" dirty="0">
                <a:solidFill>
                  <a:srgbClr val="FF0000"/>
                </a:solidFill>
                <a:latin typeface="微软雅黑"/>
              </a:rPr>
              <a:t>评价指标、偏差与方差</a:t>
            </a:r>
          </a:p>
          <a:p>
            <a:pPr>
              <a:lnSpc>
                <a:spcPts val="750"/>
              </a:lnSpc>
            </a:pPr>
            <a:endParaRPr lang="zh-CN" altLang="en-US" sz="2099" dirty="0">
              <a:solidFill>
                <a:srgbClr val="FF0000"/>
              </a:solidFill>
              <a:latin typeface="微软雅黑"/>
            </a:endParaRPr>
          </a:p>
          <a:p>
            <a:pPr>
              <a:lnSpc>
                <a:spcPts val="750"/>
              </a:lnSpc>
            </a:pPr>
            <a:endParaRPr lang="zh-CN" altLang="en-US" sz="2099" dirty="0">
              <a:solidFill>
                <a:srgbClr val="FF0000"/>
              </a:solidFill>
              <a:latin typeface="微软雅黑"/>
            </a:endParaRPr>
          </a:p>
          <a:p>
            <a:pPr>
              <a:lnSpc>
                <a:spcPts val="750"/>
              </a:lnSpc>
            </a:pPr>
            <a:endParaRPr lang="zh-CN" altLang="en-US" sz="2099" dirty="0">
              <a:solidFill>
                <a:srgbClr val="FF0000"/>
              </a:solidFill>
              <a:latin typeface="微软雅黑"/>
            </a:endParaRPr>
          </a:p>
          <a:p>
            <a:pPr>
              <a:lnSpc>
                <a:spcPts val="750"/>
              </a:lnSpc>
            </a:pPr>
            <a:endParaRPr lang="zh-CN" altLang="en-US" sz="2099" dirty="0">
              <a:solidFill>
                <a:srgbClr val="FF0000"/>
              </a:solidFill>
              <a:latin typeface="微软雅黑"/>
            </a:endParaRPr>
          </a:p>
          <a:p>
            <a:pPr>
              <a:lnSpc>
                <a:spcPts val="750"/>
              </a:lnSpc>
            </a:pPr>
            <a:endParaRPr lang="zh-CN" altLang="en-US" sz="2099" dirty="0">
              <a:solidFill>
                <a:srgbClr val="FF0000"/>
              </a:solidFill>
              <a:latin typeface="微软雅黑"/>
            </a:endParaRPr>
          </a:p>
        </p:txBody>
      </p:sp>
      <p:sp>
        <p:nvSpPr>
          <p:cNvPr id="6" name="TextBox 24">
            <a:extLst>
              <a:ext uri="{FF2B5EF4-FFF2-40B4-BE49-F238E27FC236}">
                <a16:creationId xmlns:a16="http://schemas.microsoft.com/office/drawing/2014/main" id="{6C4E9977-F5BF-9F51-400F-2C6EB82BEA51}"/>
              </a:ext>
            </a:extLst>
          </p:cNvPr>
          <p:cNvSpPr txBox="1"/>
          <p:nvPr/>
        </p:nvSpPr>
        <p:spPr>
          <a:xfrm>
            <a:off x="5350151" y="2848426"/>
            <a:ext cx="826455" cy="235642"/>
          </a:xfrm>
          <a:prstGeom prst="rect">
            <a:avLst/>
          </a:prstGeom>
          <a:noFill/>
        </p:spPr>
        <p:txBody>
          <a:bodyPr vert="horz" wrap="square" lIns="0" tIns="0" rIns="0" bIns="0" rtlCol="0">
            <a:spAutoFit/>
          </a:bodyPr>
          <a:lstStyle/>
          <a:p>
            <a:pPr>
              <a:lnSpc>
                <a:spcPts val="2031"/>
              </a:lnSpc>
            </a:pPr>
            <a:r>
              <a:rPr lang="zh-CN" altLang="en-US" sz="1500" dirty="0">
                <a:solidFill>
                  <a:srgbClr val="000000"/>
                </a:solidFill>
                <a:latin typeface="微软雅黑"/>
              </a:rPr>
              <a:t>数值角度</a:t>
            </a:r>
          </a:p>
        </p:txBody>
      </p:sp>
      <p:sp>
        <p:nvSpPr>
          <p:cNvPr id="7" name="TextBox 24">
            <a:extLst>
              <a:ext uri="{FF2B5EF4-FFF2-40B4-BE49-F238E27FC236}">
                <a16:creationId xmlns:a16="http://schemas.microsoft.com/office/drawing/2014/main" id="{3B7ED3DF-02DE-B126-0C60-B0397941CDEF}"/>
              </a:ext>
            </a:extLst>
          </p:cNvPr>
          <p:cNvSpPr txBox="1"/>
          <p:nvPr/>
        </p:nvSpPr>
        <p:spPr>
          <a:xfrm>
            <a:off x="6782354" y="2862507"/>
            <a:ext cx="826455" cy="235642"/>
          </a:xfrm>
          <a:prstGeom prst="rect">
            <a:avLst/>
          </a:prstGeom>
          <a:noFill/>
        </p:spPr>
        <p:txBody>
          <a:bodyPr vert="horz" wrap="square" lIns="0" tIns="0" rIns="0" bIns="0" rtlCol="0">
            <a:spAutoFit/>
          </a:bodyPr>
          <a:lstStyle/>
          <a:p>
            <a:pPr>
              <a:lnSpc>
                <a:spcPts val="2031"/>
              </a:lnSpc>
            </a:pPr>
            <a:r>
              <a:rPr lang="zh-CN" altLang="en-US" sz="1500" dirty="0">
                <a:solidFill>
                  <a:srgbClr val="000000"/>
                </a:solidFill>
                <a:latin typeface="微软雅黑"/>
              </a:rPr>
              <a:t>理论分析</a:t>
            </a:r>
          </a:p>
        </p:txBody>
      </p:sp>
      <p:sp>
        <p:nvSpPr>
          <p:cNvPr id="8" name="箭头: 上 7">
            <a:extLst>
              <a:ext uri="{FF2B5EF4-FFF2-40B4-BE49-F238E27FC236}">
                <a16:creationId xmlns:a16="http://schemas.microsoft.com/office/drawing/2014/main" id="{E41104A0-7FC0-D5A5-51FC-BEC3397DB9B8}"/>
              </a:ext>
            </a:extLst>
          </p:cNvPr>
          <p:cNvSpPr/>
          <p:nvPr/>
        </p:nvSpPr>
        <p:spPr>
          <a:xfrm>
            <a:off x="5595525" y="2725853"/>
            <a:ext cx="209435" cy="115661"/>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箭头: 上 8">
            <a:extLst>
              <a:ext uri="{FF2B5EF4-FFF2-40B4-BE49-F238E27FC236}">
                <a16:creationId xmlns:a16="http://schemas.microsoft.com/office/drawing/2014/main" id="{B3A6572F-57F5-26C8-09E9-E1A09B33EA94}"/>
              </a:ext>
            </a:extLst>
          </p:cNvPr>
          <p:cNvSpPr/>
          <p:nvPr/>
        </p:nvSpPr>
        <p:spPr>
          <a:xfrm>
            <a:off x="7038304" y="2719185"/>
            <a:ext cx="209435" cy="115661"/>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标题 1">
            <a:extLst>
              <a:ext uri="{FF2B5EF4-FFF2-40B4-BE49-F238E27FC236}">
                <a16:creationId xmlns:a16="http://schemas.microsoft.com/office/drawing/2014/main" id="{4A29AEBB-895B-C744-B41D-C641EDEC6913}"/>
              </a:ext>
            </a:extLst>
          </p:cNvPr>
          <p:cNvSpPr txBox="1">
            <a:spLocks/>
          </p:cNvSpPr>
          <p:nvPr/>
        </p:nvSpPr>
        <p:spPr>
          <a:xfrm>
            <a:off x="457200" y="323324"/>
            <a:ext cx="8229600" cy="85725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kumimoji="1" lang="zh-CN" altLang="en-US" sz="2800" dirty="0"/>
              <a:t>模型评估与选择</a:t>
            </a:r>
          </a:p>
        </p:txBody>
      </p:sp>
      <p:sp>
        <p:nvSpPr>
          <p:cNvPr id="5" name="灯片编号占位符 4">
            <a:extLst>
              <a:ext uri="{FF2B5EF4-FFF2-40B4-BE49-F238E27FC236}">
                <a16:creationId xmlns:a16="http://schemas.microsoft.com/office/drawing/2014/main" id="{5B4C2B95-1ABF-BD49-9AC0-81B63D10BD7D}"/>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56</a:t>
            </a:fld>
            <a:endParaRPr lang="en-US">
              <a:solidFill>
                <a:prstClr val="black">
                  <a:tint val="75000"/>
                </a:prstClr>
              </a:solidFill>
            </a:endParaRPr>
          </a:p>
        </p:txBody>
      </p:sp>
    </p:spTree>
    <p:extLst>
      <p:ext uri="{BB962C8B-B14F-4D97-AF65-F5344CB8AC3E}">
        <p14:creationId xmlns:p14="http://schemas.microsoft.com/office/powerpoint/2010/main" val="26063634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1B2A86-AFBA-B449-B759-174316051AB8}"/>
              </a:ext>
            </a:extLst>
          </p:cNvPr>
          <p:cNvSpPr>
            <a:spLocks noGrp="1"/>
          </p:cNvSpPr>
          <p:nvPr>
            <p:ph type="title"/>
          </p:nvPr>
        </p:nvSpPr>
        <p:spPr/>
        <p:txBody>
          <a:bodyPr/>
          <a:lstStyle/>
          <a:p>
            <a:r>
              <a:rPr kumimoji="1" lang="zh-CN" altLang="en-US" dirty="0"/>
              <a:t>有监督学习</a:t>
            </a:r>
          </a:p>
        </p:txBody>
      </p:sp>
      <p:sp>
        <p:nvSpPr>
          <p:cNvPr id="3" name="内容占位符 2">
            <a:extLst>
              <a:ext uri="{FF2B5EF4-FFF2-40B4-BE49-F238E27FC236}">
                <a16:creationId xmlns:a16="http://schemas.microsoft.com/office/drawing/2014/main" id="{DEFA0834-E0FB-AD4B-A083-A26126A725F0}"/>
              </a:ext>
            </a:extLst>
          </p:cNvPr>
          <p:cNvSpPr>
            <a:spLocks noGrp="1"/>
          </p:cNvSpPr>
          <p:nvPr>
            <p:ph idx="1"/>
          </p:nvPr>
        </p:nvSpPr>
        <p:spPr/>
        <p:txBody>
          <a:bodyPr>
            <a:normAutofit/>
          </a:bodyPr>
          <a:lstStyle/>
          <a:p>
            <a:r>
              <a:rPr lang="zh-CN" altLang="en-US" sz="2400" dirty="0">
                <a:latin typeface="+mn-ea"/>
              </a:rPr>
              <a:t>什么是有监督学习？</a:t>
            </a:r>
            <a:endParaRPr lang="en-US" altLang="zh-CN" sz="2400" dirty="0">
              <a:latin typeface="+mn-ea"/>
            </a:endParaRPr>
          </a:p>
          <a:p>
            <a:r>
              <a:rPr lang="zh-CN" altLang="en-US" sz="2400" dirty="0">
                <a:latin typeface="+mn-ea"/>
              </a:rPr>
              <a:t>模型评估与选择</a:t>
            </a:r>
            <a:endParaRPr lang="en-US" altLang="zh-CN" sz="2400" dirty="0">
              <a:latin typeface="+mn-ea"/>
            </a:endParaRPr>
          </a:p>
          <a:p>
            <a:pPr lvl="1"/>
            <a:r>
              <a:rPr lang="zh-CN" altLang="en-US" sz="2400" dirty="0">
                <a:solidFill>
                  <a:srgbClr val="FF0000"/>
                </a:solidFill>
                <a:latin typeface="+mn-ea"/>
              </a:rPr>
              <a:t>数据集划分</a:t>
            </a:r>
            <a:endParaRPr lang="en-US" altLang="zh-CN" sz="2400" dirty="0">
              <a:solidFill>
                <a:srgbClr val="FF0000"/>
              </a:solidFill>
              <a:latin typeface="+mn-ea"/>
            </a:endParaRPr>
          </a:p>
          <a:p>
            <a:pPr lvl="1"/>
            <a:r>
              <a:rPr lang="zh-CN" altLang="en-US" sz="2400" dirty="0">
                <a:latin typeface="+mn-ea"/>
              </a:rPr>
              <a:t>评价指标</a:t>
            </a:r>
            <a:endParaRPr lang="en-US" altLang="zh-CN" sz="2400" dirty="0">
              <a:latin typeface="+mn-ea"/>
            </a:endParaRPr>
          </a:p>
          <a:p>
            <a:pPr lvl="1"/>
            <a:r>
              <a:rPr lang="zh-CN" altLang="en-US" sz="2400" dirty="0">
                <a:latin typeface="+mn-ea"/>
              </a:rPr>
              <a:t>偏差和方差</a:t>
            </a:r>
            <a:endParaRPr lang="en-US" altLang="zh-CN" sz="2400" dirty="0">
              <a:latin typeface="+mn-ea"/>
            </a:endParaRPr>
          </a:p>
          <a:p>
            <a:pPr marL="457200" lvl="1" indent="0">
              <a:buNone/>
            </a:pPr>
            <a:endParaRPr kumimoji="1" lang="en-US" altLang="zh-CN" sz="2400" dirty="0">
              <a:latin typeface="+mn-ea"/>
            </a:endParaRPr>
          </a:p>
          <a:p>
            <a:endParaRPr kumimoji="1" lang="en-US" altLang="zh-CN" dirty="0"/>
          </a:p>
          <a:p>
            <a:endParaRPr kumimoji="1" lang="en-US" altLang="zh-CN" dirty="0"/>
          </a:p>
          <a:p>
            <a:pPr marL="0" indent="0">
              <a:buNone/>
            </a:pPr>
            <a:endParaRPr kumimoji="1" lang="zh-CN" altLang="en-US" dirty="0"/>
          </a:p>
        </p:txBody>
      </p:sp>
      <p:sp>
        <p:nvSpPr>
          <p:cNvPr id="5" name="灯片编号占位符 4">
            <a:extLst>
              <a:ext uri="{FF2B5EF4-FFF2-40B4-BE49-F238E27FC236}">
                <a16:creationId xmlns:a16="http://schemas.microsoft.com/office/drawing/2014/main" id="{F0C60E0A-0E5B-284C-9232-4FC2BBC05A91}"/>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57</a:t>
            </a:fld>
            <a:endParaRPr lang="en-US">
              <a:solidFill>
                <a:prstClr val="black">
                  <a:tint val="75000"/>
                </a:prstClr>
              </a:solidFill>
            </a:endParaRPr>
          </a:p>
        </p:txBody>
      </p:sp>
    </p:spTree>
    <p:extLst>
      <p:ext uri="{BB962C8B-B14F-4D97-AF65-F5344CB8AC3E}">
        <p14:creationId xmlns:p14="http://schemas.microsoft.com/office/powerpoint/2010/main" val="23755086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CE802-B85A-4447-6ECC-6C9E10D5065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D524230-3C67-4C23-0582-7C2B2B33BDAB}"/>
              </a:ext>
            </a:extLst>
          </p:cNvPr>
          <p:cNvSpPr>
            <a:spLocks noGrp="1"/>
          </p:cNvSpPr>
          <p:nvPr>
            <p:ph type="title"/>
          </p:nvPr>
        </p:nvSpPr>
        <p:spPr>
          <a:xfrm>
            <a:off x="244789" y="895350"/>
            <a:ext cx="3301233" cy="508397"/>
          </a:xfrm>
        </p:spPr>
        <p:txBody>
          <a:bodyPr/>
          <a:lstStyle/>
          <a:p>
            <a:pPr algn="l"/>
            <a:r>
              <a:rPr lang="zh-CN" altLang="en-US" sz="2100" dirty="0"/>
              <a:t>目标：获得最终模型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5BED8DA-4210-F4A7-D35D-48E63E5BC04D}"/>
                  </a:ext>
                </a:extLst>
              </p:cNvPr>
              <p:cNvSpPr>
                <a:spLocks noGrp="1"/>
              </p:cNvSpPr>
              <p:nvPr>
                <p:ph idx="1"/>
              </p:nvPr>
            </p:nvSpPr>
            <p:spPr>
              <a:xfrm>
                <a:off x="270621" y="1626451"/>
                <a:ext cx="4638304" cy="909788"/>
              </a:xfrm>
            </p:spPr>
            <p:style>
              <a:lnRef idx="2">
                <a:schemeClr val="accent1"/>
              </a:lnRef>
              <a:fillRef idx="1">
                <a:schemeClr val="lt1"/>
              </a:fillRef>
              <a:effectRef idx="0">
                <a:schemeClr val="accent1"/>
              </a:effectRef>
              <a:fontRef idx="minor">
                <a:schemeClr val="dk1"/>
              </a:fontRef>
            </p:style>
            <p:txBody>
              <a:bodyPr>
                <a:normAutofit fontScale="62500" lnSpcReduction="20000"/>
              </a:bodyPr>
              <a:lstStyle/>
              <a:p>
                <a:pPr marL="0" indent="0">
                  <a:lnSpc>
                    <a:spcPct val="150000"/>
                  </a:lnSpc>
                  <a:buNone/>
                </a:pPr>
                <a:r>
                  <a:rPr lang="zh-CN" altLang="en-US" sz="1800" b="1" dirty="0">
                    <a:latin typeface="+mj-ea"/>
                    <a:ea typeface="+mj-ea"/>
                  </a:rPr>
                  <a:t>方法：参数调节（</a:t>
                </a:r>
                <a:r>
                  <a:rPr lang="en-US" altLang="zh-CN" sz="1800" b="1" dirty="0">
                    <a:latin typeface="+mj-ea"/>
                    <a:ea typeface="+mj-ea"/>
                  </a:rPr>
                  <a:t>parameter tuning</a:t>
                </a:r>
                <a:r>
                  <a:rPr lang="zh-CN" altLang="en-US" sz="1800" b="1" dirty="0">
                    <a:latin typeface="+mj-ea"/>
                    <a:ea typeface="+mj-ea"/>
                  </a:rPr>
                  <a:t>）</a:t>
                </a:r>
                <a:endParaRPr lang="en-US" altLang="zh-CN" sz="1800" b="1" dirty="0">
                  <a:latin typeface="+mj-ea"/>
                  <a:ea typeface="+mj-ea"/>
                </a:endParaRPr>
              </a:p>
              <a:p>
                <a:pPr lvl="1">
                  <a:lnSpc>
                    <a:spcPct val="150000"/>
                  </a:lnSpc>
                </a:pPr>
                <a:r>
                  <a:rPr lang="zh-CN" altLang="en-US" sz="1800" b="1" dirty="0">
                    <a:solidFill>
                      <a:srgbClr val="C00000"/>
                    </a:solidFill>
                  </a:rPr>
                  <a:t>算法参数（超参数） </a:t>
                </a:r>
                <a14:m>
                  <m:oMath xmlns:m="http://schemas.openxmlformats.org/officeDocument/2006/math">
                    <m:r>
                      <a:rPr lang="zh-CN" altLang="en-US" sz="1800" i="1">
                        <a:latin typeface="Cambria Math" panose="02040503050406030204" pitchFamily="18" charset="0"/>
                      </a:rPr>
                      <m:t>→</m:t>
                    </m:r>
                  </m:oMath>
                </a14:m>
                <a:r>
                  <a:rPr lang="en-US" altLang="zh-CN" sz="1800" dirty="0"/>
                  <a:t> </a:t>
                </a:r>
                <a:r>
                  <a:rPr lang="zh-CN" altLang="en-US" sz="1800" dirty="0"/>
                  <a:t>人工设定候选值</a:t>
                </a:r>
                <a:r>
                  <a:rPr lang="en-US" altLang="zh-CN" sz="1800" dirty="0"/>
                  <a:t>, </a:t>
                </a:r>
                <a:r>
                  <a:rPr lang="zh-CN" altLang="en-US" sz="1800" dirty="0"/>
                  <a:t>例如学习率</a:t>
                </a:r>
                <a:endParaRPr lang="en-US" altLang="zh-CN" sz="1800" dirty="0"/>
              </a:p>
              <a:p>
                <a:pPr lvl="1">
                  <a:lnSpc>
                    <a:spcPct val="150000"/>
                  </a:lnSpc>
                </a:pPr>
                <a:r>
                  <a:rPr lang="zh-CN" altLang="en-US" sz="1800" b="1" dirty="0">
                    <a:solidFill>
                      <a:srgbClr val="FF0000"/>
                    </a:solidFill>
                  </a:rPr>
                  <a:t>模型参数</a:t>
                </a:r>
                <a:r>
                  <a:rPr lang="zh-CN" altLang="en-US" sz="1800" dirty="0"/>
                  <a:t> </a:t>
                </a:r>
                <a14:m>
                  <m:oMath xmlns:m="http://schemas.openxmlformats.org/officeDocument/2006/math">
                    <m:r>
                      <a:rPr lang="zh-CN" altLang="en-US" sz="1800" i="1">
                        <a:latin typeface="Cambria Math" panose="02040503050406030204" pitchFamily="18" charset="0"/>
                      </a:rPr>
                      <m:t>→</m:t>
                    </m:r>
                  </m:oMath>
                </a14:m>
                <a:r>
                  <a:rPr lang="en-US" altLang="zh-CN" sz="1800" dirty="0"/>
                  <a:t> </a:t>
                </a:r>
                <a:r>
                  <a:rPr lang="zh-CN" altLang="en-US" sz="1800" dirty="0"/>
                  <a:t>通过学习产生</a:t>
                </a:r>
                <a:r>
                  <a:rPr lang="en-US" altLang="zh-CN" sz="1800" dirty="0"/>
                  <a:t>, </a:t>
                </a:r>
                <a:r>
                  <a:rPr lang="zh-CN" altLang="en-US" sz="1800" dirty="0"/>
                  <a:t>例如</a:t>
                </a:r>
                <a:r>
                  <a:rPr lang="en-US" altLang="zh-CN" sz="1800" dirty="0"/>
                  <a:t>W</a:t>
                </a:r>
              </a:p>
              <a:p>
                <a:pPr lvl="1"/>
                <a:endParaRPr lang="en-US" altLang="zh-CN" sz="1800" dirty="0"/>
              </a:p>
              <a:p>
                <a:pPr marL="0" indent="0">
                  <a:buNone/>
                </a:pPr>
                <a:endParaRPr lang="zh-CN" altLang="en-US" sz="1800" dirty="0"/>
              </a:p>
            </p:txBody>
          </p:sp>
        </mc:Choice>
        <mc:Fallback xmlns="">
          <p:sp>
            <p:nvSpPr>
              <p:cNvPr id="3" name="内容占位符 2">
                <a:extLst>
                  <a:ext uri="{FF2B5EF4-FFF2-40B4-BE49-F238E27FC236}">
                    <a16:creationId xmlns:a16="http://schemas.microsoft.com/office/drawing/2014/main" id="{25BED8DA-4210-F4A7-D35D-48E63E5BC04D}"/>
                  </a:ext>
                </a:extLst>
              </p:cNvPr>
              <p:cNvSpPr>
                <a:spLocks noGrp="1" noRot="1" noChangeAspect="1" noMove="1" noResize="1" noEditPoints="1" noAdjustHandles="1" noChangeArrowheads="1" noChangeShapeType="1" noTextEdit="1"/>
              </p:cNvSpPr>
              <p:nvPr>
                <p:ph idx="1"/>
              </p:nvPr>
            </p:nvSpPr>
            <p:spPr>
              <a:xfrm>
                <a:off x="270621" y="1626451"/>
                <a:ext cx="4638304" cy="909788"/>
              </a:xfrm>
              <a:blipFill>
                <a:blip r:embed="rId3"/>
                <a:stretch>
                  <a:fillRect/>
                </a:stretch>
              </a:blipFill>
            </p:spPr>
            <p:txBody>
              <a:bodyPr/>
              <a:lstStyle/>
              <a:p>
                <a:r>
                  <a:rPr lang="zh-CN" altLang="en-US">
                    <a:noFill/>
                  </a:rPr>
                  <a:t> </a:t>
                </a:r>
              </a:p>
            </p:txBody>
          </p:sp>
        </mc:Fallback>
      </mc:AlternateContent>
      <p:sp>
        <p:nvSpPr>
          <p:cNvPr id="4" name="TextBox 1">
            <a:extLst>
              <a:ext uri="{FF2B5EF4-FFF2-40B4-BE49-F238E27FC236}">
                <a16:creationId xmlns:a16="http://schemas.microsoft.com/office/drawing/2014/main" id="{AA706F38-F5B1-4458-D5DF-5C0795F08B5E}"/>
              </a:ext>
            </a:extLst>
          </p:cNvPr>
          <p:cNvSpPr txBox="1"/>
          <p:nvPr/>
        </p:nvSpPr>
        <p:spPr>
          <a:xfrm>
            <a:off x="270621" y="3346669"/>
            <a:ext cx="4638304" cy="926344"/>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nSpc>
                <a:spcPct val="150000"/>
              </a:lnSpc>
            </a:pPr>
            <a:r>
              <a:rPr lang="zh-CN" altLang="en-US" sz="1350" b="1" dirty="0">
                <a:latin typeface="+mj-ea"/>
                <a:ea typeface="+mj-ea"/>
              </a:rPr>
              <a:t>调参思路</a:t>
            </a:r>
            <a:r>
              <a:rPr lang="zh-CN" altLang="en-US" sz="1050" dirty="0"/>
              <a:t>：</a:t>
            </a:r>
            <a:endParaRPr lang="en-US" altLang="zh-CN" sz="1050" dirty="0"/>
          </a:p>
          <a:p>
            <a:pPr marL="214313" indent="-214313">
              <a:lnSpc>
                <a:spcPct val="150000"/>
              </a:lnSpc>
              <a:buFont typeface="Wingdings" panose="05000000000000000000" pitchFamily="2" charset="2"/>
              <a:buChar char="Ø"/>
            </a:pPr>
            <a:r>
              <a:rPr lang="zh-CN" altLang="en-US" sz="1200" dirty="0"/>
              <a:t>不同超参产生若干模型，然后基于</a:t>
            </a:r>
            <a:r>
              <a:rPr lang="zh-CN" altLang="en-US" sz="1200" b="1" dirty="0">
                <a:solidFill>
                  <a:srgbClr val="FF0000"/>
                </a:solidFill>
              </a:rPr>
              <a:t>评估方法</a:t>
            </a:r>
            <a:r>
              <a:rPr lang="zh-CN" altLang="en-US" sz="1200" dirty="0"/>
              <a:t>进行选择</a:t>
            </a:r>
            <a:endParaRPr lang="en-US" altLang="zh-CN" sz="1200" dirty="0"/>
          </a:p>
          <a:p>
            <a:pPr marL="214313" indent="-214313">
              <a:lnSpc>
                <a:spcPct val="150000"/>
              </a:lnSpc>
              <a:buFont typeface="Wingdings" panose="05000000000000000000" pitchFamily="2" charset="2"/>
              <a:buChar char="Ø"/>
            </a:pPr>
            <a:r>
              <a:rPr lang="zh-CN" altLang="en-US" sz="1200" dirty="0"/>
              <a:t>参数调得好不好对最终性能有关键影响</a:t>
            </a:r>
            <a:endParaRPr lang="en-US" sz="1200" dirty="0"/>
          </a:p>
        </p:txBody>
      </p:sp>
      <p:sp>
        <p:nvSpPr>
          <p:cNvPr id="6" name="Rectangle 2">
            <a:extLst>
              <a:ext uri="{FF2B5EF4-FFF2-40B4-BE49-F238E27FC236}">
                <a16:creationId xmlns:a16="http://schemas.microsoft.com/office/drawing/2014/main" id="{33A97A43-69F7-8F88-7561-B6E517BE84F3}"/>
              </a:ext>
            </a:extLst>
          </p:cNvPr>
          <p:cNvSpPr txBox="1">
            <a:spLocks noChangeArrowheads="1"/>
          </p:cNvSpPr>
          <p:nvPr/>
        </p:nvSpPr>
        <p:spPr bwMode="auto">
          <a:xfrm>
            <a:off x="206744" y="204747"/>
            <a:ext cx="6338933" cy="508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lst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eaLnBrk="1" hangingPunct="1"/>
            <a:r>
              <a:rPr lang="zh-CN" altLang="en-US" sz="2700" kern="0" dirty="0">
                <a:solidFill>
                  <a:srgbClr val="C00000"/>
                </a:solidFill>
              </a:rPr>
              <a:t>数据集划分</a:t>
            </a:r>
            <a:r>
              <a:rPr lang="en-US" altLang="zh-CN" sz="2700" kern="0" dirty="0">
                <a:solidFill>
                  <a:srgbClr val="C00000"/>
                </a:solidFill>
              </a:rPr>
              <a:t>---</a:t>
            </a:r>
            <a:r>
              <a:rPr lang="zh-CN" altLang="en-US" sz="2700" kern="0" dirty="0">
                <a:solidFill>
                  <a:srgbClr val="C00000"/>
                </a:solidFill>
              </a:rPr>
              <a:t>为何要进行数据集划分？</a:t>
            </a:r>
          </a:p>
        </p:txBody>
      </p:sp>
      <p:sp>
        <p:nvSpPr>
          <p:cNvPr id="7" name="思想气泡: 云 6">
            <a:extLst>
              <a:ext uri="{FF2B5EF4-FFF2-40B4-BE49-F238E27FC236}">
                <a16:creationId xmlns:a16="http://schemas.microsoft.com/office/drawing/2014/main" id="{56071974-79EE-26CF-9948-ECAB2114DD77}"/>
              </a:ext>
            </a:extLst>
          </p:cNvPr>
          <p:cNvSpPr/>
          <p:nvPr/>
        </p:nvSpPr>
        <p:spPr>
          <a:xfrm>
            <a:off x="1038349" y="2650381"/>
            <a:ext cx="2840924" cy="451580"/>
          </a:xfrm>
          <a:prstGeom prst="cloudCallout">
            <a:avLst>
              <a:gd name="adj1" fmla="val -34270"/>
              <a:gd name="adj2" fmla="val -152118"/>
            </a:avLst>
          </a:prstGeom>
          <a:solidFill>
            <a:schemeClr val="accent5"/>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500" b="1" dirty="0">
                <a:solidFill>
                  <a:srgbClr val="C00000"/>
                </a:solidFill>
              </a:rPr>
              <a:t>调参：调整超参数</a:t>
            </a:r>
          </a:p>
        </p:txBody>
      </p:sp>
      <p:sp>
        <p:nvSpPr>
          <p:cNvPr id="14" name="文本框 13">
            <a:extLst>
              <a:ext uri="{FF2B5EF4-FFF2-40B4-BE49-F238E27FC236}">
                <a16:creationId xmlns:a16="http://schemas.microsoft.com/office/drawing/2014/main" id="{9989887C-7FAE-A126-17D7-C3B46EB823F2}"/>
              </a:ext>
            </a:extLst>
          </p:cNvPr>
          <p:cNvSpPr txBox="1"/>
          <p:nvPr/>
        </p:nvSpPr>
        <p:spPr>
          <a:xfrm>
            <a:off x="5606659" y="2227050"/>
            <a:ext cx="3266720" cy="1298241"/>
          </a:xfrm>
          <a:prstGeom prst="rect">
            <a:avLst/>
          </a:prstGeom>
          <a:noFill/>
        </p:spPr>
        <p:txBody>
          <a:bodyPr wrap="square">
            <a:spAutoFit/>
          </a:bodyPr>
          <a:lstStyle/>
          <a:p>
            <a:r>
              <a:rPr lang="zh-CN" altLang="en-US" sz="1350" kern="0" dirty="0"/>
              <a:t>超参数调整的一个具体方法：</a:t>
            </a:r>
          </a:p>
          <a:p>
            <a:pPr marL="214313" indent="-214313">
              <a:lnSpc>
                <a:spcPct val="150000"/>
              </a:lnSpc>
              <a:buFont typeface="Wingdings" panose="05000000000000000000" pitchFamily="2" charset="2"/>
              <a:buChar char="Ø"/>
            </a:pPr>
            <a:r>
              <a:rPr lang="zh-CN" altLang="en-US" sz="1125" dirty="0">
                <a:latin typeface="+mn-ea"/>
              </a:rPr>
              <a:t>对每个参数选择一个范围和变化步长</a:t>
            </a:r>
          </a:p>
          <a:p>
            <a:pPr marL="214313" indent="-214313">
              <a:lnSpc>
                <a:spcPct val="150000"/>
              </a:lnSpc>
              <a:buFont typeface="Wingdings" panose="05000000000000000000" pitchFamily="2" charset="2"/>
              <a:buChar char="Ø"/>
            </a:pPr>
            <a:r>
              <a:rPr lang="zh-CN" altLang="en-US" sz="1125" dirty="0">
                <a:latin typeface="+mn-ea"/>
              </a:rPr>
              <a:t>例如在</a:t>
            </a:r>
            <a:r>
              <a:rPr lang="en-US" altLang="zh-CN" sz="1125" dirty="0">
                <a:latin typeface="+mn-ea"/>
              </a:rPr>
              <a:t>[0,0.2]</a:t>
            </a:r>
            <a:r>
              <a:rPr lang="zh-CN" altLang="en-US" sz="1125" dirty="0">
                <a:latin typeface="+mn-ea"/>
              </a:rPr>
              <a:t>范围内以</a:t>
            </a:r>
            <a:r>
              <a:rPr lang="en-US" altLang="zh-CN" sz="1125" dirty="0">
                <a:latin typeface="+mn-ea"/>
              </a:rPr>
              <a:t>0.05</a:t>
            </a:r>
            <a:r>
              <a:rPr lang="zh-CN" altLang="en-US" sz="1125" dirty="0">
                <a:latin typeface="+mn-ea"/>
              </a:rPr>
              <a:t>为步长</a:t>
            </a:r>
          </a:p>
          <a:p>
            <a:pPr marL="214313" indent="-214313">
              <a:lnSpc>
                <a:spcPct val="150000"/>
              </a:lnSpc>
              <a:buFont typeface="Wingdings" panose="05000000000000000000" pitchFamily="2" charset="2"/>
              <a:buChar char="Ø"/>
            </a:pPr>
            <a:r>
              <a:rPr lang="zh-CN" altLang="en-US" sz="1125" dirty="0">
                <a:latin typeface="+mn-ea"/>
              </a:rPr>
              <a:t>要评估的候选参数值是</a:t>
            </a:r>
            <a:r>
              <a:rPr lang="en-US" altLang="zh-CN" sz="1125" dirty="0">
                <a:latin typeface="+mn-ea"/>
              </a:rPr>
              <a:t>5</a:t>
            </a:r>
            <a:r>
              <a:rPr lang="zh-CN" altLang="en-US" sz="1125" dirty="0">
                <a:latin typeface="+mn-ea"/>
              </a:rPr>
              <a:t>个</a:t>
            </a:r>
          </a:p>
          <a:p>
            <a:pPr marL="214313" indent="-214313">
              <a:lnSpc>
                <a:spcPct val="150000"/>
              </a:lnSpc>
              <a:buFont typeface="Wingdings" panose="05000000000000000000" pitchFamily="2" charset="2"/>
              <a:buChar char="Ø"/>
            </a:pPr>
            <a:r>
              <a:rPr lang="zh-CN" altLang="en-US" sz="1125" dirty="0">
                <a:latin typeface="+mn-ea"/>
              </a:rPr>
              <a:t>从这</a:t>
            </a:r>
            <a:r>
              <a:rPr lang="en-US" altLang="zh-CN" sz="1125" dirty="0">
                <a:latin typeface="+mn-ea"/>
              </a:rPr>
              <a:t>5</a:t>
            </a:r>
            <a:r>
              <a:rPr lang="zh-CN" altLang="en-US" sz="1125" dirty="0">
                <a:latin typeface="+mn-ea"/>
              </a:rPr>
              <a:t>个值中产生选定值</a:t>
            </a:r>
          </a:p>
        </p:txBody>
      </p:sp>
      <p:sp>
        <p:nvSpPr>
          <p:cNvPr id="21" name="思想气泡: 云 20">
            <a:extLst>
              <a:ext uri="{FF2B5EF4-FFF2-40B4-BE49-F238E27FC236}">
                <a16:creationId xmlns:a16="http://schemas.microsoft.com/office/drawing/2014/main" id="{2A8D7343-4D43-180D-A4C9-C9C85F791296}"/>
              </a:ext>
            </a:extLst>
          </p:cNvPr>
          <p:cNvSpPr/>
          <p:nvPr/>
        </p:nvSpPr>
        <p:spPr>
          <a:xfrm>
            <a:off x="1208809" y="4409908"/>
            <a:ext cx="3048001" cy="451580"/>
          </a:xfrm>
          <a:prstGeom prst="cloudCallout">
            <a:avLst>
              <a:gd name="adj1" fmla="val 15229"/>
              <a:gd name="adj2" fmla="val -141380"/>
            </a:avLst>
          </a:prstGeom>
          <a:solidFill>
            <a:schemeClr val="accent5"/>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500" b="1" dirty="0">
                <a:solidFill>
                  <a:srgbClr val="C00000"/>
                </a:solidFill>
              </a:rPr>
              <a:t>在什么数据上评估？</a:t>
            </a:r>
          </a:p>
        </p:txBody>
      </p:sp>
      <p:sp>
        <p:nvSpPr>
          <p:cNvPr id="8" name="灯片编号占位符 7">
            <a:extLst>
              <a:ext uri="{FF2B5EF4-FFF2-40B4-BE49-F238E27FC236}">
                <a16:creationId xmlns:a16="http://schemas.microsoft.com/office/drawing/2014/main" id="{33A7AC99-F331-B447-958B-E3F2B90498C6}"/>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58</a:t>
            </a:fld>
            <a:endParaRPr lang="en-US">
              <a:solidFill>
                <a:prstClr val="black">
                  <a:tint val="75000"/>
                </a:prstClr>
              </a:solidFill>
            </a:endParaRPr>
          </a:p>
        </p:txBody>
      </p:sp>
    </p:spTree>
    <p:extLst>
      <p:ext uri="{BB962C8B-B14F-4D97-AF65-F5344CB8AC3E}">
        <p14:creationId xmlns:p14="http://schemas.microsoft.com/office/powerpoint/2010/main" val="28714633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a:extLst>
              <a:ext uri="{FF2B5EF4-FFF2-40B4-BE49-F238E27FC236}">
                <a16:creationId xmlns:a16="http://schemas.microsoft.com/office/drawing/2014/main" id="{313CA035-7482-DC40-90C8-786846C4077B}"/>
              </a:ext>
            </a:extLst>
          </p:cNvPr>
          <p:cNvSpPr>
            <a:spLocks noGrp="1" noChangeArrowheads="1"/>
          </p:cNvSpPr>
          <p:nvPr>
            <p:ph type="title"/>
          </p:nvPr>
        </p:nvSpPr>
        <p:spPr>
          <a:xfrm>
            <a:off x="1219200" y="88585"/>
            <a:ext cx="6896100" cy="851297"/>
          </a:xfrm>
        </p:spPr>
        <p:txBody>
          <a:bodyPr/>
          <a:lstStyle/>
          <a:p>
            <a:r>
              <a:rPr lang="zh-CN" altLang="en-US" sz="2400" dirty="0">
                <a:latin typeface="微软雅黑" panose="020B0503020204020204" pitchFamily="34" charset="-122"/>
                <a:ea typeface="微软雅黑" panose="020B0503020204020204" pitchFamily="34" charset="-122"/>
              </a:rPr>
              <a:t>四类数据：训练集、测试集、验证集、新数据</a:t>
            </a:r>
          </a:p>
        </p:txBody>
      </p:sp>
      <p:graphicFrame>
        <p:nvGraphicFramePr>
          <p:cNvPr id="63490" name="Object 2">
            <a:extLst>
              <a:ext uri="{FF2B5EF4-FFF2-40B4-BE49-F238E27FC236}">
                <a16:creationId xmlns:a16="http://schemas.microsoft.com/office/drawing/2014/main" id="{A2520251-1C9C-FB4C-A8D1-1131C2E5ACDE}"/>
              </a:ext>
            </a:extLst>
          </p:cNvPr>
          <p:cNvGraphicFramePr>
            <a:graphicFrameLocks/>
          </p:cNvGraphicFramePr>
          <p:nvPr>
            <p:extLst>
              <p:ext uri="{D42A27DB-BD31-4B8C-83A1-F6EECF244321}">
                <p14:modId xmlns:p14="http://schemas.microsoft.com/office/powerpoint/2010/main" val="4104450225"/>
              </p:ext>
            </p:extLst>
          </p:nvPr>
        </p:nvGraphicFramePr>
        <p:xfrm>
          <a:off x="253904" y="1089031"/>
          <a:ext cx="4064000" cy="1500188"/>
        </p:xfrm>
        <a:graphic>
          <a:graphicData uri="http://schemas.openxmlformats.org/presentationml/2006/ole">
            <mc:AlternateContent xmlns:mc="http://schemas.openxmlformats.org/markup-compatibility/2006">
              <mc:Choice xmlns:v="urn:schemas-microsoft-com:vml" Requires="v">
                <p:oleObj spid="_x0000_s18568" name="工作表" r:id="rId4" imgW="5283200" imgH="1384300" progId="Excel.Sheet.8">
                  <p:embed/>
                </p:oleObj>
              </mc:Choice>
              <mc:Fallback>
                <p:oleObj name="工作表" r:id="rId4" imgW="5283200" imgH="1384300" progId="Excel.Sheet.8">
                  <p:embed/>
                  <p:pic>
                    <p:nvPicPr>
                      <p:cNvPr id="63490" name="Object 2">
                        <a:extLst>
                          <a:ext uri="{FF2B5EF4-FFF2-40B4-BE49-F238E27FC236}">
                            <a16:creationId xmlns:a16="http://schemas.microsoft.com/office/drawing/2014/main" id="{A2520251-1C9C-FB4C-A8D1-1131C2E5ACDE}"/>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904" y="1089031"/>
                        <a:ext cx="4064000" cy="1500188"/>
                      </a:xfrm>
                      <a:prstGeom prst="rect">
                        <a:avLst/>
                      </a:prstGeom>
                      <a:noFill/>
                      <a:ln>
                        <a:noFill/>
                      </a:ln>
                      <a:effectLst/>
                    </p:spPr>
                  </p:pic>
                </p:oleObj>
              </mc:Fallback>
            </mc:AlternateContent>
          </a:graphicData>
        </a:graphic>
      </p:graphicFrame>
      <p:graphicFrame>
        <p:nvGraphicFramePr>
          <p:cNvPr id="63491" name="Object 3">
            <a:extLst>
              <a:ext uri="{FF2B5EF4-FFF2-40B4-BE49-F238E27FC236}">
                <a16:creationId xmlns:a16="http://schemas.microsoft.com/office/drawing/2014/main" id="{17BB1890-A867-814B-B952-A7DFD9EF3B72}"/>
              </a:ext>
            </a:extLst>
          </p:cNvPr>
          <p:cNvGraphicFramePr>
            <a:graphicFrameLocks/>
          </p:cNvGraphicFramePr>
          <p:nvPr>
            <p:extLst>
              <p:ext uri="{D42A27DB-BD31-4B8C-83A1-F6EECF244321}">
                <p14:modId xmlns:p14="http://schemas.microsoft.com/office/powerpoint/2010/main" val="3198623981"/>
              </p:ext>
            </p:extLst>
          </p:nvPr>
        </p:nvGraphicFramePr>
        <p:xfrm>
          <a:off x="228600" y="3262312"/>
          <a:ext cx="4094559" cy="1214438"/>
        </p:xfrm>
        <a:graphic>
          <a:graphicData uri="http://schemas.openxmlformats.org/presentationml/2006/ole">
            <mc:AlternateContent xmlns:mc="http://schemas.openxmlformats.org/markup-compatibility/2006">
              <mc:Choice xmlns:v="urn:schemas-microsoft-com:vml" Requires="v">
                <p:oleObj spid="_x0000_s18569" name="工作表" r:id="rId6" imgW="5384800" imgH="850900" progId="Excel.Sheet.8">
                  <p:embed/>
                </p:oleObj>
              </mc:Choice>
              <mc:Fallback>
                <p:oleObj name="工作表" r:id="rId6" imgW="5384800" imgH="850900" progId="Excel.Sheet.8">
                  <p:embed/>
                  <p:pic>
                    <p:nvPicPr>
                      <p:cNvPr id="63491" name="Object 3">
                        <a:extLst>
                          <a:ext uri="{FF2B5EF4-FFF2-40B4-BE49-F238E27FC236}">
                            <a16:creationId xmlns:a16="http://schemas.microsoft.com/office/drawing/2014/main" id="{17BB1890-A867-814B-B952-A7DFD9EF3B72}"/>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 y="3262312"/>
                        <a:ext cx="4094559" cy="1214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22">
            <a:extLst>
              <a:ext uri="{FF2B5EF4-FFF2-40B4-BE49-F238E27FC236}">
                <a16:creationId xmlns:a16="http://schemas.microsoft.com/office/drawing/2014/main" id="{A306AE3E-C138-E944-8D76-B0B9C5F54EB0}"/>
              </a:ext>
            </a:extLst>
          </p:cNvPr>
          <p:cNvSpPr>
            <a:spLocks noChangeArrowheads="1"/>
          </p:cNvSpPr>
          <p:nvPr/>
        </p:nvSpPr>
        <p:spPr bwMode="auto">
          <a:xfrm>
            <a:off x="1124475" y="2663449"/>
            <a:ext cx="3217226" cy="300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zh-CN" altLang="en-US" sz="1500" b="1" dirty="0">
                <a:solidFill>
                  <a:srgbClr val="0070C0"/>
                </a:solidFill>
                <a:latin typeface="Times New Roman" panose="02020603050405020304" pitchFamily="18" charset="0"/>
                <a:ea typeface="宋体" panose="02010600030101010101" pitchFamily="2" charset="-122"/>
              </a:rPr>
              <a:t>训练集（训练过程中用来确定参数）</a:t>
            </a:r>
            <a:endParaRPr lang="en-US" altLang="zh-CN" sz="1500" b="1" dirty="0">
              <a:solidFill>
                <a:srgbClr val="0070C0"/>
              </a:solidFill>
              <a:latin typeface="Times New Roman" panose="02020603050405020304" pitchFamily="18" charset="0"/>
              <a:ea typeface="宋体" panose="02010600030101010101" pitchFamily="2" charset="-122"/>
            </a:endParaRPr>
          </a:p>
        </p:txBody>
      </p:sp>
      <p:sp>
        <p:nvSpPr>
          <p:cNvPr id="8" name="Rectangle 22">
            <a:extLst>
              <a:ext uri="{FF2B5EF4-FFF2-40B4-BE49-F238E27FC236}">
                <a16:creationId xmlns:a16="http://schemas.microsoft.com/office/drawing/2014/main" id="{71821CA1-DCE4-E947-BF53-04B907436C57}"/>
              </a:ext>
            </a:extLst>
          </p:cNvPr>
          <p:cNvSpPr>
            <a:spLocks noChangeArrowheads="1"/>
          </p:cNvSpPr>
          <p:nvPr/>
        </p:nvSpPr>
        <p:spPr bwMode="auto">
          <a:xfrm>
            <a:off x="228600" y="4622499"/>
            <a:ext cx="4371389" cy="300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zh-CN" altLang="en-US" sz="1500" b="1" dirty="0">
                <a:solidFill>
                  <a:srgbClr val="0070C0"/>
                </a:solidFill>
                <a:latin typeface="Times New Roman" panose="02020603050405020304" pitchFamily="18" charset="0"/>
                <a:ea typeface="宋体" panose="02010600030101010101" pitchFamily="2" charset="-122"/>
              </a:rPr>
              <a:t>测试集（训练结束后测试过程中用来评估准确率）</a:t>
            </a:r>
            <a:endParaRPr lang="en-US" altLang="zh-CN" sz="1500" b="1" dirty="0">
              <a:solidFill>
                <a:srgbClr val="0070C0"/>
              </a:solidFill>
              <a:latin typeface="Times New Roman" panose="02020603050405020304" pitchFamily="18" charset="0"/>
              <a:ea typeface="宋体" panose="02010600030101010101" pitchFamily="2" charset="-122"/>
            </a:endParaRPr>
          </a:p>
        </p:txBody>
      </p:sp>
      <p:cxnSp>
        <p:nvCxnSpPr>
          <p:cNvPr id="30728" name="直接连接符 10">
            <a:extLst>
              <a:ext uri="{FF2B5EF4-FFF2-40B4-BE49-F238E27FC236}">
                <a16:creationId xmlns:a16="http://schemas.microsoft.com/office/drawing/2014/main" id="{BFFC2F1E-CF31-4942-9F28-845A3CAD5E5F}"/>
              </a:ext>
            </a:extLst>
          </p:cNvPr>
          <p:cNvCxnSpPr>
            <a:cxnSpLocks noChangeShapeType="1"/>
          </p:cNvCxnSpPr>
          <p:nvPr/>
        </p:nvCxnSpPr>
        <p:spPr bwMode="auto">
          <a:xfrm rot="5400000">
            <a:off x="-1555063" y="2734270"/>
            <a:ext cx="3429000" cy="16073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graphicFrame>
        <p:nvGraphicFramePr>
          <p:cNvPr id="16" name="Object 3">
            <a:extLst>
              <a:ext uri="{FF2B5EF4-FFF2-40B4-BE49-F238E27FC236}">
                <a16:creationId xmlns:a16="http://schemas.microsoft.com/office/drawing/2014/main" id="{0063446B-A516-8E4C-8A49-2C9CA8CF6C17}"/>
              </a:ext>
            </a:extLst>
          </p:cNvPr>
          <p:cNvGraphicFramePr>
            <a:graphicFrameLocks/>
          </p:cNvGraphicFramePr>
          <p:nvPr>
            <p:extLst>
              <p:ext uri="{D42A27DB-BD31-4B8C-83A1-F6EECF244321}">
                <p14:modId xmlns:p14="http://schemas.microsoft.com/office/powerpoint/2010/main" val="2147677373"/>
              </p:ext>
            </p:extLst>
          </p:nvPr>
        </p:nvGraphicFramePr>
        <p:xfrm>
          <a:off x="4478337" y="1144852"/>
          <a:ext cx="4665663" cy="1231900"/>
        </p:xfrm>
        <a:graphic>
          <a:graphicData uri="http://schemas.openxmlformats.org/presentationml/2006/ole">
            <mc:AlternateContent xmlns:mc="http://schemas.openxmlformats.org/markup-compatibility/2006">
              <mc:Choice xmlns:v="urn:schemas-microsoft-com:vml" Requires="v">
                <p:oleObj spid="_x0000_s18570" name="工作表" r:id="rId8" imgW="6134100" imgH="863600" progId="Excel.Sheet.8">
                  <p:embed/>
                </p:oleObj>
              </mc:Choice>
              <mc:Fallback>
                <p:oleObj name="工作表" r:id="rId8" imgW="6134100" imgH="863600" progId="Excel.Sheet.8">
                  <p:embed/>
                  <p:pic>
                    <p:nvPicPr>
                      <p:cNvPr id="63491" name="Object 3">
                        <a:extLst>
                          <a:ext uri="{FF2B5EF4-FFF2-40B4-BE49-F238E27FC236}">
                            <a16:creationId xmlns:a16="http://schemas.microsoft.com/office/drawing/2014/main" id="{17BB1890-A867-814B-B952-A7DFD9EF3B72}"/>
                          </a:ext>
                        </a:extLst>
                      </p:cNvPr>
                      <p:cNvPicPr>
                        <a:picLocks noChangeArrowheads="1"/>
                      </p:cNvPicPr>
                      <p:nvPr/>
                    </p:nvPicPr>
                    <p:blipFill>
                      <a:blip r:embed="rId9"/>
                      <a:srcRect/>
                      <a:stretch>
                        <a:fillRect/>
                      </a:stretch>
                    </p:blipFill>
                    <p:spPr bwMode="auto">
                      <a:xfrm>
                        <a:off x="4478337" y="1144852"/>
                        <a:ext cx="4665663" cy="123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 name="Rectangle 22">
            <a:extLst>
              <a:ext uri="{FF2B5EF4-FFF2-40B4-BE49-F238E27FC236}">
                <a16:creationId xmlns:a16="http://schemas.microsoft.com/office/drawing/2014/main" id="{69B8E8C2-80FF-274F-87DD-4193719ECEF8}"/>
              </a:ext>
            </a:extLst>
          </p:cNvPr>
          <p:cNvSpPr>
            <a:spLocks noChangeArrowheads="1"/>
          </p:cNvSpPr>
          <p:nvPr/>
        </p:nvSpPr>
        <p:spPr bwMode="auto">
          <a:xfrm>
            <a:off x="5614672" y="2571750"/>
            <a:ext cx="3436838" cy="300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zh-CN" altLang="en-US" sz="1500" b="1" dirty="0">
                <a:solidFill>
                  <a:srgbClr val="0070C0"/>
                </a:solidFill>
                <a:latin typeface="Times New Roman" panose="02020603050405020304" pitchFamily="18" charset="0"/>
                <a:ea typeface="宋体" panose="02010600030101010101" pitchFamily="2" charset="-122"/>
              </a:rPr>
              <a:t>验证集（训练过程中用来确定超参数）</a:t>
            </a:r>
            <a:endParaRPr lang="en-US" altLang="zh-CN" sz="1500" b="1" dirty="0">
              <a:solidFill>
                <a:srgbClr val="0070C0"/>
              </a:solidFill>
              <a:latin typeface="Times New Roman" panose="02020603050405020304" pitchFamily="18" charset="0"/>
              <a:ea typeface="宋体" panose="02010600030101010101" pitchFamily="2" charset="-122"/>
            </a:endParaRPr>
          </a:p>
        </p:txBody>
      </p:sp>
      <p:graphicFrame>
        <p:nvGraphicFramePr>
          <p:cNvPr id="22" name="Object 4">
            <a:extLst>
              <a:ext uri="{FF2B5EF4-FFF2-40B4-BE49-F238E27FC236}">
                <a16:creationId xmlns:a16="http://schemas.microsoft.com/office/drawing/2014/main" id="{21180C1A-5615-F74F-887C-0015C22DA7C3}"/>
              </a:ext>
            </a:extLst>
          </p:cNvPr>
          <p:cNvGraphicFramePr>
            <a:graphicFrameLocks/>
          </p:cNvGraphicFramePr>
          <p:nvPr>
            <p:extLst>
              <p:ext uri="{D42A27DB-BD31-4B8C-83A1-F6EECF244321}">
                <p14:modId xmlns:p14="http://schemas.microsoft.com/office/powerpoint/2010/main" val="3833376763"/>
              </p:ext>
            </p:extLst>
          </p:nvPr>
        </p:nvGraphicFramePr>
        <p:xfrm>
          <a:off x="4472690" y="3262313"/>
          <a:ext cx="4592241" cy="452437"/>
        </p:xfrm>
        <a:graphic>
          <a:graphicData uri="http://schemas.openxmlformats.org/presentationml/2006/ole">
            <mc:AlternateContent xmlns:mc="http://schemas.openxmlformats.org/markup-compatibility/2006">
              <mc:Choice xmlns:v="urn:schemas-microsoft-com:vml" Requires="v">
                <p:oleObj spid="_x0000_s18571" name="工作表" r:id="rId10" imgW="6134100" imgH="355600" progId="Excel.Sheet.8">
                  <p:embed/>
                </p:oleObj>
              </mc:Choice>
              <mc:Fallback>
                <p:oleObj name="工作表" r:id="rId10" imgW="6134100" imgH="355600" progId="Excel.Sheet.8">
                  <p:embed/>
                  <p:pic>
                    <p:nvPicPr>
                      <p:cNvPr id="63492" name="Object 4">
                        <a:extLst>
                          <a:ext uri="{FF2B5EF4-FFF2-40B4-BE49-F238E27FC236}">
                            <a16:creationId xmlns:a16="http://schemas.microsoft.com/office/drawing/2014/main" id="{C36F2E17-E571-0B48-BED6-52C60964EBE7}"/>
                          </a:ext>
                        </a:extLst>
                      </p:cNvPr>
                      <p:cNvPicPr>
                        <a:picLocks noChangeArrowheads="1"/>
                      </p:cNvPicPr>
                      <p:nvPr/>
                    </p:nvPicPr>
                    <p:blipFill>
                      <a:blip r:embed="rId11"/>
                      <a:srcRect/>
                      <a:stretch>
                        <a:fillRect/>
                      </a:stretch>
                    </p:blipFill>
                    <p:spPr bwMode="auto">
                      <a:xfrm>
                        <a:off x="4472690" y="3262313"/>
                        <a:ext cx="4592241" cy="452437"/>
                      </a:xfrm>
                      <a:prstGeom prst="rect">
                        <a:avLst/>
                      </a:prstGeom>
                      <a:noFill/>
                      <a:ln>
                        <a:noFill/>
                      </a:ln>
                      <a:effectLst/>
                    </p:spPr>
                  </p:pic>
                </p:oleObj>
              </mc:Fallback>
            </mc:AlternateContent>
          </a:graphicData>
        </a:graphic>
      </p:graphicFrame>
      <p:sp>
        <p:nvSpPr>
          <p:cNvPr id="23" name="Rectangle 22">
            <a:extLst>
              <a:ext uri="{FF2B5EF4-FFF2-40B4-BE49-F238E27FC236}">
                <a16:creationId xmlns:a16="http://schemas.microsoft.com/office/drawing/2014/main" id="{A73AFF64-B04B-A648-AD95-47F914D3DCE8}"/>
              </a:ext>
            </a:extLst>
          </p:cNvPr>
          <p:cNvSpPr>
            <a:spLocks noChangeArrowheads="1"/>
          </p:cNvSpPr>
          <p:nvPr/>
        </p:nvSpPr>
        <p:spPr bwMode="auto">
          <a:xfrm>
            <a:off x="5691224" y="4069789"/>
            <a:ext cx="3217226" cy="300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folHlink"/>
              </a:buClr>
              <a:buSzPct val="60000"/>
              <a:buFont typeface="Wingdings"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zh-CN" altLang="en-US" sz="1500" b="1" dirty="0">
                <a:solidFill>
                  <a:srgbClr val="0070C0"/>
                </a:solidFill>
                <a:latin typeface="Times New Roman" panose="02020603050405020304" pitchFamily="18" charset="0"/>
                <a:ea typeface="宋体" panose="02010600030101010101" pitchFamily="2" charset="-122"/>
              </a:rPr>
              <a:t>新数据（测试结束后推理过程中用）</a:t>
            </a:r>
            <a:endParaRPr lang="en-US" altLang="zh-CN" sz="1500" b="1" dirty="0">
              <a:solidFill>
                <a:srgbClr val="0070C0"/>
              </a:solidFill>
              <a:latin typeface="Times New Roman" panose="02020603050405020304" pitchFamily="18" charset="0"/>
              <a:ea typeface="宋体" panose="02010600030101010101" pitchFamily="2" charset="-122"/>
            </a:endParaRPr>
          </a:p>
        </p:txBody>
      </p:sp>
      <p:sp>
        <p:nvSpPr>
          <p:cNvPr id="3" name="灯片编号占位符 2">
            <a:extLst>
              <a:ext uri="{FF2B5EF4-FFF2-40B4-BE49-F238E27FC236}">
                <a16:creationId xmlns:a16="http://schemas.microsoft.com/office/drawing/2014/main" id="{AEF1186F-4719-FE42-9861-8FAE12550085}"/>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59</a:t>
            </a:fld>
            <a:endParaRPr lang="en-US">
              <a:solidFill>
                <a:prstClr val="black">
                  <a:tint val="75000"/>
                </a:prstClr>
              </a:solidFill>
            </a:endParaRPr>
          </a:p>
        </p:txBody>
      </p:sp>
    </p:spTree>
    <p:extLst>
      <p:ext uri="{BB962C8B-B14F-4D97-AF65-F5344CB8AC3E}">
        <p14:creationId xmlns:p14="http://schemas.microsoft.com/office/powerpoint/2010/main" val="14943423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3490"/>
                                        </p:tgtEl>
                                        <p:attrNameLst>
                                          <p:attrName>style.visibility</p:attrName>
                                        </p:attrNameLst>
                                      </p:cBhvr>
                                      <p:to>
                                        <p:strVal val="visible"/>
                                      </p:to>
                                    </p:set>
                                    <p:anim calcmode="lin" valueType="num">
                                      <p:cBhvr additive="base">
                                        <p:cTn id="11" dur="500" fill="hold"/>
                                        <p:tgtEl>
                                          <p:spTgt spid="63490"/>
                                        </p:tgtEl>
                                        <p:attrNameLst>
                                          <p:attrName>ppt_x</p:attrName>
                                        </p:attrNameLst>
                                      </p:cBhvr>
                                      <p:tavLst>
                                        <p:tav tm="0">
                                          <p:val>
                                            <p:strVal val="#ppt_x"/>
                                          </p:val>
                                        </p:tav>
                                        <p:tav tm="100000">
                                          <p:val>
                                            <p:strVal val="#ppt_x"/>
                                          </p:val>
                                        </p:tav>
                                      </p:tavLst>
                                    </p:anim>
                                    <p:anim calcmode="lin" valueType="num">
                                      <p:cBhvr additive="base">
                                        <p:cTn id="12" dur="500" fill="hold"/>
                                        <p:tgtEl>
                                          <p:spTgt spid="6349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3491"/>
                                        </p:tgtEl>
                                        <p:attrNameLst>
                                          <p:attrName>style.visibility</p:attrName>
                                        </p:attrNameLst>
                                      </p:cBhvr>
                                      <p:to>
                                        <p:strVal val="visible"/>
                                      </p:to>
                                    </p:set>
                                    <p:anim calcmode="lin" valueType="num">
                                      <p:cBhvr additive="base">
                                        <p:cTn id="31" dur="500" fill="hold"/>
                                        <p:tgtEl>
                                          <p:spTgt spid="63491"/>
                                        </p:tgtEl>
                                        <p:attrNameLst>
                                          <p:attrName>ppt_x</p:attrName>
                                        </p:attrNameLst>
                                      </p:cBhvr>
                                      <p:tavLst>
                                        <p:tav tm="0">
                                          <p:val>
                                            <p:strVal val="#ppt_x"/>
                                          </p:val>
                                        </p:tav>
                                        <p:tav tm="100000">
                                          <p:val>
                                            <p:strVal val="#ppt_x"/>
                                          </p:val>
                                        </p:tav>
                                      </p:tavLst>
                                    </p:anim>
                                    <p:anim calcmode="lin" valueType="num">
                                      <p:cBhvr additive="base">
                                        <p:cTn id="32" dur="500" fill="hold"/>
                                        <p:tgtEl>
                                          <p:spTgt spid="6349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500" fill="hold"/>
                                        <p:tgtEl>
                                          <p:spTgt spid="23"/>
                                        </p:tgtEl>
                                        <p:attrNameLst>
                                          <p:attrName>ppt_x</p:attrName>
                                        </p:attrNameLst>
                                      </p:cBhvr>
                                      <p:tavLst>
                                        <p:tav tm="0">
                                          <p:val>
                                            <p:strVal val="#ppt_x"/>
                                          </p:val>
                                        </p:tav>
                                        <p:tav tm="100000">
                                          <p:val>
                                            <p:strVal val="#ppt_x"/>
                                          </p:val>
                                        </p:tav>
                                      </p:tavLst>
                                    </p:anim>
                                    <p:anim calcmode="lin" valueType="num">
                                      <p:cBhvr additive="base">
                                        <p:cTn id="38" dur="500" fill="hold"/>
                                        <p:tgtEl>
                                          <p:spTgt spid="2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20" grpId="0"/>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a:extLst>
              <a:ext uri="{FF2B5EF4-FFF2-40B4-BE49-F238E27FC236}">
                <a16:creationId xmlns:a16="http://schemas.microsoft.com/office/drawing/2014/main" id="{DC08D412-5B21-7B45-A0CB-4C03EC5A9F09}"/>
              </a:ext>
            </a:extLst>
          </p:cNvPr>
          <p:cNvSpPr>
            <a:spLocks noGrp="1" noChangeArrowheads="1"/>
          </p:cNvSpPr>
          <p:nvPr>
            <p:ph type="title"/>
          </p:nvPr>
        </p:nvSpPr>
        <p:spPr/>
        <p:txBody>
          <a:bodyPr/>
          <a:lstStyle/>
          <a:p>
            <a:pPr eaLnBrk="1" hangingPunct="1"/>
            <a:r>
              <a:rPr lang="zh-CN" altLang="en-US">
                <a:ea typeface="宋体" panose="02010600030101010101" pitchFamily="2" charset="-122"/>
              </a:rPr>
              <a:t>预测建模的训练数据</a:t>
            </a:r>
          </a:p>
        </p:txBody>
      </p:sp>
      <p:sp>
        <p:nvSpPr>
          <p:cNvPr id="109570" name="Rectangle 3">
            <a:extLst>
              <a:ext uri="{FF2B5EF4-FFF2-40B4-BE49-F238E27FC236}">
                <a16:creationId xmlns:a16="http://schemas.microsoft.com/office/drawing/2014/main" id="{7338141C-40A3-224D-9C84-ADC92B5ED23B}"/>
              </a:ext>
            </a:extLst>
          </p:cNvPr>
          <p:cNvSpPr>
            <a:spLocks noGrp="1" noChangeArrowheads="1"/>
          </p:cNvSpPr>
          <p:nvPr>
            <p:ph type="body" idx="1"/>
          </p:nvPr>
        </p:nvSpPr>
        <p:spPr>
          <a:xfrm>
            <a:off x="457200" y="1200151"/>
            <a:ext cx="8534400" cy="3394472"/>
          </a:xfrm>
        </p:spPr>
        <p:txBody>
          <a:bodyPr>
            <a:normAutofit/>
          </a:bodyPr>
          <a:lstStyle/>
          <a:p>
            <a:pPr eaLnBrk="1" hangingPunct="1"/>
            <a:r>
              <a:rPr lang="zh-CN" altLang="en-US" sz="2400" dirty="0">
                <a:ea typeface="宋体" panose="02010600030101010101" pitchFamily="2" charset="-122"/>
              </a:rPr>
              <a:t>由</a:t>
            </a:r>
            <a:r>
              <a:rPr lang="en-US" altLang="zh-CN" sz="2400" dirty="0">
                <a:solidFill>
                  <a:srgbClr val="0070C0"/>
                </a:solidFill>
                <a:ea typeface="宋体" panose="02010600030101010101" pitchFamily="2" charset="-122"/>
              </a:rPr>
              <a:t>n</a:t>
            </a:r>
            <a:r>
              <a:rPr lang="zh-CN" altLang="en-US" sz="2400" dirty="0">
                <a:solidFill>
                  <a:srgbClr val="0070C0"/>
                </a:solidFill>
                <a:ea typeface="宋体" panose="02010600030101010101" pitchFamily="2" charset="-122"/>
              </a:rPr>
              <a:t>对</a:t>
            </a:r>
            <a:r>
              <a:rPr lang="en-US" altLang="zh-CN" sz="2400" dirty="0">
                <a:solidFill>
                  <a:srgbClr val="0070C0"/>
                </a:solidFill>
                <a:ea typeface="宋体" panose="02010600030101010101" pitchFamily="2" charset="-122"/>
              </a:rPr>
              <a:t>(X,Y)</a:t>
            </a:r>
            <a:r>
              <a:rPr lang="zh-CN" altLang="en-US" sz="2400" dirty="0">
                <a:ea typeface="宋体" panose="02010600030101010101" pitchFamily="2" charset="-122"/>
              </a:rPr>
              <a:t>组成。每对数据中的向量</a:t>
            </a:r>
            <a:r>
              <a:rPr lang="en-US" altLang="zh-CN" sz="2400" dirty="0">
                <a:ea typeface="宋体" panose="02010600030101010101" pitchFamily="2" charset="-122"/>
              </a:rPr>
              <a:t>X(</a:t>
            </a:r>
            <a:r>
              <a:rPr lang="en-US" altLang="zh-CN" sz="2400" dirty="0" err="1">
                <a:ea typeface="宋体" panose="02010600030101010101" pitchFamily="2" charset="-122"/>
              </a:rPr>
              <a:t>i</a:t>
            </a:r>
            <a:r>
              <a:rPr lang="en-US" altLang="zh-CN" sz="2400" dirty="0">
                <a:ea typeface="宋体" panose="02010600030101010101" pitchFamily="2" charset="-122"/>
              </a:rPr>
              <a:t>)</a:t>
            </a:r>
            <a:r>
              <a:rPr lang="zh-CN" altLang="en-US" sz="2400" dirty="0">
                <a:ea typeface="宋体" panose="02010600030101010101" pitchFamily="2" charset="-122"/>
              </a:rPr>
              <a:t>和目标值</a:t>
            </a:r>
            <a:r>
              <a:rPr lang="en-US" altLang="zh-CN" sz="2400" dirty="0">
                <a:ea typeface="宋体" panose="02010600030101010101" pitchFamily="2" charset="-122"/>
              </a:rPr>
              <a:t>Y(</a:t>
            </a:r>
            <a:r>
              <a:rPr lang="en-US" altLang="zh-CN" sz="2400" dirty="0" err="1">
                <a:ea typeface="宋体" panose="02010600030101010101" pitchFamily="2" charset="-122"/>
              </a:rPr>
              <a:t>i</a:t>
            </a:r>
            <a:r>
              <a:rPr lang="en-US" altLang="zh-CN" sz="2400" dirty="0">
                <a:ea typeface="宋体" panose="02010600030101010101" pitchFamily="2" charset="-122"/>
              </a:rPr>
              <a:t>)</a:t>
            </a:r>
            <a:r>
              <a:rPr lang="zh-CN" altLang="en-US" sz="2400" dirty="0">
                <a:ea typeface="宋体" panose="02010600030101010101" pitchFamily="2" charset="-122"/>
              </a:rPr>
              <a:t>都是从已知数据中观察得到的</a:t>
            </a:r>
            <a:r>
              <a:rPr lang="en-US" altLang="zh-CN" sz="2400" dirty="0">
                <a:ea typeface="宋体" panose="02010600030101010101" pitchFamily="2" charset="-122"/>
              </a:rPr>
              <a:t>(0</a:t>
            </a:r>
            <a:r>
              <a:rPr lang="en-US" altLang="zh-CN" sz="2400" dirty="0">
                <a:ea typeface="宋体" panose="02010600030101010101" pitchFamily="2" charset="-122"/>
                <a:sym typeface="Symbol" pitchFamily="2" charset="2"/>
              </a:rPr>
              <a:t></a:t>
            </a:r>
            <a:r>
              <a:rPr lang="en-US" altLang="zh-CN" sz="2400" dirty="0">
                <a:ea typeface="宋体" panose="02010600030101010101" pitchFamily="2" charset="-122"/>
              </a:rPr>
              <a:t>i</a:t>
            </a:r>
            <a:r>
              <a:rPr lang="en-US" altLang="zh-CN" sz="2400" dirty="0">
                <a:ea typeface="宋体" panose="02010600030101010101" pitchFamily="2" charset="-122"/>
                <a:sym typeface="Symbol" pitchFamily="2" charset="2"/>
              </a:rPr>
              <a:t></a:t>
            </a:r>
            <a:r>
              <a:rPr lang="en-US" altLang="zh-CN" sz="2400" dirty="0">
                <a:ea typeface="宋体" panose="02010600030101010101" pitchFamily="2" charset="-122"/>
              </a:rPr>
              <a:t>n)</a:t>
            </a:r>
            <a:endParaRPr lang="zh-CN" altLang="en-US" sz="2400" dirty="0">
              <a:ea typeface="宋体" panose="02010600030101010101" pitchFamily="2" charset="-122"/>
            </a:endParaRPr>
          </a:p>
          <a:p>
            <a:pPr eaLnBrk="1" hangingPunct="1"/>
            <a:r>
              <a:rPr lang="zh-CN" altLang="en-US" sz="2400" dirty="0">
                <a:ea typeface="宋体" panose="02010600030101010101" pitchFamily="2" charset="-122"/>
              </a:rPr>
              <a:t>预测建模就是：根据训练数据拟合出模型</a:t>
            </a:r>
            <a:r>
              <a:rPr lang="en-US" altLang="zh-CN" sz="2400" dirty="0">
                <a:solidFill>
                  <a:schemeClr val="accent6"/>
                </a:solidFill>
                <a:ea typeface="宋体" panose="02010600030101010101" pitchFamily="2" charset="-122"/>
              </a:rPr>
              <a:t>Y=</a:t>
            </a:r>
            <a:r>
              <a:rPr lang="en-US" altLang="zh-CN" sz="2400" dirty="0">
                <a:solidFill>
                  <a:schemeClr val="accent6"/>
                </a:solidFill>
                <a:ea typeface="宋体" panose="02010600030101010101" pitchFamily="2" charset="-122"/>
                <a:sym typeface="Symbol" pitchFamily="2" charset="2"/>
              </a:rPr>
              <a:t></a:t>
            </a:r>
            <a:r>
              <a:rPr lang="en-US" altLang="zh-CN" sz="2400" dirty="0">
                <a:solidFill>
                  <a:schemeClr val="accent6"/>
                </a:solidFill>
                <a:ea typeface="宋体" panose="02010600030101010101" pitchFamily="2" charset="-122"/>
              </a:rPr>
              <a:t>(</a:t>
            </a:r>
            <a:r>
              <a:rPr lang="en-US" altLang="zh-CN" sz="2400" dirty="0" err="1">
                <a:solidFill>
                  <a:schemeClr val="accent6"/>
                </a:solidFill>
                <a:ea typeface="宋体" panose="02010600030101010101" pitchFamily="2" charset="-122"/>
              </a:rPr>
              <a:t>X;θ</a:t>
            </a:r>
            <a:r>
              <a:rPr lang="en-US" altLang="zh-CN" sz="2400" dirty="0">
                <a:solidFill>
                  <a:schemeClr val="accent6"/>
                </a:solidFill>
                <a:ea typeface="宋体" panose="02010600030101010101" pitchFamily="2" charset="-122"/>
              </a:rPr>
              <a:t>)</a:t>
            </a:r>
            <a:r>
              <a:rPr lang="zh-CN" altLang="en-US" sz="2400" dirty="0">
                <a:ea typeface="宋体" panose="02010600030101010101" pitchFamily="2" charset="-122"/>
              </a:rPr>
              <a:t>，该模型可以在给定</a:t>
            </a:r>
            <a:r>
              <a:rPr lang="zh-CN" altLang="en-US" sz="2400" dirty="0">
                <a:solidFill>
                  <a:srgbClr val="7030A0"/>
                </a:solidFill>
                <a:ea typeface="宋体" panose="02010600030101010101" pitchFamily="2" charset="-122"/>
              </a:rPr>
              <a:t>输入向量</a:t>
            </a:r>
            <a:r>
              <a:rPr lang="en-US" altLang="zh-CN" sz="2400" dirty="0">
                <a:solidFill>
                  <a:srgbClr val="7030A0"/>
                </a:solidFill>
                <a:ea typeface="宋体" panose="02010600030101010101" pitchFamily="2" charset="-122"/>
              </a:rPr>
              <a:t>X</a:t>
            </a:r>
            <a:r>
              <a:rPr lang="zh-CN" altLang="en-US" sz="2400" dirty="0">
                <a:ea typeface="宋体" panose="02010600030101010101" pitchFamily="2" charset="-122"/>
              </a:rPr>
              <a:t>和模型</a:t>
            </a:r>
            <a:r>
              <a:rPr lang="zh-CN" altLang="en-US" sz="2400" dirty="0">
                <a:ea typeface="宋体" panose="02010600030101010101" pitchFamily="2" charset="-122"/>
                <a:sym typeface="Symbol" pitchFamily="2" charset="2"/>
              </a:rPr>
              <a:t></a:t>
            </a:r>
            <a:r>
              <a:rPr lang="zh-CN" altLang="en-US" sz="2400" dirty="0">
                <a:ea typeface="宋体" panose="02010600030101010101" pitchFamily="2" charset="-122"/>
              </a:rPr>
              <a:t>的参数</a:t>
            </a:r>
            <a:r>
              <a:rPr lang="en-US" altLang="zh-CN" sz="2400" dirty="0" err="1">
                <a:ea typeface="宋体" panose="02010600030101010101" pitchFamily="2" charset="-122"/>
              </a:rPr>
              <a:t>θ</a:t>
            </a:r>
            <a:r>
              <a:rPr lang="zh-CN" altLang="en-US" sz="2400" dirty="0">
                <a:ea typeface="宋体" panose="02010600030101010101" pitchFamily="2" charset="-122"/>
              </a:rPr>
              <a:t>的情况下预测出</a:t>
            </a:r>
            <a:r>
              <a:rPr lang="en-US" altLang="zh-CN" sz="2400" dirty="0">
                <a:solidFill>
                  <a:srgbClr val="7030A0"/>
                </a:solidFill>
                <a:ea typeface="宋体" panose="02010600030101010101" pitchFamily="2" charset="-122"/>
              </a:rPr>
              <a:t>Y</a:t>
            </a:r>
            <a:r>
              <a:rPr lang="zh-CN" altLang="en-US" sz="2400" dirty="0">
                <a:ea typeface="宋体" panose="02010600030101010101" pitchFamily="2" charset="-122"/>
              </a:rPr>
              <a:t>的值</a:t>
            </a:r>
          </a:p>
        </p:txBody>
      </p:sp>
      <p:pic>
        <p:nvPicPr>
          <p:cNvPr id="4" name="图片 3">
            <a:extLst>
              <a:ext uri="{FF2B5EF4-FFF2-40B4-BE49-F238E27FC236}">
                <a16:creationId xmlns:a16="http://schemas.microsoft.com/office/drawing/2014/main" id="{E3205178-7477-0642-A38A-E06E26FC6592}"/>
              </a:ext>
            </a:extLst>
          </p:cNvPr>
          <p:cNvPicPr>
            <a:picLocks noChangeAspect="1"/>
          </p:cNvPicPr>
          <p:nvPr/>
        </p:nvPicPr>
        <p:blipFill rotWithShape="1">
          <a:blip r:embed="rId2"/>
          <a:srcRect t="11011" b="21841"/>
          <a:stretch/>
        </p:blipFill>
        <p:spPr>
          <a:xfrm>
            <a:off x="1524000" y="2918577"/>
            <a:ext cx="6908800" cy="2049544"/>
          </a:xfrm>
          <a:prstGeom prst="rect">
            <a:avLst/>
          </a:prstGeom>
        </p:spPr>
      </p:pic>
      <p:sp>
        <p:nvSpPr>
          <p:cNvPr id="3" name="灯片编号占位符 2">
            <a:extLst>
              <a:ext uri="{FF2B5EF4-FFF2-40B4-BE49-F238E27FC236}">
                <a16:creationId xmlns:a16="http://schemas.microsoft.com/office/drawing/2014/main" id="{440DD52D-4BF2-BE45-A77D-660BFA497D74}"/>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6</a:t>
            </a:fld>
            <a:endParaRPr lang="en-US">
              <a:solidFill>
                <a:prstClr val="black">
                  <a:tint val="75000"/>
                </a:prstClr>
              </a:solidFill>
            </a:endParaRPr>
          </a:p>
        </p:txBody>
      </p:sp>
    </p:spTree>
    <p:extLst>
      <p:ext uri="{BB962C8B-B14F-4D97-AF65-F5344CB8AC3E}">
        <p14:creationId xmlns:p14="http://schemas.microsoft.com/office/powerpoint/2010/main" val="11391935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eaLnBrk="0" fontAlgn="base" hangingPunct="0">
              <a:spcBef>
                <a:spcPct val="0"/>
              </a:spcBef>
              <a:spcAft>
                <a:spcPct val="0"/>
              </a:spcAft>
            </a:pPr>
            <a:endParaRPr lang="zh-CN" altLang="en-US">
              <a:solidFill>
                <a:srgbClr val="000000"/>
              </a:solidFill>
              <a:latin typeface="Arial" panose="020B0604020202020204" pitchFamily="34" charset="0"/>
              <a:ea typeface="微软雅黑" panose="020B0503020204020204" pitchFamily="34" charset="-122"/>
            </a:endParaRPr>
          </a:p>
        </p:txBody>
      </p:sp>
      <p:sp>
        <p:nvSpPr>
          <p:cNvPr id="4" name="AutoShape 2"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230981" y="595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eaLnBrk="0" fontAlgn="base" hangingPunct="0">
              <a:spcBef>
                <a:spcPct val="0"/>
              </a:spcBef>
              <a:spcAft>
                <a:spcPct val="0"/>
              </a:spcAft>
            </a:pPr>
            <a:endParaRPr lang="zh-CN" altLang="en-US">
              <a:solidFill>
                <a:srgbClr val="000000"/>
              </a:solidFill>
              <a:latin typeface="Arial" panose="020B0604020202020204" pitchFamily="34" charset="0"/>
              <a:ea typeface="微软雅黑" panose="020B0503020204020204" pitchFamily="34" charset="-122"/>
            </a:endParaRPr>
          </a:p>
        </p:txBody>
      </p:sp>
      <p:sp>
        <p:nvSpPr>
          <p:cNvPr id="5" name="AutoShape 4"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345281" y="12025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eaLnBrk="0" fontAlgn="base" hangingPunct="0">
              <a:spcBef>
                <a:spcPct val="0"/>
              </a:spcBef>
              <a:spcAft>
                <a:spcPct val="0"/>
              </a:spcAft>
            </a:pPr>
            <a:endParaRPr lang="zh-CN" altLang="en-US">
              <a:solidFill>
                <a:srgbClr val="000000"/>
              </a:solidFill>
              <a:latin typeface="Arial" panose="020B0604020202020204" pitchFamily="34" charset="0"/>
              <a:ea typeface="微软雅黑" panose="020B0503020204020204" pitchFamily="34" charset="-122"/>
            </a:endParaRPr>
          </a:p>
        </p:txBody>
      </p:sp>
      <p:sp>
        <p:nvSpPr>
          <p:cNvPr id="6" name="AutoShape 6"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459581" y="23455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eaLnBrk="0" fontAlgn="base" hangingPunct="0">
              <a:spcBef>
                <a:spcPct val="0"/>
              </a:spcBef>
              <a:spcAft>
                <a:spcPct val="0"/>
              </a:spcAft>
            </a:pPr>
            <a:endParaRPr lang="zh-CN" altLang="en-US">
              <a:solidFill>
                <a:srgbClr val="000000"/>
              </a:solidFill>
              <a:latin typeface="Arial" panose="020B0604020202020204" pitchFamily="34" charset="0"/>
              <a:ea typeface="微软雅黑" panose="020B0503020204020204" pitchFamily="34" charset="-122"/>
            </a:endParaRPr>
          </a:p>
        </p:txBody>
      </p:sp>
      <p:sp>
        <p:nvSpPr>
          <p:cNvPr id="9" name="AutoShape 2" descr="data:image/png;base64,iVBORw0KGgoAAAANSUhEUgAAAXIAAAEBCAYAAABlki5mAAAABHNCSVQICAgIfAhkiAAAAAlwSFlzAAALEgAACxIB0t1+/AAAADl0RVh0U29mdHdhcmUAbWF0cGxvdGxpYiB2ZXJzaW9uIDIuMS4yLCBodHRwOi8vbWF0cGxvdGxpYi5vcmcvNQv5yAAAEjVJREFUeJzt3XtQVVXDx/EfIkg3IQ3FJyzU1JmyyOQxUZMxEUsqCrFQw2nSHEsxrdHx9Zo+5G2mKEubUodGJUob8NKohZlMFJU2jZdMx0xQQhElFbyBh/3+4QvpPG+ejXL2OUu+n788zIH1m5r5nXXW3msvP8uyLAEAjNXE2wEAANeHIgcAw1HkAGA4ihwADEeRA4DhKHIAMBxFDgCGo8gBwHAUOQAYjiIHAMNR5ABguKae+sPnz5/X7t27FRoaKn9/f08NAwA3FJfLpbKyMnXp0kVBQUG2fsdjRb57924NGzbMU38eAG5omZmZioqKsvVejxV5aGhoXZiwsDBPDQMAN5SjR49q2LBhdR1qh8eKvHY5JSwsTOHh4Z4aBgBuSPVZkuZiJwAYjiIHAMNR5ABgOIocAAxHkQOA4ShyADCcx24/bAibCgqV90uxt2MA/6+YruF6LDrC2zEA356R5/1SrIN/nvJ2DOC/HPzzFJMM+AyfnpFLUrs7gzX3ld7ejgFc4X8W53s7AlDHp2fkAAD3KHIAMJytIt+yZYsSExP1+OOPKy0tzdOZAAD14LbIDx8+rJkzZ2rx4sVat26d9uzZo7y8PCeyAQBscHuxMzc3VwMHDqx7FG16erqaNWvm8WAAAHvczsiLiorkcrk0evRoJSQk6JNPPlFwcLAT2QAANrgtcpfLpYKCAs2ZM0efffaZdu7cqZycHCeyAQBscFvkd9xxh6Kjo9WiRQsFBQUpNjZWO3fudCIbAMAGt0Xet29f5efn6/Tp03K5XPr222913333OZENAGCD24udkZGRGjlypIYOHarq6mr16tVLgwYNciIbAMAGW1v0k5KSlJSU5OksAIBrwM5OADAcRQ4AhqPIAcBwFDkAGI4iBwDDUeQAYDiKHAAMR5EDgOEocgAwHEUOAIajyAHAcBQ5ABiOIgcAw1HkAGA4ihwADEeRA4DhKHIAMBxFDgCGo8gBwHAUOQAYjiIHAMNR5ABgOIocAAxHkQOA4ZraeVNKSorKy8vVtOmlt8+ePVuRkZEeDQYAsMdtkVuWpcLCQn3zzTd1RQ4A8B1ul1b++OMPSdKLL76op556SitXrvR4KACAfW6n2KdPn1Z0dLSmT5+u6upqDR8+XO3atVOvXr2cyAcAcMNtkXft2lVdu3ate52UlKS8vDyKHAB8hNulle3bt6ugoKDutWVZrJUDgA9xW+QVFRVasGCBLly4oMrKSuXk5Kh///5OZAMA2OB2at23b1/t2LFDTz/9tGpqajR06NArlloAAN5la41k/PjxGj9+vKezAACuATs7AcBwFDkAGI4iBwDDUeQAYDiKHAAMR5EDgOEocgAwHEUOAIajyAHAcBQ5ABiOIgcAw1HkAGA4ihwADEeRA4DhKHIAMBxFDgCGo8gBwHAUOQAYjiIHAMNR5ABgOIocAAzX1NsBYK7NB75VftE2b8fwisK//iVJemPL215O4h297/63Yjs84u0Y+D8UOa5ZftE2FZ4sVkRIuLejOK5zdIm3I3hN4cliSaLIfQhFjusSERKuNx59zdsx4KDG+i3El9leI58/f74mT57sySwAgGtgq8gLCgqUk5Pj6SwAgGvgtshPnjyp9PR0jR492ok8AIB6clvkM2bM0IQJE9S8eXMn8gAA6umqRb569Wq1adNG0dHRTuUBANTTVe9a2bBhg8rKypSQkKBTp07p7NmzmjNnjqZMmeJUPgCAG1ct8oyMjLp/Z2dn66effqLEAcDHsEUfAAxne0NQYmKiEhMTPZkFAHANmJEDgOEocgAwHEUOAIajyAHAcBQ5ABiOIgcAw1HkAGA4ihwADMcJQYDBvHFuau1Rb06fFMQ5of+MGTlgsNpzU50UERLu+DmthSeLG+1B33YwIwcM1xjOTeWc0KtjRg4AhqPIAcBwFDkAGI4iBwDDUeQAYDiKHAAMR5EDgOEocgAwHEUOAIajyAHAcBQ5ABiOIgcAw1HkAGA4ihwADGeryN99910NHDhQ8fHxysjI8HQmAEA9uH0e+U8//aQffvhB69at08WLFzVw4EDFxMSoffv2TuQDALjhdkbevXt3LV++XE2bNtWJEyfkcrl08803O5ENAGCDraWVgIAALVy4UPHx8YqOjlbr1q09nQsAYJPti53jxo1TQUGBjhw5olWrVnkyEwCgHtwW+YEDB/Tbb79Jkm666SbFxcVp3759Hg8GALDHbZEXFxdr2rRpqqqqUlVVlb7++mt169bNiWwAABvc3rUSExOjnTt36umnn5a/v7/i4uIUHx/vRDYAgA1ui1ySUlNTlZqa6uksAIBrwM5OADAcRQ4AhqPIAcBwFDkAGI4iBwDDUeQAYDiKHAAMR5EDgOEocgAwHEUOAIajyAHAcBQ5ABiOIgcAw1HkAGA4ihwADEeRA4DhKHIAMBxFDgCGo8gBwHAUOQAYjiIHAMNR5ABgOIocAAxHkQOA4ZraedP777+vjRs3SpJiYmI0adIkj4YCANjntsi///575efnKycnR35+fho5cqRyc3PVv39/J/I1CpsPfKv8om3ejlFvhSeLJUlvbHnby0nqr/fd/1Zsh0e8HQNoEG6XVkJDQzV58mQFBgYqICBAHTp0UElJiRPZGo38om11pWiSiJBwRYSEeztGvRWeLDbygxP4J25n5B07dqz7d2FhoTZu3KisrCyPhmqMIkLC9cajr3k7RqNg4jcI4GpsX+zcv3+/XnzxRU2aNEkREREejAQAqA9bRf7zzz/rhRde0Ouvv65nnnnG05kAAPXgdmnlyJEjGjNmjNLT0xUdHe1EJgBAPbgt8mXLlunChQuaN29e3c+Sk5M1ZMgQjwYDANjjtsinTZumadOmOZEFAHANbG0IAnzJ9d5331D3v3MvOnwFW/RhnOu9774h7n/nXnT4EmbkMJK377vnXnT4EmbkAGA4ihwADEeRA4DhKHIAMBxFDgCGo8gBwHAUOQAYjiIHAMNR5ABgOIocAAxHkQOA4ShyADAcRQ4AhqPIAcBwFDkAGI4iBwDDUeQAYDiKHAAMx1FvAK7L9R6GbUdDHZjtjqkHajMjB3BdrvcwbDsa4sBsd0w+UJsZOYDr5u3DsBuCyQdq256RV1ZW6oknnlBxsWc/eQEA9WOryHfs2KEhQ4aosLDQw3EAAPVlq8hXrVqlmTNnqlWrVp7OAwCoJ1tr5G+++aancwAArhF3rQCA4ShyADAcRQ4AhuM+cjfYtQbA19WryLds2eKpHD6rdteaJ3eVeXrHmvT3hwVFDtx4mJHbwK41AL6MNXIAMBxFDgCGo8gBwHAUOQAYjiIHAMNR5ABgOIocAAxHkQOA4dgQZIjrfVRAQz0GgG3+gO9hRm6I6z3gtiEOrzX5cFrgRsaM3CDeflQA2/wB38SMHAAMx4wcwA2hMV9HYkYO4IbQmK8jMSMHcMNorNeRmJEDgOEocgAwHEUOAIajyAHAcBQ5ABiOIgcAw1HkAGA4ihwADEeRA4DhbBX5+vXrNXDgQMXFxSkzM9PTmQAA9eB2i35paanS09OVnZ2twMBAJScn6+GHH9Y999zjRD4AgBtui/z7779Xjx49FBISIkkaMGCANm3apLFjx17191wulyTp6NGj1xzuzOnjkqTi4mt/EM71qjxR4fUMvpLDFzL4Sg5fyOArOXwhg6/kaIgMtZ1Z26F2+FmWZV3tDR9++KHOnj2rCRMmSJJWr16tnTt36j//+c9V//D27ds1bNgw20EAAH/LzMxUVFSUrfe6nZHX1NTIz8+v7rVlWVe8/iddunRRZmamQkND5e/vbysMADR2LpdLZWVl6tKli+3fcVvkYWFh2r59e93rsrIytWrVyu0fDgoKsv1pAgD42913312v97u9a6Vnz54qKChQeXm5zp07p6+++kp9+vS55oAAgIbldkbeunVrTZgwQcOHD1d1dbWSkpL0wAMPOJENAGCD24udAADfxs5OADAcRQ4AhqPIAcBwFDkAGM7tXSvekpubq4ULF6pJkyYKDg5WWlqa7rrrLsfGX7NmjTIyMupeV1RUqLS0VHl5ebrjjjscyyFJW7du1VtvvaWqqip17txZc+bM0a233upohrVr12rZsmXy8/PTTTfdpKlTp+r+++93NIMkrVy5UllZWfLz81Pbtm2Vlpamli1bOpphxYoVWrlypYKCgtShQwfNmDGj7hEWTpo3b542bdqk4OBgSVK7du30zjvvOJph3759SktLU0VFhZo0aaLZs2fXayNLQ7EsS5MnT1anTp00YsQIx8e/3ObNmzVx4kT98ssvzg1q+aBz585ZkZGRVmFhoWVZlpWRkWG99NJLXstTVVVlPfvss1ZWVpbjY584ccLq0aOHdfDgQcuyLGvBggXWzJkzHc1w4MABq1evXlZpaallWZa1detWKyYmxtEMlmVZu3btsvr27WudPn3asizLmjdvnjV9+nRHMxQUFFiPPPKIdeTIEcuyLCsnJ8dKTU11NEOtZ5991vr555+9MrZlWdbZs2etXr16WVu3brUsy7Jyc3OtAQMGOJ7j999/t1JSUqzIyEhr6dKljo9/uYMHD1qxsbHWgw8+6Oi4Prm04nK5ZFmWKiouPYDmzJkzatasmdfyLFmyRC1atFBycrLjY+fn5+v+++9XRESEJGnIkCFav369LAfvGg0MDFRaWlrdjt4uXbro+PHjqqqqcixD7bhffvmlbrvtNl24cEGlpaWOz4R//fVX9ezZU2FhYZKkuLg4bdmyxfH/FlVVVdqzZ4+WLl2qJ598UqmpqSopKXE0w3fffae2bdsqJiZGktSvXz/HvxFIl55JMnjwYD322GOOj325c+fOaeLEiZo8ebLjY/vk0sott9yiWbNmKTk5WSEhIaqpqVFWVpZXspSXlysjI0PZ2dleGf/o0aN1pSFdemRCZWWlzpw549jySnh4uMLDwyVd+go7d+5cPfroowoMDHRk/MsFBARo8+bNmjp1qgIDAzVu3DhHx4+MjNSKFSv0559/6s4771R2draqq6t18uRJW4+uaCilpaXq0aOHxo8fr44dO2rZsmV65ZVXlJOTY+tZSA3h4MGDCg0N1ZQpU7R37141b95cEydOdGTsy82YMUPSpQ8Wb5oxY4aee+45de7c2fGxfXJGvm/fPi1atEgbNmxQfn6+Ro8erdTUVEdnobVWrVqlfv36qW3bto6PLf33Q8tqNWni/P+6s2fP6tVXX9WhQ4eUlpbm+Pi1YmNj9eOPPyo1NVUjRoxQTU2NY2NHRUVpzJgxGjt2rBITE+Xn56eQkBAFBAQ4lkGS2rZtqyVLlqhTp07y8/PTiBEjdOjQIUcf4Xrx4kXl5eXpueeeU3Z2tp5//nmNGjXK8W8nviAzM1NNmzZVUlKSV8b3ySLPz8/XQw89VHdxc9iwYdq/f7/++usvx7Ns2LBBiYmJjo9bq02bNjp27Fjd69LSUgUHB+vmm292NEdJSYmSk5Pl7++v5cuXq3nz5o6OL0lFRUVXPMBt0KBBKikp0alTpxzLUFlZqe7duysnJ0fZ2dmKjY2VJMeXePbu3as1a9Zc8TPLshz9QGnVqpU6dOigyMhISZc+YF0ulw4fPuxYBl+Rk5OjXbt2KSEhQaNGjdL58+eVkJCg0tJSR8b3ySK/9957tW3bNh0/fulgic2bNys8PFwtWrRwNMepU6d06NAhde3a1dFxL9e7d2/t2LFDhYWFkqRPP/1U/fr1czRDZWWlUlJSFBcXp/T0dAUFBTk6fq2ysjK99tprKi8vl3TpCMKOHTvq9ttvdyzDsWPHlJKSosrKSknSBx98oPj4eMeWM2o1adJEb775Zl1pfvLJJ+rcufMVy3Ce1qdPHxUXF2v37t2SpG3btsnPz69uGa4x+fzzz/XFF19o7dq1+uijjxQUFKS1a9eqdevWjozvk2vk0dHRGjFihFJSUhQQEKDg4GAtXrzY8RxFRUUKDQ11/Gvz5Vq2bKm5c+dq3Lhxqq6u1l133aX58+c7miEzM1MlJSXKzc1Vbm5u3c8//vhjR0s0KipKo0eP1vDhw+Xv769WrVpp0aJFjo0vSe3bt9eoUaM0ePBg1dTUqFu3bnVrtE7q1KmTpk2bppdfflkul0thYWF6++23Hc0QGhqqRYsWadasWTp37pwCAwP13nvvefXGhMaKh2YBgOF8cmkFAGAfRQ4AhqPIAcBwFDkAGI4iBwDDUeQAYDiKHAAMR5EDgOH+F2GHWRrqzxxYAAAAAElFTkSuQmCC"/>
          <p:cNvSpPr>
            <a:spLocks noChangeAspect="1" noChangeArrowheads="1"/>
          </p:cNvSpPr>
          <p:nvPr/>
        </p:nvSpPr>
        <p:spPr bwMode="auto">
          <a:xfrm>
            <a:off x="573881" y="34885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eaLnBrk="0" fontAlgn="base" hangingPunct="0">
              <a:spcBef>
                <a:spcPct val="0"/>
              </a:spcBef>
              <a:spcAft>
                <a:spcPct val="0"/>
              </a:spcAft>
            </a:pPr>
            <a:endParaRPr lang="zh-CN" altLang="en-US">
              <a:solidFill>
                <a:srgbClr val="000000"/>
              </a:solidFill>
              <a:latin typeface="Arial" panose="020B0604020202020204" pitchFamily="34" charset="0"/>
              <a:ea typeface="微软雅黑" panose="020B0503020204020204" pitchFamily="34" charset="-122"/>
            </a:endParaRPr>
          </a:p>
        </p:txBody>
      </p:sp>
      <p:sp>
        <p:nvSpPr>
          <p:cNvPr id="11" name="矩形 10"/>
          <p:cNvSpPr/>
          <p:nvPr/>
        </p:nvSpPr>
        <p:spPr>
          <a:xfrm>
            <a:off x="459581" y="1002511"/>
            <a:ext cx="8254113" cy="4862870"/>
          </a:xfrm>
          <a:prstGeom prst="rect">
            <a:avLst/>
          </a:prstGeom>
        </p:spPr>
        <p:txBody>
          <a:bodyPr wrap="square">
            <a:spAutoFit/>
          </a:bodyPr>
          <a:lstStyle/>
          <a:p>
            <a:pPr marL="285750" indent="-285750" defTabSz="685800" eaLnBrk="0" fontAlgn="base" hangingPunct="0">
              <a:lnSpc>
                <a:spcPct val="200000"/>
              </a:lnSpc>
              <a:spcBef>
                <a:spcPct val="0"/>
              </a:spcBef>
              <a:spcAft>
                <a:spcPct val="0"/>
              </a:spcAft>
              <a:buFont typeface="Arial" panose="020B0604020202020204" pitchFamily="34" charset="0"/>
              <a:buChar char="•"/>
            </a:pPr>
            <a:r>
              <a:rPr lang="zh-CN" altLang="en-US" sz="1600" b="1" dirty="0">
                <a:solidFill>
                  <a:srgbClr val="000000"/>
                </a:solidFill>
                <a:latin typeface="Arial" panose="020B0604020202020204" pitchFamily="34" charset="0"/>
                <a:ea typeface="微软雅黑" panose="020B0503020204020204" pitchFamily="34" charset="-122"/>
              </a:rPr>
              <a:t>训练集</a:t>
            </a:r>
            <a:r>
              <a:rPr lang="zh-CN" altLang="en-US" sz="1600" dirty="0">
                <a:solidFill>
                  <a:srgbClr val="000000"/>
                </a:solidFill>
                <a:latin typeface="Arial" panose="020B0604020202020204" pitchFamily="34" charset="0"/>
                <a:ea typeface="微软雅黑" panose="020B0503020204020204" pitchFamily="34" charset="-122"/>
              </a:rPr>
              <a:t>（Training Set）：用于模型训练，通过训练集</a:t>
            </a:r>
            <a:r>
              <a:rPr lang="zh-CN" altLang="en-US" sz="1600" dirty="0">
                <a:solidFill>
                  <a:srgbClr val="000000"/>
                </a:solidFill>
                <a:highlight>
                  <a:srgbClr val="FFFF00"/>
                </a:highlight>
                <a:latin typeface="Arial" panose="020B0604020202020204" pitchFamily="34" charset="0"/>
                <a:ea typeface="微软雅黑" panose="020B0503020204020204" pitchFamily="34" charset="-122"/>
              </a:rPr>
              <a:t>确定模型的参数</a:t>
            </a:r>
            <a:endParaRPr lang="en-US" altLang="zh-CN" sz="1600" dirty="0">
              <a:solidFill>
                <a:srgbClr val="000000"/>
              </a:solidFill>
              <a:highlight>
                <a:srgbClr val="FFFF00"/>
              </a:highlight>
              <a:latin typeface="Arial" panose="020B0604020202020204" pitchFamily="34" charset="0"/>
              <a:ea typeface="微软雅黑" panose="020B0503020204020204" pitchFamily="34" charset="-122"/>
            </a:endParaRPr>
          </a:p>
          <a:p>
            <a:pPr marL="742950" lvl="1" indent="-285750" defTabSz="685800" eaLnBrk="0" fontAlgn="base" hangingPunct="0">
              <a:lnSpc>
                <a:spcPct val="200000"/>
              </a:lnSpc>
              <a:spcBef>
                <a:spcPct val="0"/>
              </a:spcBef>
              <a:spcAft>
                <a:spcPct val="0"/>
              </a:spcAft>
              <a:buFont typeface="Arial" panose="020B0604020202020204" pitchFamily="34" charset="0"/>
              <a:buChar char="•"/>
            </a:pPr>
            <a:r>
              <a:rPr lang="zh-CN" altLang="en-US" sz="1600" dirty="0">
                <a:solidFill>
                  <a:srgbClr val="FF0000"/>
                </a:solidFill>
                <a:latin typeface="Arial" panose="020B0604020202020204" pitchFamily="34" charset="0"/>
                <a:ea typeface="微软雅黑" panose="020B0503020204020204" pitchFamily="34" charset="-122"/>
              </a:rPr>
              <a:t>训练误差 </a:t>
            </a:r>
            <a:r>
              <a:rPr lang="zh-CN" altLang="en-US" sz="1600" dirty="0">
                <a:latin typeface="Arial" panose="020B0604020202020204" pitchFamily="34" charset="0"/>
                <a:ea typeface="微软雅黑" panose="020B0503020204020204" pitchFamily="34" charset="-122"/>
              </a:rPr>
              <a:t>（或者 </a:t>
            </a:r>
            <a:r>
              <a:rPr lang="zh-CN" altLang="en-US" sz="1600" dirty="0">
                <a:solidFill>
                  <a:srgbClr val="FF0000"/>
                </a:solidFill>
                <a:latin typeface="Arial" panose="020B0604020202020204" pitchFamily="34" charset="0"/>
                <a:ea typeface="微软雅黑" panose="020B0503020204020204" pitchFamily="34" charset="-122"/>
              </a:rPr>
              <a:t>经验误差</a:t>
            </a:r>
            <a:r>
              <a:rPr lang="zh-CN" altLang="en-US" sz="1600" dirty="0">
                <a:latin typeface="Arial" panose="020B0604020202020204" pitchFamily="34" charset="0"/>
                <a:ea typeface="微软雅黑" panose="020B0503020204020204" pitchFamily="34" charset="-122"/>
              </a:rPr>
              <a:t>）</a:t>
            </a:r>
            <a:endParaRPr lang="en-US" altLang="zh-CN" sz="1600" dirty="0">
              <a:latin typeface="Arial" panose="020B0604020202020204" pitchFamily="34" charset="0"/>
              <a:ea typeface="微软雅黑" panose="020B0503020204020204" pitchFamily="34" charset="-122"/>
            </a:endParaRPr>
          </a:p>
          <a:p>
            <a:pPr marL="285750" indent="-285750" defTabSz="685800" eaLnBrk="0" fontAlgn="base" hangingPunct="0">
              <a:lnSpc>
                <a:spcPct val="200000"/>
              </a:lnSpc>
              <a:spcBef>
                <a:spcPct val="0"/>
              </a:spcBef>
              <a:spcAft>
                <a:spcPct val="0"/>
              </a:spcAft>
              <a:buFont typeface="Arial" panose="020B0604020202020204" pitchFamily="34" charset="0"/>
              <a:buChar char="•"/>
            </a:pPr>
            <a:r>
              <a:rPr lang="zh-CN" altLang="en-US" sz="1600" b="1" dirty="0">
                <a:solidFill>
                  <a:srgbClr val="000000"/>
                </a:solidFill>
                <a:latin typeface="Arial" panose="020B0604020202020204" pitchFamily="34" charset="0"/>
                <a:ea typeface="微软雅黑" panose="020B0503020204020204" pitchFamily="34" charset="-122"/>
              </a:rPr>
              <a:t>验证集</a:t>
            </a:r>
            <a:r>
              <a:rPr lang="zh-CN" altLang="en-US" sz="1600" dirty="0">
                <a:solidFill>
                  <a:srgbClr val="000000"/>
                </a:solidFill>
                <a:latin typeface="Arial" panose="020B0604020202020204" pitchFamily="34" charset="0"/>
                <a:ea typeface="微软雅黑" panose="020B0503020204020204" pitchFamily="34" charset="-122"/>
              </a:rPr>
              <a:t>（Validation Set）：用于模型选择，通过验证集</a:t>
            </a:r>
            <a:r>
              <a:rPr lang="zh-CN" altLang="en-US" sz="1600" dirty="0">
                <a:solidFill>
                  <a:srgbClr val="000000"/>
                </a:solidFill>
                <a:highlight>
                  <a:srgbClr val="FFFF00"/>
                </a:highlight>
                <a:latin typeface="Arial" panose="020B0604020202020204" pitchFamily="34" charset="0"/>
                <a:ea typeface="微软雅黑" panose="020B0503020204020204" pitchFamily="34" charset="-122"/>
              </a:rPr>
              <a:t>确定模型的超参数</a:t>
            </a:r>
            <a:endParaRPr lang="en-US" altLang="zh-CN" sz="1600" dirty="0">
              <a:solidFill>
                <a:srgbClr val="000000"/>
              </a:solidFill>
              <a:highlight>
                <a:srgbClr val="FFFF00"/>
              </a:highlight>
              <a:latin typeface="Arial" panose="020B0604020202020204" pitchFamily="34" charset="0"/>
              <a:ea typeface="微软雅黑" panose="020B0503020204020204" pitchFamily="34" charset="-122"/>
            </a:endParaRPr>
          </a:p>
          <a:p>
            <a:pPr marL="742950" lvl="1" indent="-285750" defTabSz="685800" eaLnBrk="0" fontAlgn="base" hangingPunct="0">
              <a:lnSpc>
                <a:spcPct val="200000"/>
              </a:lnSpc>
              <a:spcBef>
                <a:spcPct val="0"/>
              </a:spcBef>
              <a:spcAft>
                <a:spcPct val="0"/>
              </a:spcAft>
              <a:buFont typeface="Arial" panose="020B0604020202020204" pitchFamily="34" charset="0"/>
              <a:buChar char="•"/>
            </a:pPr>
            <a:r>
              <a:rPr lang="zh-CN" altLang="en-US" sz="1600" dirty="0">
                <a:solidFill>
                  <a:srgbClr val="FF0000"/>
                </a:solidFill>
                <a:latin typeface="Arial" panose="020B0604020202020204" pitchFamily="34" charset="0"/>
                <a:ea typeface="微软雅黑" panose="020B0503020204020204" pitchFamily="34" charset="-122"/>
              </a:rPr>
              <a:t>验证误差 </a:t>
            </a:r>
            <a:endParaRPr lang="en-US" altLang="zh-CN" sz="1600" dirty="0">
              <a:solidFill>
                <a:srgbClr val="FF0000"/>
              </a:solidFill>
              <a:latin typeface="Arial" panose="020B0604020202020204" pitchFamily="34" charset="0"/>
              <a:ea typeface="微软雅黑" panose="020B0503020204020204" pitchFamily="34" charset="-122"/>
            </a:endParaRPr>
          </a:p>
          <a:p>
            <a:pPr marL="285750" indent="-285750" defTabSz="685800" eaLnBrk="0" fontAlgn="base" hangingPunct="0">
              <a:lnSpc>
                <a:spcPct val="200000"/>
              </a:lnSpc>
              <a:spcBef>
                <a:spcPct val="0"/>
              </a:spcBef>
              <a:spcAft>
                <a:spcPct val="0"/>
              </a:spcAft>
              <a:buFont typeface="Arial" panose="020B0604020202020204" pitchFamily="34" charset="0"/>
              <a:buChar char="•"/>
            </a:pPr>
            <a:r>
              <a:rPr lang="zh-CN" altLang="en-US" sz="1600" b="1" dirty="0">
                <a:solidFill>
                  <a:srgbClr val="000000"/>
                </a:solidFill>
                <a:latin typeface="Arial" panose="020B0604020202020204" pitchFamily="34" charset="0"/>
                <a:ea typeface="微软雅黑" panose="020B0503020204020204" pitchFamily="34" charset="-122"/>
              </a:rPr>
              <a:t>测试集</a:t>
            </a:r>
            <a:r>
              <a:rPr lang="zh-CN" altLang="en-US" sz="1600" dirty="0">
                <a:solidFill>
                  <a:srgbClr val="000000"/>
                </a:solidFill>
                <a:latin typeface="Arial" panose="020B0604020202020204" pitchFamily="34" charset="0"/>
                <a:ea typeface="微软雅黑" panose="020B0503020204020204" pitchFamily="34" charset="-122"/>
              </a:rPr>
              <a:t>（Test Set）： 测试已训练好模型的</a:t>
            </a:r>
            <a:r>
              <a:rPr lang="zh-CN" altLang="en-US" sz="1600" dirty="0">
                <a:solidFill>
                  <a:srgbClr val="000000"/>
                </a:solidFill>
                <a:highlight>
                  <a:srgbClr val="FFFF00"/>
                </a:highlight>
                <a:latin typeface="Arial" panose="020B0604020202020204" pitchFamily="34" charset="0"/>
                <a:ea typeface="微软雅黑" panose="020B0503020204020204" pitchFamily="34" charset="-122"/>
              </a:rPr>
              <a:t>精确度</a:t>
            </a:r>
            <a:endParaRPr lang="en-US" altLang="zh-CN" sz="1600" dirty="0">
              <a:solidFill>
                <a:srgbClr val="000000"/>
              </a:solidFill>
              <a:highlight>
                <a:srgbClr val="FFFF00"/>
              </a:highlight>
              <a:latin typeface="Arial" panose="020B0604020202020204" pitchFamily="34" charset="0"/>
              <a:ea typeface="微软雅黑" panose="020B0503020204020204" pitchFamily="34" charset="-122"/>
            </a:endParaRPr>
          </a:p>
          <a:p>
            <a:pPr marL="742950" lvl="1" indent="-285750" defTabSz="685800" eaLnBrk="0" fontAlgn="base" hangingPunct="0">
              <a:lnSpc>
                <a:spcPct val="200000"/>
              </a:lnSpc>
              <a:spcBef>
                <a:spcPct val="0"/>
              </a:spcBef>
              <a:spcAft>
                <a:spcPct val="0"/>
              </a:spcAft>
              <a:buFont typeface="Arial" panose="020B0604020202020204" pitchFamily="34" charset="0"/>
              <a:buChar char="•"/>
            </a:pPr>
            <a:r>
              <a:rPr lang="zh-CN" altLang="en-US" sz="1600" dirty="0">
                <a:solidFill>
                  <a:srgbClr val="FF0000"/>
                </a:solidFill>
                <a:latin typeface="Arial" panose="020B0604020202020204" pitchFamily="34" charset="0"/>
                <a:ea typeface="微软雅黑" panose="020B0503020204020204" pitchFamily="34" charset="-122"/>
              </a:rPr>
              <a:t>测试误差</a:t>
            </a:r>
            <a:endParaRPr lang="en-US" altLang="zh-CN" sz="1600" dirty="0">
              <a:solidFill>
                <a:srgbClr val="FF0000"/>
              </a:solidFill>
              <a:latin typeface="Arial" panose="020B0604020202020204" pitchFamily="34" charset="0"/>
              <a:ea typeface="微软雅黑" panose="020B0503020204020204" pitchFamily="34" charset="-122"/>
            </a:endParaRPr>
          </a:p>
          <a:p>
            <a:pPr marL="285750" indent="-285750" defTabSz="685800" eaLnBrk="0" fontAlgn="base" hangingPunct="0">
              <a:lnSpc>
                <a:spcPct val="200000"/>
              </a:lnSpc>
              <a:spcBef>
                <a:spcPct val="0"/>
              </a:spcBef>
              <a:spcAft>
                <a:spcPct val="0"/>
              </a:spcAft>
              <a:buFont typeface="Arial" panose="020B0604020202020204" pitchFamily="34" charset="0"/>
              <a:buChar char="•"/>
            </a:pPr>
            <a:r>
              <a:rPr lang="zh-CN" altLang="en-US" sz="1600" b="1" dirty="0">
                <a:solidFill>
                  <a:srgbClr val="000000"/>
                </a:solidFill>
                <a:latin typeface="Arial" panose="020B0604020202020204" pitchFamily="34" charset="0"/>
                <a:ea typeface="微软雅黑" panose="020B0503020204020204" pitchFamily="34" charset="-122"/>
              </a:rPr>
              <a:t>新数据</a:t>
            </a:r>
            <a:r>
              <a:rPr lang="zh-CN" altLang="en-US" sz="1600" dirty="0">
                <a:solidFill>
                  <a:srgbClr val="000000"/>
                </a:solidFill>
                <a:latin typeface="Arial" panose="020B0604020202020204" pitchFamily="34" charset="0"/>
                <a:ea typeface="微软雅黑" panose="020B0503020204020204" pitchFamily="34" charset="-122"/>
              </a:rPr>
              <a:t>（</a:t>
            </a:r>
            <a:r>
              <a:rPr lang="en-US" altLang="zh-CN" sz="1600" dirty="0">
                <a:solidFill>
                  <a:srgbClr val="000000"/>
                </a:solidFill>
                <a:latin typeface="Arial" panose="020B0604020202020204" pitchFamily="34" charset="0"/>
                <a:ea typeface="微软雅黑" panose="020B0503020204020204" pitchFamily="34" charset="-122"/>
              </a:rPr>
              <a:t>Unseen</a:t>
            </a:r>
            <a:r>
              <a:rPr lang="zh-CN" altLang="en-US" sz="1600" dirty="0">
                <a:solidFill>
                  <a:srgbClr val="000000"/>
                </a:solidFill>
                <a:latin typeface="Arial" panose="020B0604020202020204" pitchFamily="34" charset="0"/>
                <a:ea typeface="微软雅黑" panose="020B0503020204020204" pitchFamily="34" charset="-122"/>
              </a:rPr>
              <a:t> </a:t>
            </a:r>
            <a:r>
              <a:rPr lang="en-US" altLang="zh-CN" sz="1600" dirty="0">
                <a:solidFill>
                  <a:srgbClr val="000000"/>
                </a:solidFill>
                <a:latin typeface="Arial" panose="020B0604020202020204" pitchFamily="34" charset="0"/>
                <a:ea typeface="微软雅黑" panose="020B0503020204020204" pitchFamily="34" charset="-122"/>
              </a:rPr>
              <a:t>Data</a:t>
            </a:r>
            <a:r>
              <a:rPr lang="zh-CN" altLang="en-US" sz="1600" dirty="0">
                <a:solidFill>
                  <a:srgbClr val="000000"/>
                </a:solidFill>
                <a:latin typeface="Arial" panose="020B0604020202020204" pitchFamily="34" charset="0"/>
                <a:ea typeface="微软雅黑" panose="020B0503020204020204" pitchFamily="34" charset="-122"/>
              </a:rPr>
              <a:t>）： 应用已训练好的模型，进行预测 （</a:t>
            </a:r>
            <a:r>
              <a:rPr lang="zh-CN" altLang="en-US" sz="1600" dirty="0">
                <a:solidFill>
                  <a:srgbClr val="000000"/>
                </a:solidFill>
                <a:highlight>
                  <a:srgbClr val="FFFF00"/>
                </a:highlight>
                <a:latin typeface="Arial" panose="020B0604020202020204" pitchFamily="34" charset="0"/>
                <a:ea typeface="微软雅黑" panose="020B0503020204020204" pitchFamily="34" charset="-122"/>
              </a:rPr>
              <a:t>学习的目标</a:t>
            </a:r>
            <a:r>
              <a:rPr lang="zh-CN" altLang="en-US" sz="1600" dirty="0">
                <a:solidFill>
                  <a:srgbClr val="000000"/>
                </a:solidFill>
                <a:latin typeface="Arial" panose="020B0604020202020204" pitchFamily="34" charset="0"/>
                <a:ea typeface="微软雅黑" panose="020B0503020204020204" pitchFamily="34" charset="-122"/>
              </a:rPr>
              <a:t>）</a:t>
            </a:r>
            <a:endParaRPr lang="en-US" altLang="zh-CN" sz="1600" dirty="0">
              <a:solidFill>
                <a:srgbClr val="000000"/>
              </a:solidFill>
              <a:latin typeface="Arial" panose="020B0604020202020204" pitchFamily="34" charset="0"/>
              <a:ea typeface="微软雅黑" panose="020B0503020204020204" pitchFamily="34" charset="-122"/>
            </a:endParaRPr>
          </a:p>
          <a:p>
            <a:pPr marL="742950" lvl="1" indent="-285750" defTabSz="685800" eaLnBrk="0" fontAlgn="base" hangingPunct="0">
              <a:lnSpc>
                <a:spcPct val="200000"/>
              </a:lnSpc>
              <a:spcBef>
                <a:spcPct val="0"/>
              </a:spcBef>
              <a:spcAft>
                <a:spcPct val="0"/>
              </a:spcAft>
              <a:buFont typeface="Arial" panose="020B0604020202020204" pitchFamily="34" charset="0"/>
              <a:buChar char="•"/>
            </a:pPr>
            <a:r>
              <a:rPr lang="zh-CN" altLang="en-US" sz="1600" dirty="0">
                <a:solidFill>
                  <a:srgbClr val="FF0000"/>
                </a:solidFill>
                <a:latin typeface="Arial" panose="020B0604020202020204" pitchFamily="34" charset="0"/>
                <a:ea typeface="微软雅黑" panose="020B0503020204020204" pitchFamily="34" charset="-122"/>
              </a:rPr>
              <a:t>泛化误差</a:t>
            </a:r>
            <a:endParaRPr lang="en-US" altLang="zh-CN" sz="1600" dirty="0">
              <a:solidFill>
                <a:srgbClr val="FF0000"/>
              </a:solidFill>
              <a:latin typeface="Arial" panose="020B0604020202020204" pitchFamily="34" charset="0"/>
              <a:ea typeface="微软雅黑" panose="020B0503020204020204" pitchFamily="34" charset="-122"/>
            </a:endParaRPr>
          </a:p>
          <a:p>
            <a:pPr defTabSz="685800" eaLnBrk="0" fontAlgn="base" hangingPunct="0">
              <a:spcBef>
                <a:spcPct val="0"/>
              </a:spcBef>
              <a:spcAft>
                <a:spcPct val="0"/>
              </a:spcAft>
            </a:pPr>
            <a:endParaRPr lang="en-US" altLang="zh-CN" dirty="0">
              <a:solidFill>
                <a:srgbClr val="000000"/>
              </a:solidFill>
              <a:highlight>
                <a:srgbClr val="FFFF00"/>
              </a:highlight>
              <a:latin typeface="Arial" panose="020B0604020202020204" pitchFamily="34" charset="0"/>
              <a:ea typeface="微软雅黑" panose="020B0503020204020204" pitchFamily="34" charset="-122"/>
            </a:endParaRPr>
          </a:p>
          <a:p>
            <a:pPr defTabSz="685800" eaLnBrk="0" fontAlgn="base" hangingPunct="0">
              <a:spcBef>
                <a:spcPct val="0"/>
              </a:spcBef>
              <a:spcAft>
                <a:spcPct val="0"/>
              </a:spcAft>
            </a:pPr>
            <a:endParaRPr lang="en-US" altLang="zh-CN" dirty="0">
              <a:solidFill>
                <a:srgbClr val="000000"/>
              </a:solidFill>
              <a:latin typeface="Arial" panose="020B0604020202020204" pitchFamily="34" charset="0"/>
              <a:ea typeface="微软雅黑" panose="020B0503020204020204" pitchFamily="34" charset="-122"/>
            </a:endParaRPr>
          </a:p>
          <a:p>
            <a:pPr defTabSz="685800" eaLnBrk="0" fontAlgn="base" hangingPunct="0">
              <a:spcBef>
                <a:spcPct val="0"/>
              </a:spcBef>
              <a:spcAft>
                <a:spcPct val="0"/>
              </a:spcAft>
            </a:pPr>
            <a:endParaRPr lang="en-US" altLang="zh-CN" dirty="0">
              <a:solidFill>
                <a:srgbClr val="000000"/>
              </a:solidFill>
              <a:latin typeface="Arial" panose="020B0604020202020204" pitchFamily="34" charset="0"/>
              <a:ea typeface="微软雅黑" panose="020B0503020204020204" pitchFamily="34" charset="-122"/>
            </a:endParaRPr>
          </a:p>
        </p:txBody>
      </p:sp>
      <p:sp>
        <p:nvSpPr>
          <p:cNvPr id="16" name="标题 1">
            <a:extLst>
              <a:ext uri="{FF2B5EF4-FFF2-40B4-BE49-F238E27FC236}">
                <a16:creationId xmlns:a16="http://schemas.microsoft.com/office/drawing/2014/main" id="{E51AC064-1C67-3842-A921-25616C8B4E08}"/>
              </a:ext>
            </a:extLst>
          </p:cNvPr>
          <p:cNvSpPr txBox="1">
            <a:spLocks noChangeArrowheads="1"/>
          </p:cNvSpPr>
          <p:nvPr/>
        </p:nvSpPr>
        <p:spPr>
          <a:xfrm>
            <a:off x="1123950" y="226379"/>
            <a:ext cx="6896100" cy="59277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dirty="0">
                <a:latin typeface="微软雅黑" panose="020B0503020204020204" pitchFamily="34" charset="-122"/>
                <a:ea typeface="微软雅黑" panose="020B0503020204020204" pitchFamily="34" charset="-122"/>
              </a:rPr>
              <a:t>四类数据：训练集、测试集、验证集、新数据</a:t>
            </a:r>
          </a:p>
        </p:txBody>
      </p:sp>
      <p:sp>
        <p:nvSpPr>
          <p:cNvPr id="3" name="灯片编号占位符 2">
            <a:extLst>
              <a:ext uri="{FF2B5EF4-FFF2-40B4-BE49-F238E27FC236}">
                <a16:creationId xmlns:a16="http://schemas.microsoft.com/office/drawing/2014/main" id="{A7EB7049-2C6C-D846-8AC8-604A09E1E2E3}"/>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60</a:t>
            </a:fld>
            <a:endParaRPr lang="en-US">
              <a:solidFill>
                <a:prstClr val="black">
                  <a:tint val="75000"/>
                </a:prstClr>
              </a:solidFill>
            </a:endParaRPr>
          </a:p>
        </p:txBody>
      </p:sp>
    </p:spTree>
    <p:extLst>
      <p:ext uri="{BB962C8B-B14F-4D97-AF65-F5344CB8AC3E}">
        <p14:creationId xmlns:p14="http://schemas.microsoft.com/office/powerpoint/2010/main" val="34948139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47CC23-2534-2946-A495-AEC37B20F60D}"/>
              </a:ext>
            </a:extLst>
          </p:cNvPr>
          <p:cNvSpPr>
            <a:spLocks noGrp="1"/>
          </p:cNvSpPr>
          <p:nvPr>
            <p:ph type="title"/>
          </p:nvPr>
        </p:nvSpPr>
        <p:spPr/>
        <p:txBody>
          <a:bodyPr>
            <a:normAutofit/>
          </a:bodyPr>
          <a:lstStyle/>
          <a:p>
            <a:r>
              <a:rPr kumimoji="1" lang="zh-CN" altLang="en-US" sz="2800" dirty="0"/>
              <a:t>过拟合问题（</a:t>
            </a:r>
            <a:r>
              <a:rPr kumimoji="1" lang="en-US" altLang="zh-CN" sz="2800" dirty="0"/>
              <a:t>Overfitting</a:t>
            </a:r>
            <a:r>
              <a:rPr kumimoji="1" lang="zh-CN" altLang="en-US" sz="2800" dirty="0"/>
              <a:t>）</a:t>
            </a:r>
          </a:p>
        </p:txBody>
      </p:sp>
      <p:sp>
        <p:nvSpPr>
          <p:cNvPr id="3" name="内容占位符 2">
            <a:extLst>
              <a:ext uri="{FF2B5EF4-FFF2-40B4-BE49-F238E27FC236}">
                <a16:creationId xmlns:a16="http://schemas.microsoft.com/office/drawing/2014/main" id="{05343193-2C8B-CB47-8F67-91D0A43FD088}"/>
              </a:ext>
            </a:extLst>
          </p:cNvPr>
          <p:cNvSpPr>
            <a:spLocks noGrp="1"/>
          </p:cNvSpPr>
          <p:nvPr>
            <p:ph idx="1"/>
          </p:nvPr>
        </p:nvSpPr>
        <p:spPr/>
        <p:txBody>
          <a:bodyPr/>
          <a:lstStyle/>
          <a:p>
            <a:r>
              <a:rPr kumimoji="1" lang="zh-CN" altLang="en-US" sz="2000" dirty="0"/>
              <a:t>为了使算法具有较好的泛化性，通常需要进行足够多的训练</a:t>
            </a:r>
            <a:endParaRPr kumimoji="1" lang="en-US" altLang="zh-CN" sz="2000" dirty="0"/>
          </a:p>
          <a:p>
            <a:r>
              <a:rPr kumimoji="1" lang="zh-CN" altLang="en-US" sz="2000" dirty="0"/>
              <a:t>但是，过度训练会导致过拟合（和欠拟合具有同样的危险！）</a:t>
            </a:r>
            <a:endParaRPr kumimoji="1" lang="en-US" altLang="zh-CN" sz="2000" dirty="0"/>
          </a:p>
          <a:p>
            <a:endParaRPr kumimoji="1" lang="en-US" altLang="zh-CN" sz="2000" dirty="0"/>
          </a:p>
          <a:p>
            <a:endParaRPr kumimoji="1" lang="zh-CN" altLang="en-US" sz="2000" dirty="0"/>
          </a:p>
        </p:txBody>
      </p:sp>
      <p:pic>
        <p:nvPicPr>
          <p:cNvPr id="4" name="图片 3">
            <a:extLst>
              <a:ext uri="{FF2B5EF4-FFF2-40B4-BE49-F238E27FC236}">
                <a16:creationId xmlns:a16="http://schemas.microsoft.com/office/drawing/2014/main" id="{50606B16-07F9-EE40-9FC8-7DD990764D08}"/>
              </a:ext>
            </a:extLst>
          </p:cNvPr>
          <p:cNvPicPr>
            <a:picLocks noChangeAspect="1"/>
          </p:cNvPicPr>
          <p:nvPr/>
        </p:nvPicPr>
        <p:blipFill>
          <a:blip r:embed="rId2"/>
          <a:stretch>
            <a:fillRect/>
          </a:stretch>
        </p:blipFill>
        <p:spPr>
          <a:xfrm>
            <a:off x="1447800" y="2155935"/>
            <a:ext cx="5638800" cy="2244616"/>
          </a:xfrm>
          <a:prstGeom prst="rect">
            <a:avLst/>
          </a:prstGeom>
        </p:spPr>
      </p:pic>
      <p:sp>
        <p:nvSpPr>
          <p:cNvPr id="5" name="文本框 4">
            <a:extLst>
              <a:ext uri="{FF2B5EF4-FFF2-40B4-BE49-F238E27FC236}">
                <a16:creationId xmlns:a16="http://schemas.microsoft.com/office/drawing/2014/main" id="{EA7B28BD-4DAF-B44D-87C3-36310AEB5A8A}"/>
              </a:ext>
            </a:extLst>
          </p:cNvPr>
          <p:cNvSpPr txBox="1"/>
          <p:nvPr/>
        </p:nvSpPr>
        <p:spPr>
          <a:xfrm>
            <a:off x="1623193" y="4559016"/>
            <a:ext cx="2752397" cy="307777"/>
          </a:xfrm>
          <a:prstGeom prst="rect">
            <a:avLst/>
          </a:prstGeom>
          <a:noFill/>
        </p:spPr>
        <p:txBody>
          <a:bodyPr wrap="square" rtlCol="0">
            <a:spAutoFit/>
          </a:bodyPr>
          <a:lstStyle/>
          <a:p>
            <a:r>
              <a:rPr kumimoji="1" lang="zh-CN" altLang="en-US" sz="1400" dirty="0"/>
              <a:t>训练一定时间，达到较好拟合</a:t>
            </a:r>
          </a:p>
        </p:txBody>
      </p:sp>
      <p:sp>
        <p:nvSpPr>
          <p:cNvPr id="6" name="文本框 5">
            <a:extLst>
              <a:ext uri="{FF2B5EF4-FFF2-40B4-BE49-F238E27FC236}">
                <a16:creationId xmlns:a16="http://schemas.microsoft.com/office/drawing/2014/main" id="{4572EACE-9443-3345-9FFB-59871940B21D}"/>
              </a:ext>
            </a:extLst>
          </p:cNvPr>
          <p:cNvSpPr txBox="1"/>
          <p:nvPr/>
        </p:nvSpPr>
        <p:spPr>
          <a:xfrm>
            <a:off x="4768411" y="4546879"/>
            <a:ext cx="2165789" cy="307777"/>
          </a:xfrm>
          <a:prstGeom prst="rect">
            <a:avLst/>
          </a:prstGeom>
          <a:noFill/>
        </p:spPr>
        <p:txBody>
          <a:bodyPr wrap="square" rtlCol="0">
            <a:spAutoFit/>
          </a:bodyPr>
          <a:lstStyle/>
          <a:p>
            <a:r>
              <a:rPr kumimoji="1" lang="zh-CN" altLang="en-US" sz="1400" dirty="0"/>
              <a:t> 继续训练，导致过拟合</a:t>
            </a:r>
          </a:p>
        </p:txBody>
      </p:sp>
      <p:sp>
        <p:nvSpPr>
          <p:cNvPr id="8" name="灯片编号占位符 7">
            <a:extLst>
              <a:ext uri="{FF2B5EF4-FFF2-40B4-BE49-F238E27FC236}">
                <a16:creationId xmlns:a16="http://schemas.microsoft.com/office/drawing/2014/main" id="{A3E78F14-EF24-1144-A3E2-A89DB6EC6840}"/>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61</a:t>
            </a:fld>
            <a:endParaRPr lang="en-US">
              <a:solidFill>
                <a:prstClr val="black">
                  <a:tint val="75000"/>
                </a:prstClr>
              </a:solidFill>
            </a:endParaRPr>
          </a:p>
        </p:txBody>
      </p:sp>
    </p:spTree>
    <p:extLst>
      <p:ext uri="{BB962C8B-B14F-4D97-AF65-F5344CB8AC3E}">
        <p14:creationId xmlns:p14="http://schemas.microsoft.com/office/powerpoint/2010/main" val="3501909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47CC23-2534-2946-A495-AEC37B20F60D}"/>
              </a:ext>
            </a:extLst>
          </p:cNvPr>
          <p:cNvSpPr>
            <a:spLocks noGrp="1"/>
          </p:cNvSpPr>
          <p:nvPr>
            <p:ph type="title"/>
          </p:nvPr>
        </p:nvSpPr>
        <p:spPr/>
        <p:txBody>
          <a:bodyPr>
            <a:normAutofit/>
          </a:bodyPr>
          <a:lstStyle/>
          <a:p>
            <a:r>
              <a:rPr kumimoji="1" lang="zh-CN" altLang="en-US" sz="2800" dirty="0"/>
              <a:t>过拟合问题（</a:t>
            </a:r>
            <a:r>
              <a:rPr kumimoji="1" lang="en-US" altLang="zh-CN" sz="2800" dirty="0"/>
              <a:t>Overfitting</a:t>
            </a:r>
            <a:r>
              <a:rPr kumimoji="1" lang="zh-CN" altLang="en-US" sz="2800" dirty="0"/>
              <a:t>）</a:t>
            </a:r>
          </a:p>
        </p:txBody>
      </p:sp>
      <p:sp>
        <p:nvSpPr>
          <p:cNvPr id="3" name="内容占位符 2">
            <a:extLst>
              <a:ext uri="{FF2B5EF4-FFF2-40B4-BE49-F238E27FC236}">
                <a16:creationId xmlns:a16="http://schemas.microsoft.com/office/drawing/2014/main" id="{05343193-2C8B-CB47-8F67-91D0A43FD088}"/>
              </a:ext>
            </a:extLst>
          </p:cNvPr>
          <p:cNvSpPr>
            <a:spLocks noGrp="1"/>
          </p:cNvSpPr>
          <p:nvPr>
            <p:ph idx="1"/>
          </p:nvPr>
        </p:nvSpPr>
        <p:spPr>
          <a:xfrm>
            <a:off x="457200" y="1200151"/>
            <a:ext cx="8534400" cy="3394472"/>
          </a:xfrm>
        </p:spPr>
        <p:txBody>
          <a:bodyPr/>
          <a:lstStyle/>
          <a:p>
            <a:pPr>
              <a:lnSpc>
                <a:spcPct val="150000"/>
              </a:lnSpc>
            </a:pPr>
            <a:r>
              <a:rPr kumimoji="1" lang="zh-CN" altLang="en-US" sz="2000" dirty="0"/>
              <a:t>所以，在快要过拟合时，算法需要停止训练</a:t>
            </a:r>
            <a:endParaRPr kumimoji="1" lang="en-US" altLang="zh-CN" sz="2000" dirty="0"/>
          </a:p>
          <a:p>
            <a:pPr>
              <a:lnSpc>
                <a:spcPct val="150000"/>
              </a:lnSpc>
            </a:pPr>
            <a:r>
              <a:rPr kumimoji="1" lang="zh-CN" altLang="en-US" sz="2000" dirty="0"/>
              <a:t>需要在训练的不同时间节点（</a:t>
            </a:r>
            <a:r>
              <a:rPr kumimoji="1" lang="en-US" altLang="zh-CN" sz="2000" dirty="0"/>
              <a:t>timestep</a:t>
            </a:r>
            <a:r>
              <a:rPr kumimoji="1" lang="zh-CN" altLang="en-US" sz="2000" dirty="0"/>
              <a:t>），计算算法的泛化性能</a:t>
            </a:r>
            <a:endParaRPr kumimoji="1" lang="en-US" altLang="zh-CN" sz="2000" dirty="0"/>
          </a:p>
          <a:p>
            <a:pPr>
              <a:lnSpc>
                <a:spcPct val="150000"/>
              </a:lnSpc>
            </a:pPr>
            <a:r>
              <a:rPr kumimoji="1" lang="zh-CN" altLang="en-US" sz="2000" dirty="0"/>
              <a:t>这时，不能使用</a:t>
            </a:r>
            <a:r>
              <a:rPr kumimoji="1" lang="zh-CN" altLang="en-US" sz="2000" dirty="0">
                <a:solidFill>
                  <a:srgbClr val="FF0000"/>
                </a:solidFill>
              </a:rPr>
              <a:t>测试集</a:t>
            </a:r>
            <a:r>
              <a:rPr kumimoji="1" lang="zh-CN" altLang="en-US" sz="2000" dirty="0"/>
              <a:t>（留作算法全部训练结束后测试模型用）</a:t>
            </a:r>
            <a:endParaRPr kumimoji="1" lang="en-US" altLang="zh-CN" sz="2000" dirty="0"/>
          </a:p>
          <a:p>
            <a:pPr>
              <a:lnSpc>
                <a:spcPct val="150000"/>
              </a:lnSpc>
            </a:pPr>
            <a:r>
              <a:rPr kumimoji="1" lang="zh-CN" altLang="en-US" sz="2000" dirty="0"/>
              <a:t>需要另一个数据集合：</a:t>
            </a:r>
            <a:r>
              <a:rPr kumimoji="1" lang="zh-CN" altLang="en-US" sz="2000" dirty="0">
                <a:solidFill>
                  <a:srgbClr val="FF0000"/>
                </a:solidFill>
              </a:rPr>
              <a:t>验证集</a:t>
            </a:r>
            <a:r>
              <a:rPr kumimoji="1" lang="zh-CN" altLang="en-US" sz="2000" dirty="0"/>
              <a:t>。用来计算算法在</a:t>
            </a:r>
            <a:r>
              <a:rPr kumimoji="1" lang="zh-CN" altLang="en-US" sz="2000" dirty="0">
                <a:solidFill>
                  <a:srgbClr val="FF0000"/>
                </a:solidFill>
              </a:rPr>
              <a:t>训练过程中</a:t>
            </a:r>
            <a:r>
              <a:rPr kumimoji="1" lang="zh-CN" altLang="en-US" sz="2000" dirty="0"/>
              <a:t>的泛化性能，选择验证误差最小时的参数作为最优参数（从而选择出最好的模型）</a:t>
            </a:r>
            <a:endParaRPr kumimoji="1" lang="en-US" altLang="zh-CN" sz="2000" dirty="0"/>
          </a:p>
          <a:p>
            <a:endParaRPr kumimoji="1" lang="en-US" altLang="zh-CN" sz="2000" dirty="0"/>
          </a:p>
          <a:p>
            <a:endParaRPr kumimoji="1" lang="zh-CN" altLang="en-US" sz="2000" dirty="0"/>
          </a:p>
        </p:txBody>
      </p:sp>
      <p:sp>
        <p:nvSpPr>
          <p:cNvPr id="5" name="灯片编号占位符 4">
            <a:extLst>
              <a:ext uri="{FF2B5EF4-FFF2-40B4-BE49-F238E27FC236}">
                <a16:creationId xmlns:a16="http://schemas.microsoft.com/office/drawing/2014/main" id="{743941B5-1EAE-0E46-B70E-69ACFEA0C332}"/>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62</a:t>
            </a:fld>
            <a:endParaRPr lang="en-US">
              <a:solidFill>
                <a:prstClr val="black">
                  <a:tint val="75000"/>
                </a:prstClr>
              </a:solidFill>
            </a:endParaRPr>
          </a:p>
        </p:txBody>
      </p:sp>
    </p:spTree>
    <p:extLst>
      <p:ext uri="{BB962C8B-B14F-4D97-AF65-F5344CB8AC3E}">
        <p14:creationId xmlns:p14="http://schemas.microsoft.com/office/powerpoint/2010/main" val="1016454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AB91ED1-3B97-4554-94A8-2340E3B60FA5}"/>
              </a:ext>
            </a:extLst>
          </p:cNvPr>
          <p:cNvPicPr/>
          <p:nvPr/>
        </p:nvPicPr>
        <p:blipFill>
          <a:blip r:embed="rId2" cstate="print"/>
          <a:srcRect/>
          <a:stretch>
            <a:fillRect/>
          </a:stretch>
        </p:blipFill>
        <p:spPr bwMode="auto">
          <a:xfrm>
            <a:off x="842886" y="1047750"/>
            <a:ext cx="7807850" cy="3668102"/>
          </a:xfrm>
          <a:prstGeom prst="rect">
            <a:avLst/>
          </a:prstGeom>
          <a:ln w="76200">
            <a:headEnd/>
            <a:tailEnd/>
          </a:ln>
          <a:scene3d>
            <a:camera prst="orthographicFront">
              <a:rot lat="0" lon="0" rev="0"/>
            </a:camera>
            <a:lightRig rig="threePt" dir="t">
              <a:rot lat="0" lon="0" rev="1200000"/>
            </a:lightRig>
          </a:scene3d>
          <a:sp3d>
            <a:bevelT w="63500" h="25400" prst="angle"/>
          </a:sp3d>
        </p:spPr>
        <p:style>
          <a:lnRef idx="0">
            <a:schemeClr val="accent2"/>
          </a:lnRef>
          <a:fillRef idx="3">
            <a:schemeClr val="accent2"/>
          </a:fillRef>
          <a:effectRef idx="3">
            <a:schemeClr val="accent2"/>
          </a:effectRef>
          <a:fontRef idx="minor">
            <a:schemeClr val="lt1"/>
          </a:fontRef>
        </p:style>
      </p:pic>
      <p:sp>
        <p:nvSpPr>
          <p:cNvPr id="3" name="矩形: 圆角 2">
            <a:extLst>
              <a:ext uri="{FF2B5EF4-FFF2-40B4-BE49-F238E27FC236}">
                <a16:creationId xmlns:a16="http://schemas.microsoft.com/office/drawing/2014/main" id="{D7DED4A2-E6B0-4383-902A-C05775C14AA4}"/>
              </a:ext>
            </a:extLst>
          </p:cNvPr>
          <p:cNvSpPr/>
          <p:nvPr/>
        </p:nvSpPr>
        <p:spPr>
          <a:xfrm>
            <a:off x="501254" y="1558882"/>
            <a:ext cx="8298756" cy="743431"/>
          </a:xfrm>
          <a:prstGeom prst="roundRect">
            <a:avLst/>
          </a:prstGeom>
          <a:noFill/>
          <a:ln w="57150">
            <a:solidFill>
              <a:srgbClr val="00B050"/>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zh-CN" altLang="en-US">
              <a:solidFill>
                <a:srgbClr val="FFFFFF"/>
              </a:solidFill>
              <a:latin typeface="Arial"/>
              <a:ea typeface="宋体"/>
            </a:endParaRPr>
          </a:p>
        </p:txBody>
      </p:sp>
      <p:sp>
        <p:nvSpPr>
          <p:cNvPr id="4" name="矩形: 圆角 3">
            <a:extLst>
              <a:ext uri="{FF2B5EF4-FFF2-40B4-BE49-F238E27FC236}">
                <a16:creationId xmlns:a16="http://schemas.microsoft.com/office/drawing/2014/main" id="{F1A4673F-CB02-49DF-B975-D007F6D9FF65}"/>
              </a:ext>
            </a:extLst>
          </p:cNvPr>
          <p:cNvSpPr/>
          <p:nvPr/>
        </p:nvSpPr>
        <p:spPr>
          <a:xfrm>
            <a:off x="493265" y="2451064"/>
            <a:ext cx="8298756" cy="555185"/>
          </a:xfrm>
          <a:prstGeom prst="roundRect">
            <a:avLst/>
          </a:prstGeom>
          <a:noFill/>
          <a:ln w="57150">
            <a:solidFill>
              <a:srgbClr val="FF0000"/>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zh-CN" altLang="en-US">
              <a:solidFill>
                <a:srgbClr val="FFFFFF"/>
              </a:solidFill>
              <a:latin typeface="Arial"/>
              <a:ea typeface="宋体"/>
            </a:endParaRPr>
          </a:p>
        </p:txBody>
      </p:sp>
      <p:sp>
        <p:nvSpPr>
          <p:cNvPr id="5" name="矩形: 圆角 4">
            <a:extLst>
              <a:ext uri="{FF2B5EF4-FFF2-40B4-BE49-F238E27FC236}">
                <a16:creationId xmlns:a16="http://schemas.microsoft.com/office/drawing/2014/main" id="{DADCE2B6-C576-47DE-A008-55F07F52B96C}"/>
              </a:ext>
            </a:extLst>
          </p:cNvPr>
          <p:cNvSpPr/>
          <p:nvPr/>
        </p:nvSpPr>
        <p:spPr>
          <a:xfrm>
            <a:off x="493265" y="3078374"/>
            <a:ext cx="8298756" cy="555185"/>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defTabSz="685800" eaLnBrk="0" fontAlgn="base" hangingPunct="0">
              <a:spcBef>
                <a:spcPct val="0"/>
              </a:spcBef>
              <a:spcAft>
                <a:spcPct val="0"/>
              </a:spcAft>
            </a:pPr>
            <a:endParaRPr lang="zh-CN" altLang="en-US">
              <a:solidFill>
                <a:srgbClr val="000000"/>
              </a:solidFill>
              <a:latin typeface="Arial"/>
              <a:ea typeface="宋体"/>
            </a:endParaRPr>
          </a:p>
        </p:txBody>
      </p:sp>
      <p:sp>
        <p:nvSpPr>
          <p:cNvPr id="6" name="矩形: 圆角 5">
            <a:extLst>
              <a:ext uri="{FF2B5EF4-FFF2-40B4-BE49-F238E27FC236}">
                <a16:creationId xmlns:a16="http://schemas.microsoft.com/office/drawing/2014/main" id="{AC982715-2A32-4C1E-9FB2-2BC1B95CA229}"/>
              </a:ext>
            </a:extLst>
          </p:cNvPr>
          <p:cNvSpPr/>
          <p:nvPr/>
        </p:nvSpPr>
        <p:spPr>
          <a:xfrm>
            <a:off x="493265" y="3777046"/>
            <a:ext cx="8298756" cy="884558"/>
          </a:xfrm>
          <a:prstGeom prst="roundRect">
            <a:avLst/>
          </a:prstGeom>
          <a:noFill/>
          <a:ln w="57150">
            <a:solidFill>
              <a:srgbClr val="FF0000"/>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zh-CN" altLang="en-US">
              <a:solidFill>
                <a:srgbClr val="FFFFFF"/>
              </a:solidFill>
              <a:latin typeface="Arial"/>
              <a:ea typeface="宋体"/>
            </a:endParaRPr>
          </a:p>
        </p:txBody>
      </p:sp>
      <p:sp>
        <p:nvSpPr>
          <p:cNvPr id="8" name="标题 1">
            <a:extLst>
              <a:ext uri="{FF2B5EF4-FFF2-40B4-BE49-F238E27FC236}">
                <a16:creationId xmlns:a16="http://schemas.microsoft.com/office/drawing/2014/main" id="{90E5EE3A-09F5-BF4A-987D-B21BB051A9B1}"/>
              </a:ext>
            </a:extLst>
          </p:cNvPr>
          <p:cNvSpPr txBox="1">
            <a:spLocks noChangeArrowheads="1"/>
          </p:cNvSpPr>
          <p:nvPr/>
        </p:nvSpPr>
        <p:spPr>
          <a:xfrm>
            <a:off x="1123950" y="226379"/>
            <a:ext cx="6896100" cy="59277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dirty="0">
                <a:latin typeface="微软雅黑" panose="020B0503020204020204" pitchFamily="34" charset="-122"/>
                <a:ea typeface="微软雅黑" panose="020B0503020204020204" pitchFamily="34" charset="-122"/>
              </a:rPr>
              <a:t>验证集 </a:t>
            </a:r>
            <a:r>
              <a:rPr lang="en-US" altLang="zh-CN" sz="2400" dirty="0">
                <a:latin typeface="微软雅黑" panose="020B0503020204020204" pitchFamily="34" charset="-122"/>
                <a:ea typeface="微软雅黑" panose="020B0503020204020204" pitchFamily="34" charset="-122"/>
              </a:rPr>
              <a:t>vs. </a:t>
            </a:r>
            <a:r>
              <a:rPr lang="zh-CN" altLang="en-US" sz="2400" dirty="0">
                <a:latin typeface="微软雅黑" panose="020B0503020204020204" pitchFamily="34" charset="-122"/>
                <a:ea typeface="微软雅黑" panose="020B0503020204020204" pitchFamily="34" charset="-122"/>
              </a:rPr>
              <a:t>测试集</a:t>
            </a:r>
          </a:p>
        </p:txBody>
      </p:sp>
      <p:sp>
        <p:nvSpPr>
          <p:cNvPr id="9" name="灯片编号占位符 8">
            <a:extLst>
              <a:ext uri="{FF2B5EF4-FFF2-40B4-BE49-F238E27FC236}">
                <a16:creationId xmlns:a16="http://schemas.microsoft.com/office/drawing/2014/main" id="{962320FA-4E90-634D-95F2-E59CFC98834F}"/>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63</a:t>
            </a:fld>
            <a:endParaRPr lang="en-US">
              <a:solidFill>
                <a:prstClr val="black">
                  <a:tint val="75000"/>
                </a:prstClr>
              </a:solidFill>
            </a:endParaRPr>
          </a:p>
        </p:txBody>
      </p:sp>
    </p:spTree>
    <p:extLst>
      <p:ext uri="{BB962C8B-B14F-4D97-AF65-F5344CB8AC3E}">
        <p14:creationId xmlns:p14="http://schemas.microsoft.com/office/powerpoint/2010/main" val="9890255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CE802-B85A-4447-6ECC-6C9E10D50658}"/>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内容占位符 2">
                <a:extLst>
                  <a:ext uri="{FF2B5EF4-FFF2-40B4-BE49-F238E27FC236}">
                    <a16:creationId xmlns:a16="http://schemas.microsoft.com/office/drawing/2014/main" id="{25BED8DA-4210-F4A7-D35D-48E63E5BC04D}"/>
                  </a:ext>
                </a:extLst>
              </p:cNvPr>
              <p:cNvSpPr txBox="1">
                <a:spLocks/>
              </p:cNvSpPr>
              <p:nvPr/>
            </p:nvSpPr>
            <p:spPr>
              <a:xfrm>
                <a:off x="4876800" y="1339124"/>
                <a:ext cx="3555002" cy="1583633"/>
              </a:xfrm>
              <a:prstGeom prst="rect">
                <a:avLst/>
              </a:prstGeom>
            </p:spPr>
            <p:style>
              <a:lnRef idx="2">
                <a:schemeClr val="accent1"/>
              </a:lnRef>
              <a:fillRef idx="1">
                <a:schemeClr val="lt1"/>
              </a:fillRef>
              <a:effectRef idx="0">
                <a:schemeClr val="accent1"/>
              </a:effectRef>
              <a:fontRef idx="minor">
                <a:schemeClr val="dk1"/>
              </a:fontRef>
            </p:style>
            <p:txBody>
              <a:bodyPr>
                <a:normAutofit fontScale="62500" lnSpcReduction="20000"/>
              </a:bodyPr>
              <a:lstStyle>
                <a:lvl1pPr marL="341630" indent="-341630" algn="l" rtl="0" eaLnBrk="0" fontAlgn="base" hangingPunct="0">
                  <a:spcBef>
                    <a:spcPct val="20000"/>
                  </a:spcBef>
                  <a:spcAft>
                    <a:spcPct val="0"/>
                  </a:spcAft>
                  <a:buChar char="•"/>
                  <a:defRPr sz="3200">
                    <a:solidFill>
                      <a:schemeClr val="dk1"/>
                    </a:solidFill>
                    <a:latin typeface="+mn-lt"/>
                    <a:ea typeface="+mn-ea"/>
                    <a:cs typeface="+mn-cs"/>
                  </a:defRPr>
                </a:lvl1pPr>
                <a:lvl2pPr marL="741680" indent="-284480" algn="l" rtl="0" eaLnBrk="0" fontAlgn="base" hangingPunct="0">
                  <a:spcBef>
                    <a:spcPct val="20000"/>
                  </a:spcBef>
                  <a:spcAft>
                    <a:spcPct val="0"/>
                  </a:spcAft>
                  <a:buChar char="–"/>
                  <a:defRPr sz="2800">
                    <a:solidFill>
                      <a:schemeClr val="dk1"/>
                    </a:solidFill>
                    <a:latin typeface="+mn-lt"/>
                    <a:ea typeface="+mn-ea"/>
                    <a:cs typeface="+mn-cs"/>
                  </a:defRPr>
                </a:lvl2pPr>
                <a:lvl3pPr marL="1141730" indent="-227330" algn="l" rtl="0" eaLnBrk="0" fontAlgn="base" hangingPunct="0">
                  <a:spcBef>
                    <a:spcPct val="20000"/>
                  </a:spcBef>
                  <a:spcAft>
                    <a:spcPct val="0"/>
                  </a:spcAft>
                  <a:buChar char="•"/>
                  <a:defRPr sz="2400">
                    <a:solidFill>
                      <a:schemeClr val="dk1"/>
                    </a:solidFill>
                    <a:latin typeface="+mn-lt"/>
                    <a:ea typeface="+mn-ea"/>
                    <a:cs typeface="+mn-cs"/>
                  </a:defRPr>
                </a:lvl3pPr>
                <a:lvl4pPr marL="1598930" indent="-227330" algn="l" rtl="0" eaLnBrk="0" fontAlgn="base" hangingPunct="0">
                  <a:spcBef>
                    <a:spcPct val="20000"/>
                  </a:spcBef>
                  <a:spcAft>
                    <a:spcPct val="0"/>
                  </a:spcAft>
                  <a:buChar char="–"/>
                  <a:defRPr sz="2000">
                    <a:solidFill>
                      <a:schemeClr val="dk1"/>
                    </a:solidFill>
                    <a:latin typeface="+mn-lt"/>
                    <a:ea typeface="+mn-ea"/>
                    <a:cs typeface="+mn-cs"/>
                  </a:defRPr>
                </a:lvl4pPr>
                <a:lvl5pPr marL="2056130" indent="-227330" algn="l" rtl="0" eaLnBrk="0" fontAlgn="base" hangingPunct="0">
                  <a:spcBef>
                    <a:spcPct val="20000"/>
                  </a:spcBef>
                  <a:spcAft>
                    <a:spcPct val="0"/>
                  </a:spcAft>
                  <a:buChar char="»"/>
                  <a:defRPr sz="2000">
                    <a:solidFill>
                      <a:schemeClr val="dk1"/>
                    </a:solidFill>
                    <a:latin typeface="+mn-lt"/>
                    <a:ea typeface="+mn-ea"/>
                    <a:cs typeface="+mn-cs"/>
                  </a:defRPr>
                </a:lvl5pPr>
                <a:lvl6pPr marL="2514600" indent="-228600" algn="l" rtl="0" fontAlgn="base">
                  <a:spcBef>
                    <a:spcPct val="20000"/>
                  </a:spcBef>
                  <a:spcAft>
                    <a:spcPct val="0"/>
                  </a:spcAft>
                  <a:buChar char="»"/>
                  <a:defRPr sz="2000">
                    <a:solidFill>
                      <a:schemeClr val="dk1"/>
                    </a:solidFill>
                    <a:latin typeface="+mn-lt"/>
                    <a:ea typeface="+mn-ea"/>
                    <a:cs typeface="+mn-cs"/>
                  </a:defRPr>
                </a:lvl6pPr>
                <a:lvl7pPr marL="2971800" indent="-228600" algn="l" rtl="0" fontAlgn="base">
                  <a:spcBef>
                    <a:spcPct val="20000"/>
                  </a:spcBef>
                  <a:spcAft>
                    <a:spcPct val="0"/>
                  </a:spcAft>
                  <a:buChar char="»"/>
                  <a:defRPr sz="2000">
                    <a:solidFill>
                      <a:schemeClr val="dk1"/>
                    </a:solidFill>
                    <a:latin typeface="+mn-lt"/>
                    <a:ea typeface="+mn-ea"/>
                    <a:cs typeface="+mn-cs"/>
                  </a:defRPr>
                </a:lvl7pPr>
                <a:lvl8pPr marL="3429000" indent="-228600" algn="l" rtl="0" fontAlgn="base">
                  <a:spcBef>
                    <a:spcPct val="20000"/>
                  </a:spcBef>
                  <a:spcAft>
                    <a:spcPct val="0"/>
                  </a:spcAft>
                  <a:buChar char="»"/>
                  <a:defRPr sz="2000">
                    <a:solidFill>
                      <a:schemeClr val="dk1"/>
                    </a:solidFill>
                    <a:latin typeface="+mn-lt"/>
                    <a:ea typeface="+mn-ea"/>
                    <a:cs typeface="+mn-cs"/>
                  </a:defRPr>
                </a:lvl8pPr>
                <a:lvl9pPr marL="3886200" indent="-228600" algn="l" rtl="0" fontAlgn="base">
                  <a:spcBef>
                    <a:spcPct val="20000"/>
                  </a:spcBef>
                  <a:spcAft>
                    <a:spcPct val="0"/>
                  </a:spcAft>
                  <a:buChar char="»"/>
                  <a:defRPr sz="2000">
                    <a:solidFill>
                      <a:schemeClr val="dk1"/>
                    </a:solidFill>
                    <a:latin typeface="+mn-lt"/>
                    <a:ea typeface="+mn-ea"/>
                    <a:cs typeface="+mn-cs"/>
                  </a:defRPr>
                </a:lvl9pPr>
              </a:lstStyle>
              <a:p>
                <a:pPr algn="just"/>
                <a14:m>
                  <m:oMath xmlns:m="http://schemas.openxmlformats.org/officeDocument/2006/math">
                    <m:r>
                      <a:rPr lang="zh-CN" altLang="en-US" sz="1800" kern="0" dirty="0" smtClean="0">
                        <a:latin typeface="Cambria Math" panose="02040503050406030204" pitchFamily="18" charset="0"/>
                      </a:rPr>
                      <m:t>数据集</m:t>
                    </m:r>
                    <m:d>
                      <m:dPr>
                        <m:begChr m:val="{"/>
                        <m:endChr m:val=""/>
                        <m:ctrlPr>
                          <a:rPr lang="en-US" altLang="zh-CN" sz="1800" i="1" kern="0" dirty="0">
                            <a:latin typeface="Cambria Math" panose="02040503050406030204" pitchFamily="18" charset="0"/>
                          </a:rPr>
                        </m:ctrlPr>
                      </m:dPr>
                      <m:e>
                        <m:eqArr>
                          <m:eqArrPr>
                            <m:ctrlPr>
                              <a:rPr lang="en-US" altLang="zh-CN" sz="1800" i="1" kern="0" dirty="0">
                                <a:latin typeface="Cambria Math" panose="02040503050406030204" pitchFamily="18" charset="0"/>
                              </a:rPr>
                            </m:ctrlPr>
                          </m:eqArrPr>
                          <m:e>
                            <m:r>
                              <a:rPr lang="zh-CN" altLang="en-US" sz="1800" b="1" i="1" kern="0" dirty="0">
                                <a:solidFill>
                                  <a:srgbClr val="FF0000"/>
                                </a:solidFill>
                                <a:latin typeface="Cambria Math" panose="02040503050406030204" pitchFamily="18" charset="0"/>
                              </a:rPr>
                              <m:t>训练集</m:t>
                            </m:r>
                            <m:r>
                              <a:rPr lang="zh-CN" altLang="en-US" sz="1800" i="1" kern="0" dirty="0">
                                <a:latin typeface="Cambria Math" panose="02040503050406030204" pitchFamily="18" charset="0"/>
                              </a:rPr>
                              <m:t>→</m:t>
                            </m:r>
                            <m:r>
                              <a:rPr lang="zh-CN" altLang="en-US" sz="1800" i="1" kern="0" dirty="0">
                                <a:latin typeface="Cambria Math" panose="02040503050406030204" pitchFamily="18" charset="0"/>
                              </a:rPr>
                              <m:t>训练模型</m:t>
                            </m:r>
                          </m:e>
                          <m:e>
                            <m:r>
                              <a:rPr lang="zh-CN" altLang="en-US" sz="1800" b="1" i="1" kern="0" dirty="0">
                                <a:latin typeface="Cambria Math" panose="02040503050406030204" pitchFamily="18" charset="0"/>
                              </a:rPr>
                              <m:t>验证集</m:t>
                            </m:r>
                            <m:r>
                              <a:rPr lang="en-US" altLang="zh-CN" sz="1800" i="1" kern="0" dirty="0">
                                <a:latin typeface="Cambria Math" panose="02040503050406030204" pitchFamily="18" charset="0"/>
                              </a:rPr>
                              <m:t>   </m:t>
                            </m:r>
                            <m:r>
                              <a:rPr lang="zh-CN" altLang="en-US" sz="1800" i="1" kern="0" dirty="0">
                                <a:latin typeface="Cambria Math" panose="02040503050406030204" pitchFamily="18" charset="0"/>
                              </a:rPr>
                              <m:t>→</m:t>
                            </m:r>
                            <m:r>
                              <a:rPr lang="zh-CN" altLang="en-US" sz="1800" i="1" kern="0" dirty="0">
                                <a:latin typeface="Cambria Math" panose="02040503050406030204" pitchFamily="18" charset="0"/>
                              </a:rPr>
                              <m:t>调整超参数</m:t>
                            </m:r>
                          </m:e>
                          <m:e/>
                          <m:e/>
                          <m:e/>
                          <m:e/>
                          <m:e/>
                          <m:e>
                            <m:r>
                              <a:rPr lang="zh-CN" altLang="en-US" sz="1800" i="1" kern="0" dirty="0">
                                <a:latin typeface="Cambria Math" panose="02040503050406030204" pitchFamily="18" charset="0"/>
                              </a:rPr>
                              <m:t>测试集</m:t>
                            </m:r>
                            <m:r>
                              <a:rPr lang="zh-CN" altLang="en-US" sz="1800" i="1" kern="0" dirty="0">
                                <a:latin typeface="Cambria Math" panose="02040503050406030204" pitchFamily="18" charset="0"/>
                              </a:rPr>
                              <m:t>→</m:t>
                            </m:r>
                            <m:r>
                              <a:rPr lang="zh-CN" altLang="en-US" sz="1800" i="1" kern="0" dirty="0">
                                <a:latin typeface="Cambria Math" panose="02040503050406030204" pitchFamily="18" charset="0"/>
                              </a:rPr>
                              <m:t>估计泛化能力</m:t>
                            </m:r>
                          </m:e>
                        </m:eqArr>
                      </m:e>
                    </m:d>
                  </m:oMath>
                </a14:m>
                <a:endParaRPr lang="en-US" altLang="zh-CN" sz="1800" kern="0" dirty="0"/>
              </a:p>
              <a:p>
                <a:endParaRPr lang="en-US" altLang="zh-CN" sz="1800" kern="0" dirty="0"/>
              </a:p>
              <a:p>
                <a:endParaRPr lang="zh-CN" altLang="en-US" sz="1800" kern="0" dirty="0"/>
              </a:p>
            </p:txBody>
          </p:sp>
        </mc:Choice>
        <mc:Fallback xmlns="">
          <p:sp>
            <p:nvSpPr>
              <p:cNvPr id="16" name="内容占位符 2">
                <a:extLst>
                  <a:ext uri="{FF2B5EF4-FFF2-40B4-BE49-F238E27FC236}">
                    <a16:creationId xmlns:a16="http://schemas.microsoft.com/office/drawing/2014/main" id="{25BED8DA-4210-F4A7-D35D-48E63E5BC04D}"/>
                  </a:ext>
                </a:extLst>
              </p:cNvPr>
              <p:cNvSpPr txBox="1">
                <a:spLocks noRot="1" noChangeAspect="1" noMove="1" noResize="1" noEditPoints="1" noAdjustHandles="1" noChangeArrowheads="1" noChangeShapeType="1" noTextEdit="1"/>
              </p:cNvSpPr>
              <p:nvPr/>
            </p:nvSpPr>
            <p:spPr>
              <a:xfrm>
                <a:off x="4876800" y="1339124"/>
                <a:ext cx="3555002" cy="1583633"/>
              </a:xfrm>
              <a:prstGeom prst="rect">
                <a:avLst/>
              </a:prstGeom>
              <a:blipFill>
                <a:blip r:embed="rId3"/>
                <a:stretch>
                  <a:fillRect/>
                </a:stretch>
              </a:blipFill>
            </p:spPr>
            <p:txBody>
              <a:bodyPr/>
              <a:lstStyle/>
              <a:p>
                <a:r>
                  <a:rPr lang="zh-CN" altLang="en-US">
                    <a:noFill/>
                  </a:rPr>
                  <a:t> </a:t>
                </a:r>
              </a:p>
            </p:txBody>
          </p:sp>
        </mc:Fallback>
      </mc:AlternateContent>
      <p:sp>
        <p:nvSpPr>
          <p:cNvPr id="17" name="箭头: 左弧形 16">
            <a:extLst>
              <a:ext uri="{FF2B5EF4-FFF2-40B4-BE49-F238E27FC236}">
                <a16:creationId xmlns:a16="http://schemas.microsoft.com/office/drawing/2014/main" id="{00EFE4B0-2A85-41B8-E6D8-E79BD5A15C6A}"/>
              </a:ext>
            </a:extLst>
          </p:cNvPr>
          <p:cNvSpPr/>
          <p:nvPr/>
        </p:nvSpPr>
        <p:spPr>
          <a:xfrm rot="10800000">
            <a:off x="7507959" y="1339124"/>
            <a:ext cx="285008" cy="400793"/>
          </a:xfrm>
          <a:prstGeom prst="curvedRightArrow">
            <a:avLst/>
          </a:prstGeom>
          <a:solidFill>
            <a:schemeClr val="bg1"/>
          </a:solidFill>
          <a:ln w="3175">
            <a:solidFill>
              <a:srgbClr val="1E03B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18" name="箭头: 上 17">
            <a:extLst>
              <a:ext uri="{FF2B5EF4-FFF2-40B4-BE49-F238E27FC236}">
                <a16:creationId xmlns:a16="http://schemas.microsoft.com/office/drawing/2014/main" id="{508218EF-0C84-F708-A089-BA3B595FE2CB}"/>
              </a:ext>
            </a:extLst>
          </p:cNvPr>
          <p:cNvSpPr/>
          <p:nvPr/>
        </p:nvSpPr>
        <p:spPr>
          <a:xfrm rot="10800000">
            <a:off x="6429519" y="1753770"/>
            <a:ext cx="252945" cy="792837"/>
          </a:xfrm>
          <a:prstGeom prst="upArrow">
            <a:avLst>
              <a:gd name="adj1" fmla="val 44366"/>
              <a:gd name="adj2" fmla="val 50000"/>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文本框 18">
            <a:extLst>
              <a:ext uri="{FF2B5EF4-FFF2-40B4-BE49-F238E27FC236}">
                <a16:creationId xmlns:a16="http://schemas.microsoft.com/office/drawing/2014/main" id="{BF3A8D03-2159-147A-9675-14F933352C2E}"/>
              </a:ext>
            </a:extLst>
          </p:cNvPr>
          <p:cNvSpPr txBox="1"/>
          <p:nvPr/>
        </p:nvSpPr>
        <p:spPr>
          <a:xfrm>
            <a:off x="6621135" y="1932794"/>
            <a:ext cx="1670068" cy="507831"/>
          </a:xfrm>
          <a:prstGeom prst="rect">
            <a:avLst/>
          </a:prstGeom>
          <a:noFill/>
        </p:spPr>
        <p:txBody>
          <a:bodyPr wrap="square">
            <a:spAutoFit/>
          </a:bodyPr>
          <a:lstStyle/>
          <a:p>
            <a:pPr marL="128588" indent="-128588">
              <a:buFont typeface="Wingdings" panose="05000000000000000000" pitchFamily="2" charset="2"/>
              <a:buChar char="Ø"/>
            </a:pPr>
            <a:r>
              <a:rPr lang="zh-CN" altLang="en-US" sz="900" dirty="0">
                <a:highlight>
                  <a:srgbClr val="FFFF00"/>
                </a:highlight>
              </a:rPr>
              <a:t>算法和超参数确定后</a:t>
            </a:r>
            <a:endParaRPr lang="en-US" altLang="zh-CN" sz="900" dirty="0">
              <a:highlight>
                <a:srgbClr val="FFFF00"/>
              </a:highlight>
            </a:endParaRPr>
          </a:p>
          <a:p>
            <a:pPr marL="128588" indent="-128588">
              <a:buFont typeface="Wingdings" panose="05000000000000000000" pitchFamily="2" charset="2"/>
              <a:buChar char="Ø"/>
            </a:pPr>
            <a:endParaRPr lang="en-US" altLang="zh-CN" sz="900" dirty="0">
              <a:highlight>
                <a:srgbClr val="FFFF00"/>
              </a:highlight>
            </a:endParaRPr>
          </a:p>
          <a:p>
            <a:pPr marL="128588" indent="-128588">
              <a:buFont typeface="Wingdings" panose="05000000000000000000" pitchFamily="2" charset="2"/>
              <a:buChar char="Ø"/>
            </a:pPr>
            <a:r>
              <a:rPr lang="zh-CN" altLang="en-US" sz="900" dirty="0">
                <a:highlight>
                  <a:srgbClr val="FFFF00"/>
                </a:highlight>
              </a:rPr>
              <a:t>整个数据集重新训练模型</a:t>
            </a:r>
            <a:endParaRPr lang="en-US" altLang="zh-CN" sz="900" dirty="0">
              <a:highlight>
                <a:srgbClr val="FFFF00"/>
              </a:highlight>
            </a:endParaRPr>
          </a:p>
        </p:txBody>
      </p:sp>
      <p:sp>
        <p:nvSpPr>
          <p:cNvPr id="20" name="文本框 19">
            <a:extLst>
              <a:ext uri="{FF2B5EF4-FFF2-40B4-BE49-F238E27FC236}">
                <a16:creationId xmlns:a16="http://schemas.microsoft.com/office/drawing/2014/main" id="{C4D65BD7-F017-1B2D-1D1C-B2F663369B7D}"/>
              </a:ext>
            </a:extLst>
          </p:cNvPr>
          <p:cNvSpPr txBox="1"/>
          <p:nvPr/>
        </p:nvSpPr>
        <p:spPr>
          <a:xfrm>
            <a:off x="7829483" y="1339124"/>
            <a:ext cx="681781" cy="415498"/>
          </a:xfrm>
          <a:prstGeom prst="rect">
            <a:avLst/>
          </a:prstGeom>
          <a:noFill/>
        </p:spPr>
        <p:txBody>
          <a:bodyPr wrap="square">
            <a:spAutoFit/>
          </a:bodyPr>
          <a:lstStyle/>
          <a:p>
            <a:pPr marL="214313" indent="-214313">
              <a:buFont typeface="Wingdings" panose="05000000000000000000" pitchFamily="2" charset="2"/>
              <a:buChar char="Ø"/>
            </a:pPr>
            <a:r>
              <a:rPr lang="zh-CN" altLang="en-US" sz="1050" dirty="0">
                <a:highlight>
                  <a:srgbClr val="00FFFF"/>
                </a:highlight>
              </a:rPr>
              <a:t>评估</a:t>
            </a:r>
            <a:endParaRPr lang="en-US" altLang="zh-CN" sz="1050" dirty="0">
              <a:highlight>
                <a:srgbClr val="00FFFF"/>
              </a:highlight>
            </a:endParaRPr>
          </a:p>
          <a:p>
            <a:pPr marL="214313" indent="-214313">
              <a:buFont typeface="Wingdings" panose="05000000000000000000" pitchFamily="2" charset="2"/>
              <a:buChar char="Ø"/>
            </a:pPr>
            <a:r>
              <a:rPr lang="zh-CN" altLang="en-US" sz="1050" dirty="0">
                <a:highlight>
                  <a:srgbClr val="00FFFF"/>
                </a:highlight>
              </a:rPr>
              <a:t>选择</a:t>
            </a:r>
          </a:p>
        </p:txBody>
      </p:sp>
      <p:sp>
        <p:nvSpPr>
          <p:cNvPr id="22" name="标题 1">
            <a:extLst>
              <a:ext uri="{FF2B5EF4-FFF2-40B4-BE49-F238E27FC236}">
                <a16:creationId xmlns:a16="http://schemas.microsoft.com/office/drawing/2014/main" id="{72A96352-B652-9A74-E309-1B7933C8133E}"/>
              </a:ext>
            </a:extLst>
          </p:cNvPr>
          <p:cNvSpPr txBox="1">
            <a:spLocks/>
          </p:cNvSpPr>
          <p:nvPr/>
        </p:nvSpPr>
        <p:spPr bwMode="auto">
          <a:xfrm>
            <a:off x="609600" y="741628"/>
            <a:ext cx="3755476" cy="2836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lst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a:r>
              <a:rPr lang="zh-CN" altLang="en-US" sz="2000" b="0" dirty="0">
                <a:solidFill>
                  <a:schemeClr val="tx1"/>
                </a:solidFill>
                <a:latin typeface="+mn-ea"/>
                <a:ea typeface="+mn-ea"/>
              </a:rPr>
              <a:t>训练</a:t>
            </a:r>
            <a:r>
              <a:rPr lang="en-US" altLang="zh-CN" sz="2000" b="0" dirty="0">
                <a:solidFill>
                  <a:schemeClr val="tx1"/>
                </a:solidFill>
                <a:latin typeface="+mn-ea"/>
                <a:ea typeface="+mn-ea"/>
              </a:rPr>
              <a:t>/</a:t>
            </a:r>
            <a:r>
              <a:rPr lang="zh-CN" altLang="en-US" sz="2000" b="0" dirty="0">
                <a:solidFill>
                  <a:schemeClr val="tx1"/>
                </a:solidFill>
                <a:latin typeface="+mn-ea"/>
                <a:ea typeface="+mn-ea"/>
              </a:rPr>
              <a:t>验证：是为了</a:t>
            </a:r>
            <a:r>
              <a:rPr lang="zh-CN" altLang="en-US" sz="2000" dirty="0">
                <a:solidFill>
                  <a:srgbClr val="FF0000"/>
                </a:solidFill>
                <a:latin typeface="+mn-ea"/>
                <a:ea typeface="+mn-ea"/>
              </a:rPr>
              <a:t>确定算法和算法的超参数</a:t>
            </a:r>
            <a:r>
              <a:rPr lang="zh-CN" altLang="en-US" sz="2000" b="0" dirty="0">
                <a:solidFill>
                  <a:schemeClr val="tx1"/>
                </a:solidFill>
                <a:latin typeface="+mn-ea"/>
                <a:ea typeface="+mn-ea"/>
              </a:rPr>
              <a:t>，确定了这些之后，需要再利用整个源数据集进行训练，这次训练所得的</a:t>
            </a:r>
            <a:r>
              <a:rPr lang="zh-CN" altLang="en-US" sz="2000" b="0" dirty="0">
                <a:solidFill>
                  <a:srgbClr val="FF0000"/>
                </a:solidFill>
                <a:latin typeface="+mn-ea"/>
                <a:ea typeface="+mn-ea"/>
              </a:rPr>
              <a:t>模型（参数）</a:t>
            </a:r>
            <a:r>
              <a:rPr lang="zh-CN" altLang="en-US" sz="2000" b="0" dirty="0">
                <a:solidFill>
                  <a:schemeClr val="tx1"/>
                </a:solidFill>
                <a:latin typeface="+mn-ea"/>
                <a:ea typeface="+mn-ea"/>
              </a:rPr>
              <a:t>才是最终模型，也即提交给用户进行测试的模型</a:t>
            </a:r>
            <a:endParaRPr lang="zh-CN" altLang="en-US" sz="2000" kern="0" dirty="0">
              <a:solidFill>
                <a:schemeClr val="tx1"/>
              </a:solidFill>
              <a:latin typeface="+mn-ea"/>
              <a:ea typeface="+mn-ea"/>
            </a:endParaRPr>
          </a:p>
        </p:txBody>
      </p:sp>
      <p:sp>
        <p:nvSpPr>
          <p:cNvPr id="23" name="Rectangle 2">
            <a:extLst>
              <a:ext uri="{FF2B5EF4-FFF2-40B4-BE49-F238E27FC236}">
                <a16:creationId xmlns:a16="http://schemas.microsoft.com/office/drawing/2014/main" id="{8F5581F2-521D-E346-A03E-7A43B4D3FBB2}"/>
              </a:ext>
            </a:extLst>
          </p:cNvPr>
          <p:cNvSpPr txBox="1">
            <a:spLocks noChangeArrowheads="1"/>
          </p:cNvSpPr>
          <p:nvPr/>
        </p:nvSpPr>
        <p:spPr bwMode="auto">
          <a:xfrm>
            <a:off x="206744" y="204747"/>
            <a:ext cx="6338933" cy="508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lst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eaLnBrk="1" hangingPunct="1"/>
            <a:r>
              <a:rPr lang="zh-CN" altLang="en-US" sz="2700" kern="0" dirty="0">
                <a:solidFill>
                  <a:srgbClr val="C00000"/>
                </a:solidFill>
              </a:rPr>
              <a:t>数据集划分</a:t>
            </a:r>
            <a:r>
              <a:rPr lang="en-US" altLang="zh-CN" sz="2700" kern="0" dirty="0">
                <a:solidFill>
                  <a:srgbClr val="C00000"/>
                </a:solidFill>
              </a:rPr>
              <a:t>---</a:t>
            </a:r>
            <a:r>
              <a:rPr lang="zh-CN" altLang="en-US" sz="2700" kern="0" dirty="0">
                <a:solidFill>
                  <a:srgbClr val="C00000"/>
                </a:solidFill>
              </a:rPr>
              <a:t>为何要进行数据集划分？</a:t>
            </a:r>
          </a:p>
        </p:txBody>
      </p:sp>
      <p:sp>
        <p:nvSpPr>
          <p:cNvPr id="3" name="灯片编号占位符 2">
            <a:extLst>
              <a:ext uri="{FF2B5EF4-FFF2-40B4-BE49-F238E27FC236}">
                <a16:creationId xmlns:a16="http://schemas.microsoft.com/office/drawing/2014/main" id="{30152EB9-C5D9-D346-8872-2F680C5F925E}"/>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64</a:t>
            </a:fld>
            <a:endParaRPr lang="en-US">
              <a:solidFill>
                <a:prstClr val="black">
                  <a:tint val="75000"/>
                </a:prstClr>
              </a:solidFill>
            </a:endParaRPr>
          </a:p>
        </p:txBody>
      </p:sp>
    </p:spTree>
    <p:extLst>
      <p:ext uri="{BB962C8B-B14F-4D97-AF65-F5344CB8AC3E}">
        <p14:creationId xmlns:p14="http://schemas.microsoft.com/office/powerpoint/2010/main" val="19504585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92DCA9E-9B63-4FED-9F98-B0740A2EC536}"/>
              </a:ext>
            </a:extLst>
          </p:cNvPr>
          <p:cNvSpPr txBox="1"/>
          <p:nvPr/>
        </p:nvSpPr>
        <p:spPr>
          <a:xfrm>
            <a:off x="419878" y="1031731"/>
            <a:ext cx="6651878" cy="738664"/>
          </a:xfrm>
          <a:prstGeom prst="rect">
            <a:avLst/>
          </a:prstGeom>
          <a:noFill/>
        </p:spPr>
        <p:txBody>
          <a:bodyPr wrap="square">
            <a:spAutoFit/>
          </a:bodyPr>
          <a:lstStyle/>
          <a:p>
            <a:pPr defTabSz="685800" eaLnBrk="0" fontAlgn="base" hangingPunct="0">
              <a:spcBef>
                <a:spcPct val="0"/>
              </a:spcBef>
              <a:spcAft>
                <a:spcPct val="0"/>
              </a:spcAft>
            </a:pPr>
            <a:r>
              <a:rPr lang="en-US" altLang="zh-CN" sz="2100" b="1" dirty="0">
                <a:solidFill>
                  <a:srgbClr val="FF0000"/>
                </a:solidFill>
                <a:latin typeface="楷体" panose="02010609060101010101" pitchFamily="49" charset="-122"/>
                <a:ea typeface="楷体" panose="02010609060101010101" pitchFamily="49" charset="-122"/>
              </a:rPr>
              <a:t>1.</a:t>
            </a:r>
            <a:r>
              <a:rPr lang="zh-CN" altLang="en-US" sz="2100" b="1" dirty="0">
                <a:solidFill>
                  <a:srgbClr val="FF0000"/>
                </a:solidFill>
                <a:latin typeface="楷体" panose="02010609060101010101" pitchFamily="49" charset="-122"/>
                <a:ea typeface="楷体" panose="02010609060101010101" pitchFamily="49" charset="-122"/>
              </a:rPr>
              <a:t>留出法</a:t>
            </a:r>
            <a:r>
              <a:rPr lang="en-US" altLang="zh-CN" sz="2100" b="1" dirty="0">
                <a:solidFill>
                  <a:srgbClr val="FF0000"/>
                </a:solidFill>
                <a:latin typeface="楷体" panose="02010609060101010101" pitchFamily="49" charset="-122"/>
                <a:ea typeface="楷体" panose="02010609060101010101" pitchFamily="49" charset="-122"/>
              </a:rPr>
              <a:t>---</a:t>
            </a:r>
            <a:r>
              <a:rPr lang="zh-CN" altLang="en-US" sz="2100" b="1" dirty="0">
                <a:solidFill>
                  <a:srgbClr val="000000"/>
                </a:solidFill>
                <a:latin typeface="楷体" panose="02010609060101010101" pitchFamily="49" charset="-122"/>
                <a:ea typeface="楷体" panose="02010609060101010101" pitchFamily="49" charset="-122"/>
              </a:rPr>
              <a:t>数据集</a:t>
            </a:r>
            <a:r>
              <a:rPr lang="en-US" altLang="zh-CN" sz="2100" b="1" dirty="0">
                <a:solidFill>
                  <a:srgbClr val="000000"/>
                </a:solidFill>
                <a:latin typeface="楷体" panose="02010609060101010101" pitchFamily="49" charset="-122"/>
                <a:ea typeface="楷体" panose="02010609060101010101" pitchFamily="49" charset="-122"/>
              </a:rPr>
              <a:t>D</a:t>
            </a:r>
            <a:r>
              <a:rPr lang="zh-CN" altLang="en-US" sz="2100" b="1" dirty="0">
                <a:solidFill>
                  <a:srgbClr val="000000"/>
                </a:solidFill>
                <a:latin typeface="楷体" panose="02010609060101010101" pitchFamily="49" charset="-122"/>
                <a:ea typeface="楷体" panose="02010609060101010101" pitchFamily="49" charset="-122"/>
              </a:rPr>
              <a:t>拆分成互斥的两个集合</a:t>
            </a:r>
            <a:r>
              <a:rPr lang="en-US" altLang="zh-CN" sz="2100" b="1" dirty="0">
                <a:solidFill>
                  <a:srgbClr val="000000"/>
                </a:solidFill>
                <a:latin typeface="楷体" panose="02010609060101010101" pitchFamily="49" charset="-122"/>
                <a:ea typeface="楷体" panose="02010609060101010101" pitchFamily="49" charset="-122"/>
              </a:rPr>
              <a:t>T</a:t>
            </a:r>
            <a:r>
              <a:rPr lang="zh-CN" altLang="en-US" sz="2100" b="1" dirty="0">
                <a:solidFill>
                  <a:srgbClr val="000000"/>
                </a:solidFill>
                <a:latin typeface="楷体" panose="02010609060101010101" pitchFamily="49" charset="-122"/>
                <a:ea typeface="楷体" panose="02010609060101010101" pitchFamily="49" charset="-122"/>
              </a:rPr>
              <a:t>、</a:t>
            </a:r>
            <a:r>
              <a:rPr lang="en-US" altLang="zh-CN" sz="2100" b="1" dirty="0">
                <a:solidFill>
                  <a:srgbClr val="000000"/>
                </a:solidFill>
                <a:latin typeface="楷体" panose="02010609060101010101" pitchFamily="49" charset="-122"/>
                <a:ea typeface="楷体" panose="02010609060101010101" pitchFamily="49" charset="-122"/>
              </a:rPr>
              <a:t>V</a:t>
            </a:r>
            <a:r>
              <a:rPr lang="zh-CN" altLang="en-US" sz="2100" b="1" dirty="0">
                <a:solidFill>
                  <a:srgbClr val="000000"/>
                </a:solidFill>
                <a:latin typeface="楷体" panose="02010609060101010101" pitchFamily="49" charset="-122"/>
                <a:ea typeface="楷体" panose="02010609060101010101" pitchFamily="49" charset="-122"/>
              </a:rPr>
              <a:t>：</a:t>
            </a:r>
            <a:endParaRPr lang="en-US" altLang="zh-CN" sz="2100" b="1" dirty="0">
              <a:solidFill>
                <a:srgbClr val="000000"/>
              </a:solidFill>
              <a:latin typeface="楷体" panose="02010609060101010101" pitchFamily="49" charset="-122"/>
              <a:ea typeface="楷体" panose="02010609060101010101" pitchFamily="49" charset="-122"/>
            </a:endParaRPr>
          </a:p>
          <a:p>
            <a:pPr defTabSz="685800" eaLnBrk="0" fontAlgn="base" hangingPunct="0">
              <a:spcBef>
                <a:spcPct val="0"/>
              </a:spcBef>
              <a:spcAft>
                <a:spcPct val="0"/>
              </a:spcAft>
            </a:pPr>
            <a:endParaRPr lang="zh-CN" altLang="en-US" sz="2100" b="1" dirty="0">
              <a:solidFill>
                <a:srgbClr val="FF0000"/>
              </a:solidFill>
              <a:latin typeface="楷体" panose="02010609060101010101" pitchFamily="49" charset="-122"/>
              <a:ea typeface="楷体" panose="02010609060101010101" pitchFamily="49" charset="-122"/>
            </a:endParaRPr>
          </a:p>
        </p:txBody>
      </p:sp>
      <p:sp>
        <p:nvSpPr>
          <p:cNvPr id="4" name="文本框 3">
            <a:extLst>
              <a:ext uri="{FF2B5EF4-FFF2-40B4-BE49-F238E27FC236}">
                <a16:creationId xmlns:a16="http://schemas.microsoft.com/office/drawing/2014/main" id="{DF2C2C0D-C716-4676-B873-AC76311D3410}"/>
              </a:ext>
            </a:extLst>
          </p:cNvPr>
          <p:cNvSpPr txBox="1"/>
          <p:nvPr/>
        </p:nvSpPr>
        <p:spPr>
          <a:xfrm>
            <a:off x="1848310" y="1458117"/>
            <a:ext cx="6875812"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57175" indent="-257175" defTabSz="685800" eaLnBrk="0" fontAlgn="base" hangingPunct="0">
              <a:spcBef>
                <a:spcPct val="0"/>
              </a:spcBef>
              <a:spcAft>
                <a:spcPct val="0"/>
              </a:spcAft>
              <a:buFont typeface="Wingdings" panose="05000000000000000000" pitchFamily="2" charset="2"/>
              <a:buChar char="Ø"/>
            </a:pPr>
            <a:r>
              <a:rPr lang="zh-CN" altLang="en-US" b="1" dirty="0">
                <a:solidFill>
                  <a:srgbClr val="000000"/>
                </a:solidFill>
                <a:latin typeface="楷体" panose="02010609060101010101" pitchFamily="49" charset="-122"/>
                <a:ea typeface="楷体" panose="02010609060101010101" pitchFamily="49" charset="-122"/>
              </a:rPr>
              <a:t>在</a:t>
            </a:r>
            <a:r>
              <a:rPr lang="en-US" altLang="zh-CN" b="1" dirty="0">
                <a:solidFill>
                  <a:srgbClr val="000000"/>
                </a:solidFill>
                <a:latin typeface="楷体" panose="02010609060101010101" pitchFamily="49" charset="-122"/>
                <a:ea typeface="楷体" panose="02010609060101010101" pitchFamily="49" charset="-122"/>
              </a:rPr>
              <a:t>T</a:t>
            </a:r>
            <a:r>
              <a:rPr lang="zh-CN" altLang="en-US" b="1" dirty="0">
                <a:solidFill>
                  <a:srgbClr val="000000"/>
                </a:solidFill>
                <a:latin typeface="楷体" panose="02010609060101010101" pitchFamily="49" charset="-122"/>
                <a:ea typeface="楷体" panose="02010609060101010101" pitchFamily="49" charset="-122"/>
              </a:rPr>
              <a:t>（</a:t>
            </a:r>
            <a:r>
              <a:rPr lang="en-US" altLang="zh-CN" b="1" dirty="0">
                <a:solidFill>
                  <a:srgbClr val="000000"/>
                </a:solidFill>
                <a:latin typeface="楷体" panose="02010609060101010101" pitchFamily="49" charset="-122"/>
                <a:ea typeface="楷体" panose="02010609060101010101" pitchFamily="49" charset="-122"/>
              </a:rPr>
              <a:t>Train</a:t>
            </a:r>
            <a:r>
              <a:rPr lang="zh-CN" altLang="en-US" b="1" dirty="0">
                <a:solidFill>
                  <a:srgbClr val="000000"/>
                </a:solidFill>
                <a:latin typeface="楷体" panose="02010609060101010101" pitchFamily="49" charset="-122"/>
                <a:ea typeface="楷体" panose="02010609060101010101" pitchFamily="49" charset="-122"/>
              </a:rPr>
              <a:t>）上训练模型，在</a:t>
            </a:r>
            <a:r>
              <a:rPr lang="en-US" altLang="zh-CN" b="1" dirty="0">
                <a:solidFill>
                  <a:srgbClr val="000000"/>
                </a:solidFill>
                <a:latin typeface="楷体" panose="02010609060101010101" pitchFamily="49" charset="-122"/>
                <a:ea typeface="楷体" panose="02010609060101010101" pitchFamily="49" charset="-122"/>
              </a:rPr>
              <a:t>V</a:t>
            </a:r>
            <a:r>
              <a:rPr lang="zh-CN" altLang="en-US" b="1" dirty="0">
                <a:solidFill>
                  <a:srgbClr val="000000"/>
                </a:solidFill>
                <a:latin typeface="楷体" panose="02010609060101010101" pitchFamily="49" charset="-122"/>
                <a:ea typeface="楷体" panose="02010609060101010101" pitchFamily="49" charset="-122"/>
              </a:rPr>
              <a:t>（</a:t>
            </a:r>
            <a:r>
              <a:rPr lang="en-US" altLang="zh-CN" b="1" dirty="0">
                <a:solidFill>
                  <a:srgbClr val="000000"/>
                </a:solidFill>
                <a:latin typeface="楷体" panose="02010609060101010101" pitchFamily="49" charset="-122"/>
                <a:ea typeface="楷体" panose="02010609060101010101" pitchFamily="49" charset="-122"/>
              </a:rPr>
              <a:t>Validation</a:t>
            </a:r>
            <a:r>
              <a:rPr lang="zh-CN" altLang="en-US" b="1" dirty="0">
                <a:solidFill>
                  <a:srgbClr val="000000"/>
                </a:solidFill>
                <a:latin typeface="楷体" panose="02010609060101010101" pitchFamily="49" charset="-122"/>
                <a:ea typeface="楷体" panose="02010609060101010101" pitchFamily="49" charset="-122"/>
              </a:rPr>
              <a:t>）上验证模型</a:t>
            </a:r>
          </a:p>
        </p:txBody>
      </p:sp>
      <p:sp>
        <p:nvSpPr>
          <p:cNvPr id="6" name="文本框 5">
            <a:extLst>
              <a:ext uri="{FF2B5EF4-FFF2-40B4-BE49-F238E27FC236}">
                <a16:creationId xmlns:a16="http://schemas.microsoft.com/office/drawing/2014/main" id="{E45B4CB9-88D3-49A7-996A-09FC2685ABFE}"/>
              </a:ext>
            </a:extLst>
          </p:cNvPr>
          <p:cNvSpPr txBox="1"/>
          <p:nvPr/>
        </p:nvSpPr>
        <p:spPr>
          <a:xfrm>
            <a:off x="819398" y="1917869"/>
            <a:ext cx="7690757" cy="3208571"/>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defTabSz="685800" eaLnBrk="0" fontAlgn="base" hangingPunct="0">
              <a:spcBef>
                <a:spcPct val="0"/>
              </a:spcBef>
              <a:spcAft>
                <a:spcPct val="0"/>
              </a:spcAft>
            </a:pPr>
            <a:r>
              <a:rPr lang="en-US" altLang="zh-CN" sz="1650" b="1" dirty="0">
                <a:solidFill>
                  <a:srgbClr val="000000"/>
                </a:solidFill>
                <a:latin typeface="楷体" panose="02010609060101010101" pitchFamily="49" charset="-122"/>
                <a:ea typeface="楷体" panose="02010609060101010101" pitchFamily="49" charset="-122"/>
              </a:rPr>
              <a:t>(1)</a:t>
            </a:r>
            <a:r>
              <a:rPr lang="zh-CN" altLang="en-US" sz="1650" b="1" dirty="0">
                <a:solidFill>
                  <a:srgbClr val="000000"/>
                </a:solidFill>
                <a:latin typeface="楷体" panose="02010609060101010101" pitchFamily="49" charset="-122"/>
                <a:ea typeface="楷体" panose="02010609060101010101" pitchFamily="49" charset="-122"/>
              </a:rPr>
              <a:t>如何划分保证数据分布的一致性？</a:t>
            </a:r>
            <a:r>
              <a:rPr lang="en-US" altLang="zh-CN" sz="1650" b="1" dirty="0">
                <a:solidFill>
                  <a:srgbClr val="000000"/>
                </a:solidFill>
                <a:latin typeface="楷体" panose="02010609060101010101" pitchFamily="49" charset="-122"/>
                <a:ea typeface="楷体" panose="02010609060101010101" pitchFamily="49" charset="-122"/>
              </a:rPr>
              <a:t>=&gt;“</a:t>
            </a:r>
            <a:r>
              <a:rPr lang="zh-CN" altLang="en-US" sz="1650" b="1" dirty="0">
                <a:solidFill>
                  <a:srgbClr val="FF0000"/>
                </a:solidFill>
                <a:latin typeface="楷体" panose="02010609060101010101" pitchFamily="49" charset="-122"/>
                <a:ea typeface="楷体" panose="02010609060101010101" pitchFamily="49" charset="-122"/>
              </a:rPr>
              <a:t>分层采样</a:t>
            </a:r>
            <a:r>
              <a:rPr lang="zh-CN" altLang="en-US" sz="1650" b="1" dirty="0">
                <a:solidFill>
                  <a:srgbClr val="000000"/>
                </a:solidFill>
                <a:latin typeface="楷体" panose="02010609060101010101" pitchFamily="49" charset="-122"/>
                <a:ea typeface="楷体" panose="02010609060101010101" pitchFamily="49" charset="-122"/>
              </a:rPr>
              <a:t>”</a:t>
            </a:r>
            <a:br>
              <a:rPr lang="zh-CN" altLang="en-US" sz="1650" dirty="0">
                <a:solidFill>
                  <a:srgbClr val="000000"/>
                </a:solidFill>
                <a:latin typeface="楷体" panose="02010609060101010101" pitchFamily="49" charset="-122"/>
                <a:ea typeface="楷体" panose="02010609060101010101" pitchFamily="49" charset="-122"/>
              </a:rPr>
            </a:br>
            <a:r>
              <a:rPr lang="zh-CN" altLang="en-US" sz="1650" dirty="0">
                <a:solidFill>
                  <a:srgbClr val="000000"/>
                </a:solidFill>
                <a:latin typeface="楷体" panose="02010609060101010101" pitchFamily="49" charset="-122"/>
                <a:ea typeface="楷体" panose="02010609060101010101" pitchFamily="49" charset="-122"/>
              </a:rPr>
              <a:t>   采用“分层采样”的方法来保留类别比例。如原始数据集有</a:t>
            </a:r>
            <a:r>
              <a:rPr lang="en-US" altLang="zh-CN" sz="1650" dirty="0">
                <a:solidFill>
                  <a:srgbClr val="000000"/>
                </a:solidFill>
                <a:latin typeface="楷体" panose="02010609060101010101" pitchFamily="49" charset="-122"/>
                <a:ea typeface="楷体" panose="02010609060101010101" pitchFamily="49" charset="-122"/>
              </a:rPr>
              <a:t>100</a:t>
            </a:r>
            <a:r>
              <a:rPr lang="zh-CN" altLang="en-US" sz="1650" dirty="0">
                <a:solidFill>
                  <a:srgbClr val="000000"/>
                </a:solidFill>
                <a:latin typeface="楷体" panose="02010609060101010101" pitchFamily="49" charset="-122"/>
                <a:ea typeface="楷体" panose="02010609060101010101" pitchFamily="49" charset="-122"/>
              </a:rPr>
              <a:t>个样本，假设训练集占</a:t>
            </a:r>
            <a:r>
              <a:rPr lang="en-US" altLang="zh-CN" sz="1650" dirty="0">
                <a:solidFill>
                  <a:srgbClr val="000000"/>
                </a:solidFill>
                <a:latin typeface="楷体" panose="02010609060101010101" pitchFamily="49" charset="-122"/>
                <a:ea typeface="楷体" panose="02010609060101010101" pitchFamily="49" charset="-122"/>
              </a:rPr>
              <a:t>60</a:t>
            </a:r>
            <a:r>
              <a:rPr lang="zh-CN" altLang="en-US" sz="1650" dirty="0">
                <a:solidFill>
                  <a:srgbClr val="000000"/>
                </a:solidFill>
                <a:latin typeface="楷体" panose="02010609060101010101" pitchFamily="49" charset="-122"/>
                <a:ea typeface="楷体" panose="02010609060101010101" pitchFamily="49" charset="-122"/>
              </a:rPr>
              <a:t>个，验证集占</a:t>
            </a:r>
            <a:r>
              <a:rPr lang="en-US" altLang="zh-CN" sz="1650" dirty="0">
                <a:solidFill>
                  <a:srgbClr val="000000"/>
                </a:solidFill>
                <a:latin typeface="楷体" panose="02010609060101010101" pitchFamily="49" charset="-122"/>
                <a:ea typeface="楷体" panose="02010609060101010101" pitchFamily="49" charset="-122"/>
              </a:rPr>
              <a:t>40</a:t>
            </a:r>
            <a:r>
              <a:rPr lang="zh-CN" altLang="en-US" sz="1650" dirty="0">
                <a:solidFill>
                  <a:srgbClr val="000000"/>
                </a:solidFill>
                <a:latin typeface="楷体" panose="02010609060101010101" pitchFamily="49" charset="-122"/>
                <a:ea typeface="楷体" panose="02010609060101010101" pitchFamily="49" charset="-122"/>
              </a:rPr>
              <a:t>个。若训练集中正例反例各</a:t>
            </a:r>
            <a:r>
              <a:rPr lang="en-US" altLang="zh-CN" sz="1650" dirty="0">
                <a:solidFill>
                  <a:srgbClr val="000000"/>
                </a:solidFill>
                <a:latin typeface="楷体" panose="02010609060101010101" pitchFamily="49" charset="-122"/>
                <a:ea typeface="楷体" panose="02010609060101010101" pitchFamily="49" charset="-122"/>
              </a:rPr>
              <a:t>30</a:t>
            </a:r>
            <a:r>
              <a:rPr lang="zh-CN" altLang="en-US" sz="1650" dirty="0">
                <a:solidFill>
                  <a:srgbClr val="000000"/>
                </a:solidFill>
                <a:latin typeface="楷体" panose="02010609060101010101" pitchFamily="49" charset="-122"/>
                <a:ea typeface="楷体" panose="02010609060101010101" pitchFamily="49" charset="-122"/>
              </a:rPr>
              <a:t>个（比例为</a:t>
            </a:r>
            <a:r>
              <a:rPr lang="en-US" altLang="zh-CN" sz="1650" dirty="0">
                <a:solidFill>
                  <a:srgbClr val="000000"/>
                </a:solidFill>
                <a:latin typeface="楷体" panose="02010609060101010101" pitchFamily="49" charset="-122"/>
                <a:ea typeface="楷体" panose="02010609060101010101" pitchFamily="49" charset="-122"/>
              </a:rPr>
              <a:t>1:1</a:t>
            </a:r>
            <a:r>
              <a:rPr lang="zh-CN" altLang="en-US" sz="1650" dirty="0">
                <a:solidFill>
                  <a:srgbClr val="000000"/>
                </a:solidFill>
                <a:latin typeface="楷体" panose="02010609060101010101" pitchFamily="49" charset="-122"/>
                <a:ea typeface="楷体" panose="02010609060101010101" pitchFamily="49" charset="-122"/>
              </a:rPr>
              <a:t>），那么验证集中就应该正例反例各</a:t>
            </a:r>
            <a:r>
              <a:rPr lang="en-US" altLang="zh-CN" sz="1650" dirty="0">
                <a:solidFill>
                  <a:srgbClr val="000000"/>
                </a:solidFill>
                <a:latin typeface="楷体" panose="02010609060101010101" pitchFamily="49" charset="-122"/>
                <a:ea typeface="楷体" panose="02010609060101010101" pitchFamily="49" charset="-122"/>
              </a:rPr>
              <a:t>20</a:t>
            </a:r>
            <a:r>
              <a:rPr lang="zh-CN" altLang="en-US" sz="1650" dirty="0">
                <a:solidFill>
                  <a:srgbClr val="000000"/>
                </a:solidFill>
                <a:latin typeface="楷体" panose="02010609060101010101" pitchFamily="49" charset="-122"/>
                <a:ea typeface="楷体" panose="02010609060101010101" pitchFamily="49" charset="-122"/>
              </a:rPr>
              <a:t>个（同样保持</a:t>
            </a:r>
            <a:r>
              <a:rPr lang="en-US" altLang="zh-CN" sz="1650" dirty="0">
                <a:solidFill>
                  <a:srgbClr val="000000"/>
                </a:solidFill>
                <a:latin typeface="楷体" panose="02010609060101010101" pitchFamily="49" charset="-122"/>
                <a:ea typeface="楷体" panose="02010609060101010101" pitchFamily="49" charset="-122"/>
              </a:rPr>
              <a:t>1:1</a:t>
            </a:r>
            <a:r>
              <a:rPr lang="zh-CN" altLang="en-US" sz="1650" dirty="0">
                <a:solidFill>
                  <a:srgbClr val="000000"/>
                </a:solidFill>
                <a:latin typeface="楷体" panose="02010609060101010101" pitchFamily="49" charset="-122"/>
                <a:ea typeface="楷体" panose="02010609060101010101" pitchFamily="49" charset="-122"/>
              </a:rPr>
              <a:t>的比例）</a:t>
            </a:r>
            <a:endParaRPr lang="en-US" altLang="zh-CN" sz="1650" dirty="0">
              <a:solidFill>
                <a:srgbClr val="000000"/>
              </a:solidFill>
              <a:latin typeface="楷体" panose="02010609060101010101" pitchFamily="49" charset="-122"/>
              <a:ea typeface="楷体" panose="02010609060101010101" pitchFamily="49" charset="-122"/>
            </a:endParaRPr>
          </a:p>
          <a:p>
            <a:pPr defTabSz="685800" eaLnBrk="0" fontAlgn="base" hangingPunct="0">
              <a:spcBef>
                <a:spcPct val="0"/>
              </a:spcBef>
              <a:spcAft>
                <a:spcPct val="0"/>
              </a:spcAft>
            </a:pPr>
            <a:endParaRPr lang="en-US" altLang="zh-CN" sz="1650" dirty="0">
              <a:solidFill>
                <a:srgbClr val="000000"/>
              </a:solidFill>
              <a:latin typeface="楷体" panose="02010609060101010101" pitchFamily="49" charset="-122"/>
              <a:ea typeface="楷体" panose="02010609060101010101" pitchFamily="49" charset="-122"/>
            </a:endParaRPr>
          </a:p>
          <a:p>
            <a:pPr defTabSz="685800" eaLnBrk="0" fontAlgn="base" hangingPunct="0">
              <a:spcBef>
                <a:spcPct val="0"/>
              </a:spcBef>
              <a:spcAft>
                <a:spcPct val="0"/>
              </a:spcAft>
            </a:pPr>
            <a:r>
              <a:rPr lang="en-US" altLang="zh-CN" sz="1650" b="1" dirty="0">
                <a:solidFill>
                  <a:srgbClr val="000000"/>
                </a:solidFill>
                <a:latin typeface="楷体" panose="02010609060101010101" pitchFamily="49" charset="-122"/>
                <a:ea typeface="楷体" panose="02010609060101010101" pitchFamily="49" charset="-122"/>
              </a:rPr>
              <a:t>(2)</a:t>
            </a:r>
            <a:r>
              <a:rPr lang="zh-CN" altLang="en-US" sz="1650" b="1" dirty="0">
                <a:solidFill>
                  <a:srgbClr val="000000"/>
                </a:solidFill>
                <a:latin typeface="楷体" panose="02010609060101010101" pitchFamily="49" charset="-122"/>
                <a:ea typeface="楷体" panose="02010609060101010101" pitchFamily="49" charset="-122"/>
              </a:rPr>
              <a:t>如何保证随机划分的稳定性？</a:t>
            </a:r>
            <a:r>
              <a:rPr lang="en-US" altLang="zh-CN" sz="1650" b="1" dirty="0">
                <a:solidFill>
                  <a:srgbClr val="000000"/>
                </a:solidFill>
                <a:latin typeface="楷体" panose="02010609060101010101" pitchFamily="49" charset="-122"/>
                <a:ea typeface="楷体" panose="02010609060101010101" pitchFamily="49" charset="-122"/>
              </a:rPr>
              <a:t>=&gt;“</a:t>
            </a:r>
            <a:r>
              <a:rPr lang="zh-CN" altLang="en-US" sz="1650" b="1" dirty="0">
                <a:solidFill>
                  <a:srgbClr val="FF0000"/>
                </a:solidFill>
                <a:latin typeface="楷体" panose="02010609060101010101" pitchFamily="49" charset="-122"/>
                <a:ea typeface="楷体" panose="02010609060101010101" pitchFamily="49" charset="-122"/>
              </a:rPr>
              <a:t>多次随机划分</a:t>
            </a:r>
            <a:r>
              <a:rPr lang="zh-CN" altLang="en-US" sz="1650" b="1" dirty="0">
                <a:solidFill>
                  <a:srgbClr val="000000"/>
                </a:solidFill>
                <a:latin typeface="楷体" panose="02010609060101010101" pitchFamily="49" charset="-122"/>
                <a:ea typeface="楷体" panose="02010609060101010101" pitchFamily="49" charset="-122"/>
              </a:rPr>
              <a:t>”</a:t>
            </a:r>
            <a:endParaRPr lang="en-US" altLang="zh-CN" sz="1650" b="1" dirty="0">
              <a:solidFill>
                <a:srgbClr val="000000"/>
              </a:solidFill>
              <a:latin typeface="楷体" panose="02010609060101010101" pitchFamily="49" charset="-122"/>
              <a:ea typeface="楷体" panose="02010609060101010101" pitchFamily="49" charset="-122"/>
            </a:endParaRPr>
          </a:p>
          <a:p>
            <a:pPr marL="257175" indent="-257175" defTabSz="685800" eaLnBrk="0" fontAlgn="base" hangingPunct="0">
              <a:spcBef>
                <a:spcPct val="0"/>
              </a:spcBef>
              <a:spcAft>
                <a:spcPct val="0"/>
              </a:spcAft>
              <a:buFont typeface="Wingdings" panose="05000000000000000000" pitchFamily="2" charset="2"/>
              <a:buChar char="Ø"/>
            </a:pPr>
            <a:r>
              <a:rPr lang="zh-CN" altLang="en-US" sz="1650" dirty="0">
                <a:solidFill>
                  <a:srgbClr val="000000"/>
                </a:solidFill>
                <a:latin typeface="楷体" panose="02010609060101010101" pitchFamily="49" charset="-122"/>
                <a:ea typeface="楷体" panose="02010609060101010101" pitchFamily="49" charset="-122"/>
              </a:rPr>
              <a:t>单次使用评估结果不稳定、随机性较大</a:t>
            </a:r>
            <a:endParaRPr lang="en-US" altLang="zh-CN" sz="1650" dirty="0">
              <a:solidFill>
                <a:srgbClr val="000000"/>
              </a:solidFill>
              <a:latin typeface="楷体" panose="02010609060101010101" pitchFamily="49" charset="-122"/>
              <a:ea typeface="楷体" panose="02010609060101010101" pitchFamily="49" charset="-122"/>
            </a:endParaRPr>
          </a:p>
          <a:p>
            <a:pPr marL="257175" indent="-257175" defTabSz="685800" eaLnBrk="0" fontAlgn="base" hangingPunct="0">
              <a:spcBef>
                <a:spcPct val="0"/>
              </a:spcBef>
              <a:spcAft>
                <a:spcPct val="0"/>
              </a:spcAft>
              <a:buFont typeface="Wingdings" panose="05000000000000000000" pitchFamily="2" charset="2"/>
              <a:buChar char="Ø"/>
            </a:pPr>
            <a:r>
              <a:rPr lang="zh-CN" altLang="en-US" sz="1650" dirty="0">
                <a:solidFill>
                  <a:srgbClr val="000000"/>
                </a:solidFill>
                <a:latin typeface="楷体" panose="02010609060101010101" pitchFamily="49" charset="-122"/>
                <a:ea typeface="楷体" panose="02010609060101010101" pitchFamily="49" charset="-122"/>
              </a:rPr>
              <a:t>若干次随机划分、重复进行实验评估、取平均值作为评估结果</a:t>
            </a:r>
            <a:endParaRPr lang="en-US" altLang="zh-CN" sz="1650" dirty="0">
              <a:solidFill>
                <a:srgbClr val="000000"/>
              </a:solidFill>
              <a:latin typeface="楷体" panose="02010609060101010101" pitchFamily="49" charset="-122"/>
              <a:ea typeface="楷体" panose="02010609060101010101" pitchFamily="49" charset="-122"/>
            </a:endParaRPr>
          </a:p>
          <a:p>
            <a:pPr marL="600075" lvl="1" indent="-257175" defTabSz="685800" eaLnBrk="0" fontAlgn="base" hangingPunct="0">
              <a:spcBef>
                <a:spcPct val="0"/>
              </a:spcBef>
              <a:spcAft>
                <a:spcPct val="0"/>
              </a:spcAft>
              <a:buFont typeface="Wingdings" panose="05000000000000000000" pitchFamily="2" charset="2"/>
              <a:buChar char="Ø"/>
            </a:pPr>
            <a:r>
              <a:rPr lang="en-US" altLang="zh-CN" sz="1650" dirty="0">
                <a:solidFill>
                  <a:srgbClr val="000000"/>
                </a:solidFill>
                <a:latin typeface="楷体" panose="02010609060101010101" pitchFamily="49" charset="-122"/>
                <a:ea typeface="楷体" panose="02010609060101010101" pitchFamily="49" charset="-122"/>
              </a:rPr>
              <a:t>1</a:t>
            </a:r>
            <a:r>
              <a:rPr lang="zh-CN" altLang="en-US" sz="1650" dirty="0">
                <a:solidFill>
                  <a:srgbClr val="000000"/>
                </a:solidFill>
                <a:latin typeface="楷体" panose="02010609060101010101" pitchFamily="49" charset="-122"/>
                <a:ea typeface="楷体" panose="02010609060101010101" pitchFamily="49" charset="-122"/>
              </a:rPr>
              <a:t>）进行</a:t>
            </a:r>
            <a:r>
              <a:rPr lang="en-US" altLang="zh-CN" sz="1650" dirty="0">
                <a:solidFill>
                  <a:srgbClr val="000000"/>
                </a:solidFill>
                <a:latin typeface="楷体" panose="02010609060101010101" pitchFamily="49" charset="-122"/>
                <a:ea typeface="楷体" panose="02010609060101010101" pitchFamily="49" charset="-122"/>
              </a:rPr>
              <a:t>100</a:t>
            </a:r>
            <a:r>
              <a:rPr lang="zh-CN" altLang="en-US" sz="1650" dirty="0">
                <a:solidFill>
                  <a:srgbClr val="000000"/>
                </a:solidFill>
                <a:latin typeface="楷体" panose="02010609060101010101" pitchFamily="49" charset="-122"/>
                <a:ea typeface="楷体" panose="02010609060101010101" pitchFamily="49" charset="-122"/>
              </a:rPr>
              <a:t>次随机划分，</a:t>
            </a:r>
            <a:endParaRPr lang="en-US" altLang="zh-CN" sz="1650" dirty="0">
              <a:solidFill>
                <a:srgbClr val="000000"/>
              </a:solidFill>
              <a:latin typeface="楷体" panose="02010609060101010101" pitchFamily="49" charset="-122"/>
              <a:ea typeface="楷体" panose="02010609060101010101" pitchFamily="49" charset="-122"/>
            </a:endParaRPr>
          </a:p>
          <a:p>
            <a:pPr marL="600075" lvl="1" indent="-257175" defTabSz="685800" eaLnBrk="0" fontAlgn="base" hangingPunct="0">
              <a:spcBef>
                <a:spcPct val="0"/>
              </a:spcBef>
              <a:spcAft>
                <a:spcPct val="0"/>
              </a:spcAft>
              <a:buFont typeface="Wingdings" panose="05000000000000000000" pitchFamily="2" charset="2"/>
              <a:buChar char="Ø"/>
            </a:pPr>
            <a:r>
              <a:rPr lang="en-US" altLang="zh-CN" sz="1650" dirty="0">
                <a:solidFill>
                  <a:srgbClr val="000000"/>
                </a:solidFill>
                <a:latin typeface="楷体" panose="02010609060101010101" pitchFamily="49" charset="-122"/>
                <a:ea typeface="楷体" panose="02010609060101010101" pitchFamily="49" charset="-122"/>
              </a:rPr>
              <a:t>2</a:t>
            </a:r>
            <a:r>
              <a:rPr lang="zh-CN" altLang="en-US" sz="1650" dirty="0">
                <a:solidFill>
                  <a:srgbClr val="000000"/>
                </a:solidFill>
                <a:latin typeface="楷体" panose="02010609060101010101" pitchFamily="49" charset="-122"/>
                <a:ea typeface="楷体" panose="02010609060101010101" pitchFamily="49" charset="-122"/>
              </a:rPr>
              <a:t>）每次随机产生一个训练</a:t>
            </a:r>
            <a:r>
              <a:rPr lang="en-US" altLang="zh-CN" sz="1650" dirty="0">
                <a:solidFill>
                  <a:srgbClr val="000000"/>
                </a:solidFill>
                <a:latin typeface="楷体" panose="02010609060101010101" pitchFamily="49" charset="-122"/>
                <a:ea typeface="楷体" panose="02010609060101010101" pitchFamily="49" charset="-122"/>
              </a:rPr>
              <a:t>/</a:t>
            </a:r>
            <a:r>
              <a:rPr lang="zh-CN" altLang="en-US" sz="1650" dirty="0">
                <a:solidFill>
                  <a:srgbClr val="000000"/>
                </a:solidFill>
                <a:latin typeface="楷体" panose="02010609060101010101" pitchFamily="49" charset="-122"/>
                <a:ea typeface="楷体" panose="02010609060101010101" pitchFamily="49" charset="-122"/>
              </a:rPr>
              <a:t>验证集</a:t>
            </a:r>
            <a:endParaRPr lang="en-US" altLang="zh-CN" sz="1650" dirty="0">
              <a:solidFill>
                <a:srgbClr val="000000"/>
              </a:solidFill>
              <a:latin typeface="楷体" panose="02010609060101010101" pitchFamily="49" charset="-122"/>
              <a:ea typeface="楷体" panose="02010609060101010101" pitchFamily="49" charset="-122"/>
            </a:endParaRPr>
          </a:p>
          <a:p>
            <a:pPr marL="600075" lvl="1" indent="-257175" defTabSz="685800" eaLnBrk="0" fontAlgn="base" hangingPunct="0">
              <a:spcBef>
                <a:spcPct val="0"/>
              </a:spcBef>
              <a:spcAft>
                <a:spcPct val="0"/>
              </a:spcAft>
              <a:buFont typeface="Wingdings" panose="05000000000000000000" pitchFamily="2" charset="2"/>
              <a:buChar char="Ø"/>
            </a:pPr>
            <a:r>
              <a:rPr lang="en-US" altLang="zh-CN" sz="1650" dirty="0">
                <a:solidFill>
                  <a:srgbClr val="000000"/>
                </a:solidFill>
                <a:latin typeface="楷体" panose="02010609060101010101" pitchFamily="49" charset="-122"/>
                <a:ea typeface="楷体" panose="02010609060101010101" pitchFamily="49" charset="-122"/>
              </a:rPr>
              <a:t>3</a:t>
            </a:r>
            <a:r>
              <a:rPr lang="zh-CN" altLang="en-US" sz="1650" dirty="0">
                <a:solidFill>
                  <a:srgbClr val="000000"/>
                </a:solidFill>
                <a:latin typeface="楷体" panose="02010609060101010101" pitchFamily="49" charset="-122"/>
                <a:ea typeface="楷体" panose="02010609060101010101" pitchFamily="49" charset="-122"/>
              </a:rPr>
              <a:t>）得到</a:t>
            </a:r>
            <a:r>
              <a:rPr lang="en-US" altLang="zh-CN" sz="1650" dirty="0">
                <a:solidFill>
                  <a:srgbClr val="000000"/>
                </a:solidFill>
                <a:latin typeface="楷体" panose="02010609060101010101" pitchFamily="49" charset="-122"/>
                <a:ea typeface="楷体" panose="02010609060101010101" pitchFamily="49" charset="-122"/>
              </a:rPr>
              <a:t>100</a:t>
            </a:r>
            <a:r>
              <a:rPr lang="zh-CN" altLang="en-US" sz="1650" dirty="0">
                <a:solidFill>
                  <a:srgbClr val="000000"/>
                </a:solidFill>
                <a:latin typeface="楷体" panose="02010609060101010101" pitchFamily="49" charset="-122"/>
                <a:ea typeface="楷体" panose="02010609060101010101" pitchFamily="49" charset="-122"/>
              </a:rPr>
              <a:t>个结果</a:t>
            </a:r>
            <a:endParaRPr lang="en-US" altLang="zh-CN" sz="1650" dirty="0">
              <a:solidFill>
                <a:srgbClr val="000000"/>
              </a:solidFill>
              <a:latin typeface="楷体" panose="02010609060101010101" pitchFamily="49" charset="-122"/>
              <a:ea typeface="楷体" panose="02010609060101010101" pitchFamily="49" charset="-122"/>
            </a:endParaRPr>
          </a:p>
          <a:p>
            <a:pPr marL="600075" lvl="1" indent="-257175" defTabSz="685800" eaLnBrk="0" fontAlgn="base" hangingPunct="0">
              <a:spcBef>
                <a:spcPct val="0"/>
              </a:spcBef>
              <a:spcAft>
                <a:spcPct val="0"/>
              </a:spcAft>
              <a:buFont typeface="Wingdings" panose="05000000000000000000" pitchFamily="2" charset="2"/>
              <a:buChar char="Ø"/>
            </a:pPr>
            <a:r>
              <a:rPr lang="en-US" altLang="zh-CN" sz="1650" dirty="0">
                <a:solidFill>
                  <a:srgbClr val="000000"/>
                </a:solidFill>
                <a:latin typeface="楷体" panose="02010609060101010101" pitchFamily="49" charset="-122"/>
                <a:ea typeface="楷体" panose="02010609060101010101" pitchFamily="49" charset="-122"/>
              </a:rPr>
              <a:t>4</a:t>
            </a:r>
            <a:r>
              <a:rPr lang="zh-CN" altLang="en-US" sz="1650" dirty="0">
                <a:solidFill>
                  <a:srgbClr val="000000"/>
                </a:solidFill>
                <a:latin typeface="楷体" panose="02010609060101010101" pitchFamily="49" charset="-122"/>
                <a:ea typeface="楷体" panose="02010609060101010101" pitchFamily="49" charset="-122"/>
              </a:rPr>
              <a:t>）平均值作为最终结果</a:t>
            </a:r>
          </a:p>
        </p:txBody>
      </p:sp>
      <p:sp>
        <p:nvSpPr>
          <p:cNvPr id="7" name="Rectangle 2">
            <a:extLst>
              <a:ext uri="{FF2B5EF4-FFF2-40B4-BE49-F238E27FC236}">
                <a16:creationId xmlns:a16="http://schemas.microsoft.com/office/drawing/2014/main" id="{23448A0A-71A8-4357-9C33-8ECDC4CDC529}"/>
              </a:ext>
            </a:extLst>
          </p:cNvPr>
          <p:cNvSpPr txBox="1">
            <a:spLocks noChangeArrowheads="1"/>
          </p:cNvSpPr>
          <p:nvPr/>
        </p:nvSpPr>
        <p:spPr>
          <a:xfrm>
            <a:off x="250626" y="166667"/>
            <a:ext cx="4104649" cy="508397"/>
          </a:xfrm>
          <a:prstGeom prst="rect">
            <a:avLst/>
          </a:prstGeom>
        </p:spPr>
        <p:txBody>
          <a:bodyPr/>
          <a:lst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defTabSz="685800" eaLnBrk="1" hangingPunct="1"/>
            <a:r>
              <a:rPr lang="zh-CN" altLang="en-US" sz="2700" kern="0" dirty="0">
                <a:solidFill>
                  <a:srgbClr val="C00000"/>
                </a:solidFill>
                <a:latin typeface="Arial"/>
                <a:ea typeface="微软雅黑"/>
              </a:rPr>
              <a:t>数据集划分</a:t>
            </a:r>
            <a:r>
              <a:rPr lang="en-US" altLang="zh-CN" sz="2700" kern="0" dirty="0">
                <a:solidFill>
                  <a:srgbClr val="C00000"/>
                </a:solidFill>
                <a:latin typeface="Arial"/>
                <a:ea typeface="微软雅黑"/>
              </a:rPr>
              <a:t>---</a:t>
            </a:r>
            <a:r>
              <a:rPr lang="zh-CN" altLang="en-US" sz="2700" kern="0" dirty="0">
                <a:solidFill>
                  <a:srgbClr val="C00000"/>
                </a:solidFill>
                <a:latin typeface="Arial"/>
                <a:ea typeface="微软雅黑"/>
              </a:rPr>
              <a:t>留出法</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121E2887-EA8C-5801-8FA3-DEB1AE1AAC60}"/>
                  </a:ext>
                </a:extLst>
              </p:cNvPr>
              <p:cNvSpPr txBox="1"/>
              <p:nvPr/>
            </p:nvSpPr>
            <p:spPr>
              <a:xfrm>
                <a:off x="6511759" y="1043272"/>
                <a:ext cx="2443720" cy="369332"/>
              </a:xfrm>
              <a:prstGeom prst="rect">
                <a:avLst/>
              </a:prstGeom>
              <a:noFill/>
            </p:spPr>
            <p:txBody>
              <a:bodyPr wrap="square">
                <a:spAutoFit/>
              </a:bodyPr>
              <a:lstStyle/>
              <a:p>
                <a:pPr algn="ctr" defTabSz="685800" eaLnBrk="0" fontAlgn="base" hangingPunct="0">
                  <a:spcBef>
                    <a:spcPct val="0"/>
                  </a:spcBef>
                  <a:spcAft>
                    <a:spcPct val="0"/>
                  </a:spcAft>
                </a:pPr>
                <a14:m>
                  <m:oMath xmlns:m="http://schemas.openxmlformats.org/officeDocument/2006/math">
                    <m:r>
                      <a:rPr lang="en-US" altLang="zh-CN" i="1">
                        <a:solidFill>
                          <a:srgbClr val="000000"/>
                        </a:solidFill>
                        <a:latin typeface="Cambria Math" panose="02040503050406030204" pitchFamily="18" charset="0"/>
                      </a:rPr>
                      <m:t>𝐷</m:t>
                    </m:r>
                    <m:r>
                      <a:rPr lang="en-US" altLang="zh-CN" i="1">
                        <a:solidFill>
                          <a:srgbClr val="000000"/>
                        </a:solidFill>
                        <a:latin typeface="Cambria Math" panose="02040503050406030204" pitchFamily="18" charset="0"/>
                      </a:rPr>
                      <m:t>=</m:t>
                    </m:r>
                    <m:r>
                      <m:rPr>
                        <m:sty m:val="p"/>
                      </m:rPr>
                      <a:rPr lang="en-US" altLang="zh-CN" i="1" smtClean="0">
                        <a:solidFill>
                          <a:srgbClr val="000000"/>
                        </a:solidFill>
                        <a:latin typeface="Cambria Math" panose="02040503050406030204" pitchFamily="18" charset="0"/>
                      </a:rPr>
                      <m:t>T</m:t>
                    </m:r>
                    <m:r>
                      <a:rPr lang="en-US" altLang="zh-CN" i="1">
                        <a:solidFill>
                          <a:srgbClr val="000000"/>
                        </a:solidFill>
                        <a:latin typeface="Cambria Math" panose="02040503050406030204" pitchFamily="18" charset="0"/>
                        <a:ea typeface="Cambria Math" panose="02040503050406030204" pitchFamily="18" charset="0"/>
                      </a:rPr>
                      <m:t>∪</m:t>
                    </m:r>
                    <m:r>
                      <m:rPr>
                        <m:sty m:val="p"/>
                      </m:rPr>
                      <a:rPr lang="en-US" altLang="zh-CN" i="1" smtClean="0">
                        <a:solidFill>
                          <a:srgbClr val="000000"/>
                        </a:solidFill>
                        <a:latin typeface="Cambria Math" panose="02040503050406030204" pitchFamily="18" charset="0"/>
                        <a:ea typeface="Cambria Math" panose="02040503050406030204" pitchFamily="18" charset="0"/>
                      </a:rPr>
                      <m:t>V</m:t>
                    </m:r>
                    <m:r>
                      <a:rPr lang="zh-CN" altLang="en-US" i="1">
                        <a:solidFill>
                          <a:srgbClr val="000000"/>
                        </a:solidFill>
                        <a:latin typeface="Cambria Math" panose="02040503050406030204" pitchFamily="18" charset="0"/>
                        <a:ea typeface="Cambria Math" panose="02040503050406030204" pitchFamily="18" charset="0"/>
                      </a:rPr>
                      <m:t>，</m:t>
                    </m:r>
                    <m:r>
                      <m:rPr>
                        <m:sty m:val="p"/>
                      </m:rPr>
                      <a:rPr lang="en-US" altLang="zh-CN" i="1">
                        <a:solidFill>
                          <a:srgbClr val="000000"/>
                        </a:solidFill>
                        <a:latin typeface="Cambria Math" panose="02040503050406030204" pitchFamily="18" charset="0"/>
                        <a:ea typeface="Cambria Math" panose="02040503050406030204" pitchFamily="18" charset="0"/>
                      </a:rPr>
                      <m:t>T</m:t>
                    </m:r>
                    <m:r>
                      <a:rPr lang="en-US" altLang="zh-CN" i="1">
                        <a:solidFill>
                          <a:srgbClr val="000000"/>
                        </a:solidFill>
                        <a:latin typeface="Cambria Math" panose="02040503050406030204" pitchFamily="18" charset="0"/>
                        <a:ea typeface="Cambria Math" panose="02040503050406030204" pitchFamily="18" charset="0"/>
                      </a:rPr>
                      <m:t>∩</m:t>
                    </m:r>
                    <m:r>
                      <m:rPr>
                        <m:sty m:val="p"/>
                      </m:rPr>
                      <a:rPr lang="en-US" altLang="zh-CN" i="1" smtClean="0">
                        <a:solidFill>
                          <a:srgbClr val="000000"/>
                        </a:solidFill>
                        <a:latin typeface="Cambria Math" panose="02040503050406030204" pitchFamily="18" charset="0"/>
                        <a:ea typeface="Cambria Math" panose="02040503050406030204" pitchFamily="18" charset="0"/>
                      </a:rPr>
                      <m:t>V</m:t>
                    </m:r>
                    <m:r>
                      <a:rPr lang="en-US" altLang="zh-CN" i="1">
                        <a:solidFill>
                          <a:srgbClr val="000000"/>
                        </a:solidFill>
                        <a:latin typeface="Cambria Math" panose="02040503050406030204" pitchFamily="18" charset="0"/>
                        <a:ea typeface="Cambria Math" panose="02040503050406030204" pitchFamily="18" charset="0"/>
                      </a:rPr>
                      <m:t>=∅</m:t>
                    </m:r>
                  </m:oMath>
                </a14:m>
                <a:r>
                  <a:rPr lang="zh-CN" altLang="en-US" dirty="0">
                    <a:solidFill>
                      <a:srgbClr val="000000"/>
                    </a:solidFill>
                    <a:latin typeface="Arial" panose="020B0604020202020204" pitchFamily="34" charset="0"/>
                    <a:ea typeface="微软雅黑" panose="020B0503020204020204" pitchFamily="34" charset="-122"/>
                  </a:rPr>
                  <a:t> </a:t>
                </a:r>
              </a:p>
            </p:txBody>
          </p:sp>
        </mc:Choice>
        <mc:Fallback xmlns="">
          <p:sp>
            <p:nvSpPr>
              <p:cNvPr id="8" name="文本框 7">
                <a:extLst>
                  <a:ext uri="{FF2B5EF4-FFF2-40B4-BE49-F238E27FC236}">
                    <a16:creationId xmlns:a16="http://schemas.microsoft.com/office/drawing/2014/main" id="{121E2887-EA8C-5801-8FA3-DEB1AE1AAC60}"/>
                  </a:ext>
                </a:extLst>
              </p:cNvPr>
              <p:cNvSpPr txBox="1">
                <a:spLocks noRot="1" noChangeAspect="1" noMove="1" noResize="1" noEditPoints="1" noAdjustHandles="1" noChangeArrowheads="1" noChangeShapeType="1" noTextEdit="1"/>
              </p:cNvSpPr>
              <p:nvPr/>
            </p:nvSpPr>
            <p:spPr>
              <a:xfrm>
                <a:off x="6511759" y="1043272"/>
                <a:ext cx="2443720" cy="369332"/>
              </a:xfrm>
              <a:prstGeom prst="rect">
                <a:avLst/>
              </a:prstGeom>
              <a:blipFill>
                <a:blip r:embed="rId3"/>
                <a:stretch>
                  <a:fillRect b="-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203023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36A67AC-E812-4ABF-8D23-80BE9A864FB7}"/>
              </a:ext>
            </a:extLst>
          </p:cNvPr>
          <p:cNvSpPr txBox="1"/>
          <p:nvPr/>
        </p:nvSpPr>
        <p:spPr>
          <a:xfrm>
            <a:off x="579254" y="895081"/>
            <a:ext cx="4570890" cy="415498"/>
          </a:xfrm>
          <a:prstGeom prst="rect">
            <a:avLst/>
          </a:prstGeom>
          <a:noFill/>
        </p:spPr>
        <p:txBody>
          <a:bodyPr wrap="square">
            <a:spAutoFit/>
          </a:bodyPr>
          <a:lstStyle/>
          <a:p>
            <a:pPr defTabSz="685800" eaLnBrk="0" fontAlgn="base" hangingPunct="0">
              <a:spcBef>
                <a:spcPct val="0"/>
              </a:spcBef>
              <a:spcAft>
                <a:spcPct val="0"/>
              </a:spcAft>
            </a:pPr>
            <a:r>
              <a:rPr lang="en-US" altLang="zh-CN" sz="2100" b="1" dirty="0">
                <a:solidFill>
                  <a:srgbClr val="FF0000"/>
                </a:solidFill>
                <a:latin typeface="楷体" panose="02010609060101010101" pitchFamily="49" charset="-122"/>
                <a:ea typeface="楷体" panose="02010609060101010101" pitchFamily="49" charset="-122"/>
              </a:rPr>
              <a:t>2 </a:t>
            </a:r>
            <a:r>
              <a:rPr lang="zh-CN" altLang="en-US" sz="2100" b="1" dirty="0">
                <a:solidFill>
                  <a:srgbClr val="FF0000"/>
                </a:solidFill>
                <a:latin typeface="楷体" panose="02010609060101010101" pitchFamily="49" charset="-122"/>
                <a:ea typeface="楷体" panose="02010609060101010101" pitchFamily="49" charset="-122"/>
              </a:rPr>
              <a:t>交叉验证法</a:t>
            </a:r>
          </a:p>
        </p:txBody>
      </p:sp>
      <p:sp>
        <p:nvSpPr>
          <p:cNvPr id="5" name="文本框 4">
            <a:extLst>
              <a:ext uri="{FF2B5EF4-FFF2-40B4-BE49-F238E27FC236}">
                <a16:creationId xmlns:a16="http://schemas.microsoft.com/office/drawing/2014/main" id="{66611886-9515-4E8F-B603-0296381B6E05}"/>
              </a:ext>
            </a:extLst>
          </p:cNvPr>
          <p:cNvSpPr txBox="1"/>
          <p:nvPr/>
        </p:nvSpPr>
        <p:spPr>
          <a:xfrm>
            <a:off x="1056042" y="1304866"/>
            <a:ext cx="7579426" cy="55399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defTabSz="685800" eaLnBrk="0" fontAlgn="base" hangingPunct="0">
              <a:spcBef>
                <a:spcPct val="0"/>
              </a:spcBef>
              <a:spcAft>
                <a:spcPct val="0"/>
              </a:spcAft>
            </a:pPr>
            <a:r>
              <a:rPr lang="zh-CN" altLang="en-US" sz="1500" b="1" dirty="0">
                <a:solidFill>
                  <a:srgbClr val="000000"/>
                </a:solidFill>
                <a:latin typeface="楷体" panose="02010609060101010101" pitchFamily="49" charset="-122"/>
                <a:ea typeface="楷体" panose="02010609060101010101" pitchFamily="49" charset="-122"/>
              </a:rPr>
              <a:t>交叉验证法是将数据集</a:t>
            </a:r>
            <a:r>
              <a:rPr lang="en-US" altLang="zh-CN" sz="1500" b="1" dirty="0">
                <a:solidFill>
                  <a:srgbClr val="000000"/>
                </a:solidFill>
                <a:latin typeface="楷体" panose="02010609060101010101" pitchFamily="49" charset="-122"/>
                <a:ea typeface="楷体" panose="02010609060101010101" pitchFamily="49" charset="-122"/>
              </a:rPr>
              <a:t>D</a:t>
            </a:r>
            <a:r>
              <a:rPr lang="zh-CN" altLang="en-US" sz="1500" b="1" dirty="0">
                <a:solidFill>
                  <a:srgbClr val="000000"/>
                </a:solidFill>
                <a:latin typeface="楷体" panose="02010609060101010101" pitchFamily="49" charset="-122"/>
                <a:ea typeface="楷体" panose="02010609060101010101" pitchFamily="49" charset="-122"/>
              </a:rPr>
              <a:t>划分成</a:t>
            </a:r>
            <a:r>
              <a:rPr lang="en-US" altLang="zh-CN" sz="1500" b="1" dirty="0">
                <a:solidFill>
                  <a:srgbClr val="000000"/>
                </a:solidFill>
                <a:latin typeface="楷体" panose="02010609060101010101" pitchFamily="49" charset="-122"/>
                <a:ea typeface="楷体" panose="02010609060101010101" pitchFamily="49" charset="-122"/>
              </a:rPr>
              <a:t>k</a:t>
            </a:r>
            <a:r>
              <a:rPr lang="zh-CN" altLang="en-US" sz="1500" b="1" dirty="0">
                <a:solidFill>
                  <a:srgbClr val="000000"/>
                </a:solidFill>
                <a:latin typeface="楷体" panose="02010609060101010101" pitchFamily="49" charset="-122"/>
                <a:ea typeface="楷体" panose="02010609060101010101" pitchFamily="49" charset="-122"/>
              </a:rPr>
              <a:t>个大小相似的互斥子集，每个子集</a:t>
            </a:r>
            <a:r>
              <a:rPr lang="en-US" altLang="zh-CN" sz="1500" b="1" i="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D</a:t>
            </a:r>
            <a:r>
              <a:rPr lang="en-US" altLang="zh-CN" sz="1500" b="1" i="1"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i</a:t>
            </a:r>
            <a:r>
              <a:rPr lang="zh-CN" altLang="en-US" sz="1500" b="1" dirty="0">
                <a:solidFill>
                  <a:srgbClr val="000000"/>
                </a:solidFill>
                <a:latin typeface="楷体" panose="02010609060101010101" pitchFamily="49" charset="-122"/>
                <a:ea typeface="楷体" panose="02010609060101010101" pitchFamily="49" charset="-122"/>
              </a:rPr>
              <a:t>都使用分层采样尽可能保持数据分布的一致性，即</a:t>
            </a:r>
            <a:r>
              <a:rPr lang="en-US" altLang="zh-CN" sz="1500" b="1" dirty="0">
                <a:solidFill>
                  <a:srgbClr val="000000"/>
                </a:solidFill>
                <a:latin typeface="楷体" panose="02010609060101010101" pitchFamily="49" charset="-122"/>
                <a:ea typeface="楷体" panose="02010609060101010101" pitchFamily="49" charset="-122"/>
              </a:rPr>
              <a:t>:</a:t>
            </a:r>
            <a:endParaRPr lang="zh-CN" altLang="en-US" sz="1500" b="1" dirty="0">
              <a:solidFill>
                <a:srgbClr val="000000"/>
              </a:solidFill>
              <a:latin typeface="楷体" panose="02010609060101010101" pitchFamily="49" charset="-122"/>
              <a:ea typeface="楷体" panose="02010609060101010101" pitchFamily="49" charset="-122"/>
            </a:endParaRPr>
          </a:p>
        </p:txBody>
      </p:sp>
      <p:pic>
        <p:nvPicPr>
          <p:cNvPr id="2050" name="Picture 2">
            <a:extLst>
              <a:ext uri="{FF2B5EF4-FFF2-40B4-BE49-F238E27FC236}">
                <a16:creationId xmlns:a16="http://schemas.microsoft.com/office/drawing/2014/main" id="{54EF1811-CA0B-4215-A12F-7438EB439F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8891" y="1597263"/>
            <a:ext cx="4066215" cy="207343"/>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01B5140B-1234-4141-94AE-42ED99BD8871}"/>
              </a:ext>
            </a:extLst>
          </p:cNvPr>
          <p:cNvSpPr txBox="1"/>
          <p:nvPr/>
        </p:nvSpPr>
        <p:spPr>
          <a:xfrm>
            <a:off x="743693" y="4400767"/>
            <a:ext cx="7579426" cy="55399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defTabSz="685800" eaLnBrk="0" fontAlgn="base" hangingPunct="0">
              <a:spcBef>
                <a:spcPct val="0"/>
              </a:spcBef>
              <a:spcAft>
                <a:spcPct val="0"/>
              </a:spcAft>
            </a:pPr>
            <a:r>
              <a:rPr lang="zh-CN" altLang="en-US" sz="1500" b="1" dirty="0">
                <a:solidFill>
                  <a:srgbClr val="000000"/>
                </a:solidFill>
                <a:latin typeface="楷体" panose="02010609060101010101" pitchFamily="49" charset="-122"/>
                <a:ea typeface="楷体" panose="02010609060101010101" pitchFamily="49" charset="-122"/>
              </a:rPr>
              <a:t>称为“</a:t>
            </a:r>
            <a:r>
              <a:rPr lang="en-US" altLang="zh-CN" sz="1500" b="1" dirty="0">
                <a:solidFill>
                  <a:srgbClr val="000000"/>
                </a:solidFill>
                <a:latin typeface="楷体" panose="02010609060101010101" pitchFamily="49" charset="-122"/>
                <a:ea typeface="楷体" panose="02010609060101010101" pitchFamily="49" charset="-122"/>
              </a:rPr>
              <a:t>k-</a:t>
            </a:r>
            <a:r>
              <a:rPr lang="zh-CN" altLang="en-US" sz="1500" b="1" dirty="0">
                <a:solidFill>
                  <a:srgbClr val="000000"/>
                </a:solidFill>
                <a:latin typeface="楷体" panose="02010609060101010101" pitchFamily="49" charset="-122"/>
                <a:ea typeface="楷体" panose="02010609060101010101" pitchFamily="49" charset="-122"/>
              </a:rPr>
              <a:t>折交叉验证”；</a:t>
            </a:r>
            <a:endParaRPr lang="en-US" altLang="zh-CN" sz="1500" b="1" dirty="0">
              <a:solidFill>
                <a:srgbClr val="000000"/>
              </a:solidFill>
              <a:latin typeface="楷体" panose="02010609060101010101" pitchFamily="49" charset="-122"/>
              <a:ea typeface="楷体" panose="02010609060101010101" pitchFamily="49" charset="-122"/>
            </a:endParaRPr>
          </a:p>
          <a:p>
            <a:pPr defTabSz="685800" eaLnBrk="0" fontAlgn="base" hangingPunct="0">
              <a:spcBef>
                <a:spcPct val="0"/>
              </a:spcBef>
              <a:spcAft>
                <a:spcPct val="0"/>
              </a:spcAft>
            </a:pPr>
            <a:r>
              <a:rPr lang="en-US" altLang="zh-CN" sz="1500" b="1" dirty="0">
                <a:solidFill>
                  <a:srgbClr val="000000"/>
                </a:solidFill>
                <a:latin typeface="楷体" panose="02010609060101010101" pitchFamily="49" charset="-122"/>
                <a:ea typeface="楷体" panose="02010609060101010101" pitchFamily="49" charset="-122"/>
              </a:rPr>
              <a:t>k</a:t>
            </a:r>
            <a:r>
              <a:rPr lang="zh-CN" altLang="en-US" sz="1500" b="1" dirty="0">
                <a:solidFill>
                  <a:srgbClr val="000000"/>
                </a:solidFill>
                <a:latin typeface="楷体" panose="02010609060101010101" pitchFamily="49" charset="-122"/>
                <a:ea typeface="楷体" panose="02010609060101010101" pitchFamily="49" charset="-122"/>
              </a:rPr>
              <a:t>的取值会影响结果的稳定性与保真性，</a:t>
            </a:r>
            <a:r>
              <a:rPr lang="en-US" altLang="zh-CN" sz="1500" b="1" dirty="0">
                <a:solidFill>
                  <a:srgbClr val="000000"/>
                </a:solidFill>
                <a:latin typeface="楷体" panose="02010609060101010101" pitchFamily="49" charset="-122"/>
                <a:ea typeface="楷体" panose="02010609060101010101" pitchFamily="49" charset="-122"/>
              </a:rPr>
              <a:t>k</a:t>
            </a:r>
            <a:r>
              <a:rPr lang="zh-CN" altLang="en-US" sz="1500" b="1" dirty="0">
                <a:solidFill>
                  <a:srgbClr val="000000"/>
                </a:solidFill>
                <a:latin typeface="楷体" panose="02010609060101010101" pitchFamily="49" charset="-122"/>
                <a:ea typeface="楷体" panose="02010609060101010101" pitchFamily="49" charset="-122"/>
              </a:rPr>
              <a:t>的取值一般为</a:t>
            </a:r>
            <a:r>
              <a:rPr lang="en-US" altLang="zh-CN" sz="1500" b="1" dirty="0">
                <a:solidFill>
                  <a:srgbClr val="FF0000"/>
                </a:solidFill>
                <a:latin typeface="楷体" panose="02010609060101010101" pitchFamily="49" charset="-122"/>
                <a:ea typeface="楷体" panose="02010609060101010101" pitchFamily="49" charset="-122"/>
              </a:rPr>
              <a:t>10</a:t>
            </a:r>
            <a:r>
              <a:rPr lang="zh-CN" altLang="en-US" sz="1500" b="1" dirty="0">
                <a:solidFill>
                  <a:srgbClr val="FF0000"/>
                </a:solidFill>
                <a:latin typeface="楷体" panose="02010609060101010101" pitchFamily="49" charset="-122"/>
                <a:ea typeface="楷体" panose="02010609060101010101" pitchFamily="49" charset="-122"/>
              </a:rPr>
              <a:t>。</a:t>
            </a:r>
            <a:endParaRPr lang="zh-CN" altLang="en-US" sz="1500" b="1" dirty="0">
              <a:solidFill>
                <a:srgbClr val="000000"/>
              </a:solidFill>
              <a:latin typeface="楷体" panose="02010609060101010101" pitchFamily="49" charset="-122"/>
              <a:ea typeface="楷体" panose="02010609060101010101" pitchFamily="49" charset="-122"/>
            </a:endParaRPr>
          </a:p>
        </p:txBody>
      </p:sp>
      <p:sp>
        <p:nvSpPr>
          <p:cNvPr id="8" name="Rectangle 2">
            <a:extLst>
              <a:ext uri="{FF2B5EF4-FFF2-40B4-BE49-F238E27FC236}">
                <a16:creationId xmlns:a16="http://schemas.microsoft.com/office/drawing/2014/main" id="{655CBC95-18A5-411A-8164-01E9CC6793A2}"/>
              </a:ext>
            </a:extLst>
          </p:cNvPr>
          <p:cNvSpPr txBox="1">
            <a:spLocks noChangeArrowheads="1"/>
          </p:cNvSpPr>
          <p:nvPr/>
        </p:nvSpPr>
        <p:spPr>
          <a:xfrm>
            <a:off x="501253" y="176924"/>
            <a:ext cx="4744672" cy="508397"/>
          </a:xfrm>
          <a:prstGeom prst="rect">
            <a:avLst/>
          </a:prstGeom>
        </p:spPr>
        <p:txBody>
          <a:bodyPr/>
          <a:lst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defTabSz="685800" eaLnBrk="1" hangingPunct="1"/>
            <a:r>
              <a:rPr lang="zh-CN" altLang="en-US" sz="2700" kern="0" dirty="0">
                <a:solidFill>
                  <a:srgbClr val="C00000"/>
                </a:solidFill>
                <a:latin typeface="Arial"/>
                <a:ea typeface="微软雅黑"/>
              </a:rPr>
              <a:t>数据集划分</a:t>
            </a:r>
            <a:r>
              <a:rPr lang="en-US" altLang="zh-CN" sz="2700" kern="0" dirty="0">
                <a:solidFill>
                  <a:srgbClr val="C00000"/>
                </a:solidFill>
                <a:latin typeface="Arial"/>
                <a:ea typeface="微软雅黑"/>
              </a:rPr>
              <a:t>---</a:t>
            </a:r>
            <a:r>
              <a:rPr lang="zh-CN" altLang="en-US" sz="2700" dirty="0">
                <a:solidFill>
                  <a:srgbClr val="FF0000"/>
                </a:solidFill>
                <a:latin typeface="楷体" panose="02010609060101010101" pitchFamily="49" charset="-122"/>
                <a:ea typeface="楷体" panose="02010609060101010101" pitchFamily="49" charset="-122"/>
              </a:rPr>
              <a:t>交叉验证法</a:t>
            </a:r>
            <a:endParaRPr lang="zh-CN" altLang="en-US" sz="2700" kern="0" dirty="0">
              <a:solidFill>
                <a:srgbClr val="C00000"/>
              </a:solidFill>
              <a:latin typeface="Arial"/>
              <a:ea typeface="微软雅黑"/>
            </a:endParaRPr>
          </a:p>
        </p:txBody>
      </p:sp>
      <p:pic>
        <p:nvPicPr>
          <p:cNvPr id="2" name="object 3">
            <a:extLst>
              <a:ext uri="{FF2B5EF4-FFF2-40B4-BE49-F238E27FC236}">
                <a16:creationId xmlns:a16="http://schemas.microsoft.com/office/drawing/2014/main" id="{A87C57D1-817C-66D6-42B3-C6BDCAA06171}"/>
              </a:ext>
            </a:extLst>
          </p:cNvPr>
          <p:cNvPicPr/>
          <p:nvPr/>
        </p:nvPicPr>
        <p:blipFill rotWithShape="1">
          <a:blip r:embed="rId3" cstate="print"/>
          <a:srcRect b="7124"/>
          <a:stretch/>
        </p:blipFill>
        <p:spPr>
          <a:xfrm>
            <a:off x="2569523" y="1984957"/>
            <a:ext cx="4277625" cy="2034594"/>
          </a:xfrm>
          <a:prstGeom prst="rect">
            <a:avLst/>
          </a:prstGeom>
        </p:spPr>
      </p:pic>
      <p:sp>
        <p:nvSpPr>
          <p:cNvPr id="4" name="文本框 3">
            <a:extLst>
              <a:ext uri="{FF2B5EF4-FFF2-40B4-BE49-F238E27FC236}">
                <a16:creationId xmlns:a16="http://schemas.microsoft.com/office/drawing/2014/main" id="{B9137862-B84F-654C-B897-0A89E65A384A}"/>
              </a:ext>
            </a:extLst>
          </p:cNvPr>
          <p:cNvSpPr txBox="1"/>
          <p:nvPr/>
        </p:nvSpPr>
        <p:spPr>
          <a:xfrm>
            <a:off x="4690294" y="2609451"/>
            <a:ext cx="643706" cy="246221"/>
          </a:xfrm>
          <a:prstGeom prst="rect">
            <a:avLst/>
          </a:prstGeom>
          <a:solidFill>
            <a:schemeClr val="bg1"/>
          </a:solidFill>
        </p:spPr>
        <p:txBody>
          <a:bodyPr wrap="square" rtlCol="0">
            <a:spAutoFit/>
          </a:bodyPr>
          <a:lstStyle/>
          <a:p>
            <a:r>
              <a:rPr kumimoji="1" lang="zh-CN" altLang="en-US" sz="1000" dirty="0">
                <a:solidFill>
                  <a:srgbClr val="C00000"/>
                </a:solidFill>
              </a:rPr>
              <a:t>验证集</a:t>
            </a:r>
          </a:p>
        </p:txBody>
      </p:sp>
      <p:sp>
        <p:nvSpPr>
          <p:cNvPr id="9" name="文本框 8">
            <a:extLst>
              <a:ext uri="{FF2B5EF4-FFF2-40B4-BE49-F238E27FC236}">
                <a16:creationId xmlns:a16="http://schemas.microsoft.com/office/drawing/2014/main" id="{059FB5DC-02CA-A14E-B5CF-75AFF840D1E4}"/>
              </a:ext>
            </a:extLst>
          </p:cNvPr>
          <p:cNvSpPr txBox="1"/>
          <p:nvPr/>
        </p:nvSpPr>
        <p:spPr>
          <a:xfrm>
            <a:off x="5334000" y="2852719"/>
            <a:ext cx="802641" cy="246221"/>
          </a:xfrm>
          <a:prstGeom prst="rect">
            <a:avLst/>
          </a:prstGeom>
          <a:solidFill>
            <a:schemeClr val="bg1"/>
          </a:solidFill>
        </p:spPr>
        <p:txBody>
          <a:bodyPr wrap="square" rtlCol="0">
            <a:spAutoFit/>
          </a:bodyPr>
          <a:lstStyle/>
          <a:p>
            <a:r>
              <a:rPr kumimoji="1" lang="zh-CN" altLang="en-US" sz="1000" dirty="0"/>
              <a:t>验证结果</a:t>
            </a:r>
            <a:r>
              <a:rPr kumimoji="1" lang="en-US" altLang="zh-CN" sz="1000" dirty="0"/>
              <a:t>1</a:t>
            </a:r>
            <a:endParaRPr kumimoji="1" lang="zh-CN" altLang="en-US" sz="1000" dirty="0"/>
          </a:p>
        </p:txBody>
      </p:sp>
      <p:sp>
        <p:nvSpPr>
          <p:cNvPr id="10" name="文本框 9">
            <a:extLst>
              <a:ext uri="{FF2B5EF4-FFF2-40B4-BE49-F238E27FC236}">
                <a16:creationId xmlns:a16="http://schemas.microsoft.com/office/drawing/2014/main" id="{F91DB139-5D15-264F-B47B-9AA3E23CCA92}"/>
              </a:ext>
            </a:extLst>
          </p:cNvPr>
          <p:cNvSpPr txBox="1"/>
          <p:nvPr/>
        </p:nvSpPr>
        <p:spPr>
          <a:xfrm>
            <a:off x="5334000" y="3098285"/>
            <a:ext cx="802641" cy="246221"/>
          </a:xfrm>
          <a:prstGeom prst="rect">
            <a:avLst/>
          </a:prstGeom>
          <a:solidFill>
            <a:schemeClr val="bg1"/>
          </a:solidFill>
        </p:spPr>
        <p:txBody>
          <a:bodyPr wrap="square" rtlCol="0">
            <a:spAutoFit/>
          </a:bodyPr>
          <a:lstStyle/>
          <a:p>
            <a:r>
              <a:rPr kumimoji="1" lang="zh-CN" altLang="en-US" sz="1000" dirty="0"/>
              <a:t>验证结果</a:t>
            </a:r>
            <a:r>
              <a:rPr kumimoji="1" lang="en-US" altLang="zh-CN" sz="1000" dirty="0"/>
              <a:t>2</a:t>
            </a:r>
            <a:endParaRPr kumimoji="1" lang="zh-CN" altLang="en-US" sz="1000" dirty="0"/>
          </a:p>
        </p:txBody>
      </p:sp>
      <p:sp>
        <p:nvSpPr>
          <p:cNvPr id="12" name="文本框 11">
            <a:extLst>
              <a:ext uri="{FF2B5EF4-FFF2-40B4-BE49-F238E27FC236}">
                <a16:creationId xmlns:a16="http://schemas.microsoft.com/office/drawing/2014/main" id="{FB2E43D1-0E41-1046-B933-95A2D23E897E}"/>
              </a:ext>
            </a:extLst>
          </p:cNvPr>
          <p:cNvSpPr txBox="1"/>
          <p:nvPr/>
        </p:nvSpPr>
        <p:spPr>
          <a:xfrm>
            <a:off x="5334000" y="3590072"/>
            <a:ext cx="868348" cy="246221"/>
          </a:xfrm>
          <a:prstGeom prst="rect">
            <a:avLst/>
          </a:prstGeom>
          <a:solidFill>
            <a:schemeClr val="bg1"/>
          </a:solidFill>
        </p:spPr>
        <p:txBody>
          <a:bodyPr wrap="square" rtlCol="0">
            <a:spAutoFit/>
          </a:bodyPr>
          <a:lstStyle/>
          <a:p>
            <a:r>
              <a:rPr kumimoji="1" lang="zh-CN" altLang="en-US" sz="1000" dirty="0"/>
              <a:t>验证结果</a:t>
            </a:r>
            <a:r>
              <a:rPr kumimoji="1" lang="en-US" altLang="zh-CN" sz="1000" dirty="0"/>
              <a:t>10</a:t>
            </a:r>
            <a:endParaRPr kumimoji="1" lang="zh-CN" altLang="en-US" sz="1000" dirty="0"/>
          </a:p>
        </p:txBody>
      </p:sp>
    </p:spTree>
    <p:extLst>
      <p:ext uri="{BB962C8B-B14F-4D97-AF65-F5344CB8AC3E}">
        <p14:creationId xmlns:p14="http://schemas.microsoft.com/office/powerpoint/2010/main" val="41010743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64A5AA6F-6BBA-089C-C0B1-E454E255AE89}"/>
              </a:ext>
            </a:extLst>
          </p:cNvPr>
          <p:cNvSpPr/>
          <p:nvPr/>
        </p:nvSpPr>
        <p:spPr>
          <a:xfrm>
            <a:off x="546176" y="2114892"/>
            <a:ext cx="8319945" cy="187671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zh-CN" altLang="en-US">
              <a:solidFill>
                <a:srgbClr val="FFFFFF"/>
              </a:solidFill>
              <a:latin typeface="Arial"/>
              <a:ea typeface="宋体"/>
            </a:endParaRPr>
          </a:p>
        </p:txBody>
      </p:sp>
      <p:sp>
        <p:nvSpPr>
          <p:cNvPr id="3" name="文本框 2">
            <a:extLst>
              <a:ext uri="{FF2B5EF4-FFF2-40B4-BE49-F238E27FC236}">
                <a16:creationId xmlns:a16="http://schemas.microsoft.com/office/drawing/2014/main" id="{B860F42D-A73B-48B2-9F66-230A30C98480}"/>
              </a:ext>
            </a:extLst>
          </p:cNvPr>
          <p:cNvSpPr txBox="1"/>
          <p:nvPr/>
        </p:nvSpPr>
        <p:spPr>
          <a:xfrm>
            <a:off x="1053119" y="1539255"/>
            <a:ext cx="7283359" cy="2631490"/>
          </a:xfrm>
          <a:prstGeom prst="rect">
            <a:avLst/>
          </a:prstGeom>
          <a:noFill/>
        </p:spPr>
        <p:txBody>
          <a:bodyPr wrap="square">
            <a:spAutoFit/>
          </a:bodyPr>
          <a:lstStyle/>
          <a:p>
            <a:pPr defTabSz="685800" eaLnBrk="0" fontAlgn="base" hangingPunct="0">
              <a:spcBef>
                <a:spcPct val="0"/>
              </a:spcBef>
              <a:spcAft>
                <a:spcPct val="0"/>
              </a:spcAft>
            </a:pPr>
            <a:r>
              <a:rPr lang="zh-CN" altLang="en-US" sz="2400" b="1" dirty="0">
                <a:solidFill>
                  <a:srgbClr val="FF0000"/>
                </a:solidFill>
                <a:latin typeface="楷体" panose="02010609060101010101" pitchFamily="49" charset="-122"/>
                <a:ea typeface="楷体" panose="02010609060101010101" pitchFamily="49" charset="-122"/>
              </a:rPr>
              <a:t>如何保证随机划分的稳定性？</a:t>
            </a:r>
            <a:endParaRPr lang="en-US" altLang="zh-CN" sz="2400" b="1" dirty="0">
              <a:solidFill>
                <a:srgbClr val="FF0000"/>
              </a:solidFill>
              <a:latin typeface="楷体" panose="02010609060101010101" pitchFamily="49" charset="-122"/>
              <a:ea typeface="楷体" panose="02010609060101010101" pitchFamily="49" charset="-122"/>
            </a:endParaRPr>
          </a:p>
          <a:p>
            <a:pPr marL="257175" indent="-257175" defTabSz="685800" eaLnBrk="0" fontAlgn="base" hangingPunct="0">
              <a:lnSpc>
                <a:spcPct val="150000"/>
              </a:lnSpc>
              <a:spcBef>
                <a:spcPct val="0"/>
              </a:spcBef>
              <a:spcAft>
                <a:spcPct val="0"/>
              </a:spcAft>
              <a:buFont typeface="Wingdings" panose="05000000000000000000" pitchFamily="2" charset="2"/>
              <a:buChar char="Ø"/>
            </a:pPr>
            <a:endParaRPr lang="en-US" altLang="zh-CN" b="1" dirty="0">
              <a:solidFill>
                <a:srgbClr val="000000"/>
              </a:solidFill>
              <a:latin typeface="楷体" panose="02010609060101010101" pitchFamily="49" charset="-122"/>
              <a:ea typeface="楷体" panose="02010609060101010101" pitchFamily="49" charset="-122"/>
            </a:endParaRPr>
          </a:p>
          <a:p>
            <a:pPr marL="257175" indent="-257175" defTabSz="685800" eaLnBrk="0" fontAlgn="base" hangingPunct="0">
              <a:lnSpc>
                <a:spcPct val="150000"/>
              </a:lnSpc>
              <a:spcBef>
                <a:spcPct val="0"/>
              </a:spcBef>
              <a:spcAft>
                <a:spcPct val="0"/>
              </a:spcAft>
              <a:buFont typeface="Wingdings" panose="05000000000000000000" pitchFamily="2" charset="2"/>
              <a:buChar char="Ø"/>
            </a:pPr>
            <a:r>
              <a:rPr lang="en-US" altLang="zh-CN" b="1" dirty="0">
                <a:solidFill>
                  <a:srgbClr val="000000"/>
                </a:solidFill>
                <a:latin typeface="楷体" panose="02010609060101010101" pitchFamily="49" charset="-122"/>
                <a:ea typeface="楷体" panose="02010609060101010101" pitchFamily="49" charset="-122"/>
              </a:rPr>
              <a:t>k</a:t>
            </a:r>
            <a:r>
              <a:rPr lang="zh-CN" altLang="en-US" b="1" dirty="0">
                <a:solidFill>
                  <a:srgbClr val="000000"/>
                </a:solidFill>
                <a:latin typeface="楷体" panose="02010609060101010101" pitchFamily="49" charset="-122"/>
                <a:ea typeface="楷体" panose="02010609060101010101" pitchFamily="49" charset="-122"/>
              </a:rPr>
              <a:t>折交叉验证随机使用不同的划分重复</a:t>
            </a:r>
            <a:r>
              <a:rPr lang="en-US" altLang="zh-CN" b="1" dirty="0">
                <a:solidFill>
                  <a:srgbClr val="000000"/>
                </a:solidFill>
                <a:latin typeface="楷体" panose="02010609060101010101" pitchFamily="49" charset="-122"/>
                <a:ea typeface="楷体" panose="02010609060101010101" pitchFamily="49" charset="-122"/>
              </a:rPr>
              <a:t>p</a:t>
            </a:r>
            <a:r>
              <a:rPr lang="zh-CN" altLang="en-US" b="1" dirty="0">
                <a:solidFill>
                  <a:srgbClr val="000000"/>
                </a:solidFill>
                <a:latin typeface="楷体" panose="02010609060101010101" pitchFamily="49" charset="-122"/>
                <a:ea typeface="楷体" panose="02010609060101010101" pitchFamily="49" charset="-122"/>
              </a:rPr>
              <a:t>次</a:t>
            </a:r>
            <a:endParaRPr lang="en-US" altLang="zh-CN" b="1" dirty="0">
              <a:solidFill>
                <a:srgbClr val="000000"/>
              </a:solidFill>
              <a:latin typeface="楷体" panose="02010609060101010101" pitchFamily="49" charset="-122"/>
              <a:ea typeface="楷体" panose="02010609060101010101" pitchFamily="49" charset="-122"/>
            </a:endParaRPr>
          </a:p>
          <a:p>
            <a:pPr marL="257175" indent="-257175" defTabSz="685800" eaLnBrk="0" fontAlgn="base" hangingPunct="0">
              <a:lnSpc>
                <a:spcPct val="150000"/>
              </a:lnSpc>
              <a:spcBef>
                <a:spcPct val="0"/>
              </a:spcBef>
              <a:spcAft>
                <a:spcPct val="0"/>
              </a:spcAft>
              <a:buFont typeface="Wingdings" panose="05000000000000000000" pitchFamily="2" charset="2"/>
              <a:buChar char="Ø"/>
            </a:pPr>
            <a:r>
              <a:rPr lang="zh-CN" altLang="en-US" b="1" dirty="0">
                <a:solidFill>
                  <a:srgbClr val="000000"/>
                </a:solidFill>
                <a:latin typeface="楷体" panose="02010609060101010101" pitchFamily="49" charset="-122"/>
                <a:ea typeface="楷体" panose="02010609060101010101" pitchFamily="49" charset="-122"/>
              </a:rPr>
              <a:t>最终的评估结果是</a:t>
            </a:r>
            <a:r>
              <a:rPr lang="en-US" altLang="zh-CN" b="1" dirty="0">
                <a:solidFill>
                  <a:srgbClr val="FF0000"/>
                </a:solidFill>
                <a:latin typeface="楷体" panose="02010609060101010101" pitchFamily="49" charset="-122"/>
                <a:ea typeface="楷体" panose="02010609060101010101" pitchFamily="49" charset="-122"/>
              </a:rPr>
              <a:t>p</a:t>
            </a:r>
            <a:r>
              <a:rPr lang="zh-CN" altLang="en-US" b="1" dirty="0">
                <a:solidFill>
                  <a:srgbClr val="FF0000"/>
                </a:solidFill>
                <a:latin typeface="楷体" panose="02010609060101010101" pitchFamily="49" charset="-122"/>
                <a:ea typeface="楷体" panose="02010609060101010101" pitchFamily="49" charset="-122"/>
              </a:rPr>
              <a:t>次</a:t>
            </a:r>
            <a:r>
              <a:rPr lang="en-US" altLang="zh-CN" b="1" dirty="0">
                <a:solidFill>
                  <a:srgbClr val="FF0000"/>
                </a:solidFill>
                <a:latin typeface="楷体" panose="02010609060101010101" pitchFamily="49" charset="-122"/>
                <a:ea typeface="楷体" panose="02010609060101010101" pitchFamily="49" charset="-122"/>
              </a:rPr>
              <a:t>k</a:t>
            </a:r>
            <a:r>
              <a:rPr lang="zh-CN" altLang="en-US" b="1" dirty="0">
                <a:solidFill>
                  <a:srgbClr val="FF0000"/>
                </a:solidFill>
                <a:latin typeface="楷体" panose="02010609060101010101" pitchFamily="49" charset="-122"/>
                <a:ea typeface="楷体" panose="02010609060101010101" pitchFamily="49" charset="-122"/>
              </a:rPr>
              <a:t>折交叉验证</a:t>
            </a:r>
            <a:r>
              <a:rPr lang="zh-CN" altLang="en-US" b="1" dirty="0">
                <a:solidFill>
                  <a:srgbClr val="000000"/>
                </a:solidFill>
                <a:latin typeface="楷体" panose="02010609060101010101" pitchFamily="49" charset="-122"/>
                <a:ea typeface="楷体" panose="02010609060101010101" pitchFamily="49" charset="-122"/>
              </a:rPr>
              <a:t>的均值</a:t>
            </a:r>
            <a:endParaRPr lang="en-US" altLang="zh-CN" b="1" dirty="0">
              <a:solidFill>
                <a:srgbClr val="000000"/>
              </a:solidFill>
              <a:latin typeface="楷体" panose="02010609060101010101" pitchFamily="49" charset="-122"/>
              <a:ea typeface="楷体" panose="02010609060101010101" pitchFamily="49" charset="-122"/>
            </a:endParaRPr>
          </a:p>
          <a:p>
            <a:pPr marL="257175" indent="-257175" defTabSz="685800" eaLnBrk="0" fontAlgn="base" hangingPunct="0">
              <a:lnSpc>
                <a:spcPct val="150000"/>
              </a:lnSpc>
              <a:spcBef>
                <a:spcPct val="0"/>
              </a:spcBef>
              <a:spcAft>
                <a:spcPct val="0"/>
              </a:spcAft>
              <a:buFont typeface="Wingdings" panose="05000000000000000000" pitchFamily="2" charset="2"/>
              <a:buChar char="Ø"/>
            </a:pPr>
            <a:r>
              <a:rPr lang="zh-CN" altLang="en-US" b="1" dirty="0">
                <a:solidFill>
                  <a:srgbClr val="000000"/>
                </a:solidFill>
                <a:latin typeface="楷体" panose="02010609060101010101" pitchFamily="49" charset="-122"/>
                <a:ea typeface="楷体" panose="02010609060101010101" pitchFamily="49" charset="-122"/>
              </a:rPr>
              <a:t>例如常见的有</a:t>
            </a:r>
            <a:r>
              <a:rPr lang="en-US" altLang="zh-CN" b="1" dirty="0">
                <a:solidFill>
                  <a:srgbClr val="000000"/>
                </a:solidFill>
                <a:latin typeface="楷体" panose="02010609060101010101" pitchFamily="49" charset="-122"/>
                <a:ea typeface="楷体" panose="02010609060101010101" pitchFamily="49" charset="-122"/>
              </a:rPr>
              <a:t>10</a:t>
            </a:r>
            <a:r>
              <a:rPr lang="zh-CN" altLang="en-US" b="1" dirty="0">
                <a:solidFill>
                  <a:srgbClr val="000000"/>
                </a:solidFill>
                <a:latin typeface="楷体" panose="02010609060101010101" pitchFamily="49" charset="-122"/>
                <a:ea typeface="楷体" panose="02010609060101010101" pitchFamily="49" charset="-122"/>
              </a:rPr>
              <a:t>次</a:t>
            </a:r>
            <a:r>
              <a:rPr lang="en-US" altLang="zh-CN" b="1" dirty="0">
                <a:solidFill>
                  <a:srgbClr val="000000"/>
                </a:solidFill>
                <a:latin typeface="楷体" panose="02010609060101010101" pitchFamily="49" charset="-122"/>
                <a:ea typeface="楷体" panose="02010609060101010101" pitchFamily="49" charset="-122"/>
              </a:rPr>
              <a:t>10</a:t>
            </a:r>
            <a:r>
              <a:rPr lang="zh-CN" altLang="en-US" b="1" dirty="0">
                <a:solidFill>
                  <a:srgbClr val="000000"/>
                </a:solidFill>
                <a:latin typeface="楷体" panose="02010609060101010101" pitchFamily="49" charset="-122"/>
                <a:ea typeface="楷体" panose="02010609060101010101" pitchFamily="49" charset="-122"/>
              </a:rPr>
              <a:t>折交叉验证。（如此就要做</a:t>
            </a:r>
            <a:r>
              <a:rPr lang="en-US" altLang="zh-CN" b="1" dirty="0">
                <a:solidFill>
                  <a:srgbClr val="000000"/>
                </a:solidFill>
                <a:latin typeface="楷体" panose="02010609060101010101" pitchFamily="49" charset="-122"/>
                <a:ea typeface="楷体" panose="02010609060101010101" pitchFamily="49" charset="-122"/>
              </a:rPr>
              <a:t>100</a:t>
            </a:r>
            <a:r>
              <a:rPr lang="zh-CN" altLang="en-US" b="1" dirty="0">
                <a:solidFill>
                  <a:srgbClr val="000000"/>
                </a:solidFill>
                <a:latin typeface="楷体" panose="02010609060101010101" pitchFamily="49" charset="-122"/>
                <a:ea typeface="楷体" panose="02010609060101010101" pitchFamily="49" charset="-122"/>
              </a:rPr>
              <a:t>次训练与验证）</a:t>
            </a:r>
            <a:endParaRPr lang="en-US" altLang="zh-CN" b="1" dirty="0">
              <a:solidFill>
                <a:srgbClr val="000000"/>
              </a:solidFill>
              <a:latin typeface="楷体" panose="02010609060101010101" pitchFamily="49" charset="-122"/>
              <a:ea typeface="楷体" panose="02010609060101010101" pitchFamily="49" charset="-122"/>
            </a:endParaRPr>
          </a:p>
          <a:p>
            <a:pPr defTabSz="685800" eaLnBrk="0" fontAlgn="base" hangingPunct="0">
              <a:spcBef>
                <a:spcPct val="0"/>
              </a:spcBef>
              <a:spcAft>
                <a:spcPct val="0"/>
              </a:spcAft>
            </a:pPr>
            <a:br>
              <a:rPr lang="zh-CN" altLang="en-US" dirty="0">
                <a:solidFill>
                  <a:srgbClr val="4D4D4D"/>
                </a:solidFill>
                <a:latin typeface="-apple-system"/>
                <a:ea typeface="微软雅黑" panose="020B0503020204020204" pitchFamily="34" charset="-122"/>
              </a:rPr>
            </a:br>
            <a:endParaRPr lang="zh-CN" altLang="en-US" sz="1500" b="1" dirty="0">
              <a:solidFill>
                <a:srgbClr val="FF0000"/>
              </a:solidFill>
              <a:latin typeface="楷体" panose="02010609060101010101" pitchFamily="49" charset="-122"/>
              <a:ea typeface="楷体" panose="02010609060101010101" pitchFamily="49" charset="-122"/>
            </a:endParaRPr>
          </a:p>
        </p:txBody>
      </p:sp>
      <p:sp>
        <p:nvSpPr>
          <p:cNvPr id="4" name="文本框 3">
            <a:extLst>
              <a:ext uri="{FF2B5EF4-FFF2-40B4-BE49-F238E27FC236}">
                <a16:creationId xmlns:a16="http://schemas.microsoft.com/office/drawing/2014/main" id="{E1B2CDEA-1B33-4996-B3E8-9B60DBAD65E4}"/>
              </a:ext>
            </a:extLst>
          </p:cNvPr>
          <p:cNvSpPr txBox="1"/>
          <p:nvPr/>
        </p:nvSpPr>
        <p:spPr>
          <a:xfrm>
            <a:off x="343004" y="1044415"/>
            <a:ext cx="4570890" cy="415498"/>
          </a:xfrm>
          <a:prstGeom prst="rect">
            <a:avLst/>
          </a:prstGeom>
          <a:noFill/>
        </p:spPr>
        <p:txBody>
          <a:bodyPr wrap="square">
            <a:spAutoFit/>
          </a:bodyPr>
          <a:lstStyle/>
          <a:p>
            <a:pPr defTabSz="685800" eaLnBrk="0" fontAlgn="base" hangingPunct="0">
              <a:spcBef>
                <a:spcPct val="0"/>
              </a:spcBef>
              <a:spcAft>
                <a:spcPct val="0"/>
              </a:spcAft>
            </a:pPr>
            <a:r>
              <a:rPr lang="en-US" altLang="zh-CN" sz="2100" b="1" dirty="0">
                <a:solidFill>
                  <a:srgbClr val="FF0000"/>
                </a:solidFill>
                <a:latin typeface="楷体" panose="02010609060101010101" pitchFamily="49" charset="-122"/>
                <a:ea typeface="楷体" panose="02010609060101010101" pitchFamily="49" charset="-122"/>
              </a:rPr>
              <a:t>2 </a:t>
            </a:r>
            <a:r>
              <a:rPr lang="zh-CN" altLang="en-US" sz="2100" b="1" dirty="0">
                <a:solidFill>
                  <a:srgbClr val="FF0000"/>
                </a:solidFill>
                <a:latin typeface="楷体" panose="02010609060101010101" pitchFamily="49" charset="-122"/>
                <a:ea typeface="楷体" panose="02010609060101010101" pitchFamily="49" charset="-122"/>
              </a:rPr>
              <a:t>交叉验证法</a:t>
            </a:r>
          </a:p>
        </p:txBody>
      </p:sp>
      <p:sp>
        <p:nvSpPr>
          <p:cNvPr id="5" name="Rectangle 2">
            <a:extLst>
              <a:ext uri="{FF2B5EF4-FFF2-40B4-BE49-F238E27FC236}">
                <a16:creationId xmlns:a16="http://schemas.microsoft.com/office/drawing/2014/main" id="{741A3766-9BCC-4F89-BB84-9A079D074002}"/>
              </a:ext>
            </a:extLst>
          </p:cNvPr>
          <p:cNvSpPr txBox="1">
            <a:spLocks noChangeArrowheads="1"/>
          </p:cNvSpPr>
          <p:nvPr/>
        </p:nvSpPr>
        <p:spPr>
          <a:xfrm>
            <a:off x="501253" y="176924"/>
            <a:ext cx="8642747" cy="508397"/>
          </a:xfrm>
          <a:prstGeom prst="rect">
            <a:avLst/>
          </a:prstGeom>
        </p:spPr>
        <p:txBody>
          <a:bodyPr/>
          <a:lst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defTabSz="685800" eaLnBrk="1" hangingPunct="1"/>
            <a:r>
              <a:rPr lang="zh-CN" altLang="en-US" sz="2700" kern="0" dirty="0">
                <a:solidFill>
                  <a:srgbClr val="C00000"/>
                </a:solidFill>
                <a:latin typeface="Arial"/>
                <a:ea typeface="微软雅黑"/>
              </a:rPr>
              <a:t>数据集划分</a:t>
            </a:r>
            <a:r>
              <a:rPr lang="en-US" altLang="zh-CN" sz="2700" kern="0" dirty="0">
                <a:solidFill>
                  <a:srgbClr val="C00000"/>
                </a:solidFill>
                <a:latin typeface="Arial"/>
                <a:ea typeface="微软雅黑"/>
              </a:rPr>
              <a:t>---</a:t>
            </a:r>
            <a:r>
              <a:rPr lang="zh-CN" altLang="en-US" sz="2700" dirty="0">
                <a:solidFill>
                  <a:srgbClr val="FF0000"/>
                </a:solidFill>
                <a:latin typeface="楷体" panose="02010609060101010101" pitchFamily="49" charset="-122"/>
                <a:ea typeface="楷体" panose="02010609060101010101" pitchFamily="49" charset="-122"/>
              </a:rPr>
              <a:t>交叉验证法</a:t>
            </a:r>
            <a:endParaRPr lang="zh-CN" altLang="en-US" sz="2700" kern="0" dirty="0">
              <a:solidFill>
                <a:srgbClr val="C00000"/>
              </a:solidFill>
              <a:latin typeface="Arial"/>
              <a:ea typeface="微软雅黑"/>
            </a:endParaRPr>
          </a:p>
        </p:txBody>
      </p:sp>
    </p:spTree>
    <p:extLst>
      <p:ext uri="{BB962C8B-B14F-4D97-AF65-F5344CB8AC3E}">
        <p14:creationId xmlns:p14="http://schemas.microsoft.com/office/powerpoint/2010/main" val="17990834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7C6F3-E4B2-38E0-BE85-0BDEE72F8147}"/>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4FA6E165-A3FD-8D0A-9C0C-AE8019E5B52B}"/>
              </a:ext>
            </a:extLst>
          </p:cNvPr>
          <p:cNvSpPr txBox="1"/>
          <p:nvPr/>
        </p:nvSpPr>
        <p:spPr>
          <a:xfrm>
            <a:off x="1039759" y="2314120"/>
            <a:ext cx="7283359" cy="240065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l"/>
            <a:r>
              <a:rPr lang="zh-CN" altLang="en-US" sz="1500" b="1" dirty="0">
                <a:latin typeface="楷体" panose="02010609060101010101" pitchFamily="49" charset="-122"/>
                <a:ea typeface="楷体" panose="02010609060101010101" pitchFamily="49" charset="-122"/>
              </a:rPr>
              <a:t>优点：</a:t>
            </a:r>
            <a:br>
              <a:rPr lang="zh-CN" altLang="en-US" sz="1350" dirty="0">
                <a:solidFill>
                  <a:srgbClr val="4D4D4D"/>
                </a:solidFill>
                <a:latin typeface="-apple-system"/>
              </a:rPr>
            </a:br>
            <a:endParaRPr lang="en-US" altLang="zh-CN" sz="1500" b="1" dirty="0">
              <a:latin typeface="楷体" panose="02010609060101010101" pitchFamily="49" charset="-122"/>
              <a:ea typeface="楷体" panose="02010609060101010101" pitchFamily="49" charset="-122"/>
            </a:endParaRPr>
          </a:p>
          <a:p>
            <a:pPr marL="257175" indent="-257175">
              <a:buFont typeface="Wingdings" panose="05000000000000000000" pitchFamily="2" charset="2"/>
              <a:buChar char="Ø"/>
            </a:pPr>
            <a:r>
              <a:rPr lang="zh-CN" altLang="en-US" sz="1500" b="1" dirty="0">
                <a:latin typeface="楷体" panose="02010609060101010101" pitchFamily="49" charset="-122"/>
                <a:ea typeface="楷体" panose="02010609060101010101" pitchFamily="49" charset="-122"/>
              </a:rPr>
              <a:t>留一法不受随机样本划分的干扰</a:t>
            </a:r>
            <a:endParaRPr lang="en-US" altLang="zh-CN" sz="1500" b="1" dirty="0">
              <a:latin typeface="楷体" panose="02010609060101010101" pitchFamily="49" charset="-122"/>
              <a:ea typeface="楷体" panose="02010609060101010101" pitchFamily="49" charset="-122"/>
            </a:endParaRPr>
          </a:p>
          <a:p>
            <a:pPr marL="257175" indent="-257175">
              <a:buFont typeface="Wingdings" panose="05000000000000000000" pitchFamily="2" charset="2"/>
              <a:buChar char="Ø"/>
            </a:pPr>
            <a:r>
              <a:rPr lang="zh-CN" altLang="en-US" sz="1500" b="1" dirty="0">
                <a:latin typeface="楷体" panose="02010609060101010101" pitchFamily="49" charset="-122"/>
                <a:ea typeface="楷体" panose="02010609060101010101" pitchFamily="49" charset="-122"/>
              </a:rPr>
              <a:t>使用的训练集比原始数据集</a:t>
            </a:r>
            <a:r>
              <a:rPr lang="en-US" altLang="zh-CN" sz="1500" b="1" i="1" dirty="0">
                <a:latin typeface="Times New Roman" panose="02020603050405020304" pitchFamily="18" charset="0"/>
                <a:ea typeface="楷体" panose="02010609060101010101" pitchFamily="49" charset="-122"/>
                <a:cs typeface="Times New Roman" panose="02020603050405020304" pitchFamily="18" charset="0"/>
              </a:rPr>
              <a:t>D</a:t>
            </a:r>
            <a:r>
              <a:rPr lang="zh-CN" altLang="en-US" sz="1500" b="1" dirty="0">
                <a:latin typeface="楷体" panose="02010609060101010101" pitchFamily="49" charset="-122"/>
                <a:ea typeface="楷体" panose="02010609060101010101" pitchFamily="49" charset="-122"/>
              </a:rPr>
              <a:t>只少了</a:t>
            </a:r>
            <a:r>
              <a:rPr lang="en-US" altLang="zh-CN" sz="1500" b="1" dirty="0">
                <a:latin typeface="楷体" panose="02010609060101010101" pitchFamily="49" charset="-122"/>
                <a:ea typeface="楷体" panose="02010609060101010101" pitchFamily="49" charset="-122"/>
              </a:rPr>
              <a:t>1</a:t>
            </a:r>
            <a:r>
              <a:rPr lang="zh-CN" altLang="en-US" sz="1500" b="1" dirty="0">
                <a:latin typeface="楷体" panose="02010609060101010101" pitchFamily="49" charset="-122"/>
                <a:ea typeface="楷体" panose="02010609060101010101" pitchFamily="49" charset="-122"/>
              </a:rPr>
              <a:t>个样本</a:t>
            </a:r>
            <a:endParaRPr lang="en-US" altLang="zh-CN" sz="1500" b="1" dirty="0">
              <a:latin typeface="楷体" panose="02010609060101010101" pitchFamily="49" charset="-122"/>
              <a:ea typeface="楷体" panose="02010609060101010101" pitchFamily="49" charset="-122"/>
            </a:endParaRPr>
          </a:p>
          <a:p>
            <a:pPr marL="257175" indent="-257175">
              <a:buFont typeface="Wingdings" panose="05000000000000000000" pitchFamily="2" charset="2"/>
              <a:buChar char="Ø"/>
            </a:pPr>
            <a:r>
              <a:rPr lang="zh-CN" altLang="en-US" sz="1500" b="1" dirty="0">
                <a:latin typeface="楷体" panose="02010609060101010101" pitchFamily="49" charset="-122"/>
                <a:ea typeface="楷体" panose="02010609060101010101" pitchFamily="49" charset="-122"/>
              </a:rPr>
              <a:t>留一法训练的模型与使用原始数据</a:t>
            </a:r>
            <a:r>
              <a:rPr lang="en-US" altLang="zh-CN" sz="1500" b="1" i="1" dirty="0">
                <a:latin typeface="Times New Roman" panose="02020603050405020304" pitchFamily="18" charset="0"/>
                <a:ea typeface="楷体" panose="02010609060101010101" pitchFamily="49" charset="-122"/>
                <a:cs typeface="Times New Roman" panose="02020603050405020304" pitchFamily="18" charset="0"/>
              </a:rPr>
              <a:t>D</a:t>
            </a:r>
            <a:r>
              <a:rPr lang="zh-CN" altLang="en-US" sz="1500" b="1" dirty="0">
                <a:latin typeface="楷体" panose="02010609060101010101" pitchFamily="49" charset="-122"/>
                <a:ea typeface="楷体" panose="02010609060101010101" pitchFamily="49" charset="-122"/>
              </a:rPr>
              <a:t>训练得到的模型很相似</a:t>
            </a:r>
            <a:endParaRPr lang="en-US" altLang="zh-CN" sz="1500" b="1" dirty="0">
              <a:latin typeface="楷体" panose="02010609060101010101" pitchFamily="49" charset="-122"/>
              <a:ea typeface="楷体" panose="02010609060101010101" pitchFamily="49" charset="-122"/>
            </a:endParaRPr>
          </a:p>
          <a:p>
            <a:pPr marL="257175" indent="-257175">
              <a:buFont typeface="Wingdings" panose="05000000000000000000" pitchFamily="2" charset="2"/>
              <a:buChar char="Ø"/>
            </a:pPr>
            <a:r>
              <a:rPr lang="zh-CN" altLang="en-US" sz="1500" b="1" dirty="0">
                <a:latin typeface="楷体" panose="02010609060101010101" pitchFamily="49" charset="-122"/>
                <a:ea typeface="楷体" panose="02010609060101010101" pitchFamily="49" charset="-122"/>
              </a:rPr>
              <a:t>评估结果会相对准确。</a:t>
            </a:r>
          </a:p>
          <a:p>
            <a:pPr algn="l"/>
            <a:r>
              <a:rPr lang="zh-CN" altLang="en-US" sz="1500" b="1" dirty="0">
                <a:latin typeface="楷体" panose="02010609060101010101" pitchFamily="49" charset="-122"/>
                <a:ea typeface="楷体" panose="02010609060101010101" pitchFamily="49" charset="-122"/>
              </a:rPr>
              <a:t>   </a:t>
            </a:r>
            <a:endParaRPr lang="en-US" altLang="zh-CN" sz="1500" b="1" dirty="0">
              <a:latin typeface="楷体" panose="02010609060101010101" pitchFamily="49" charset="-122"/>
              <a:ea typeface="楷体" panose="02010609060101010101" pitchFamily="49" charset="-122"/>
            </a:endParaRPr>
          </a:p>
          <a:p>
            <a:pPr algn="l"/>
            <a:r>
              <a:rPr lang="zh-CN" altLang="en-US" sz="1500" b="1" dirty="0">
                <a:latin typeface="楷体" panose="02010609060101010101" pitchFamily="49" charset="-122"/>
                <a:ea typeface="楷体" panose="02010609060101010101" pitchFamily="49" charset="-122"/>
              </a:rPr>
              <a:t>缺点：</a:t>
            </a:r>
            <a:endParaRPr lang="en-US" altLang="zh-CN" sz="1500" b="1" dirty="0">
              <a:latin typeface="楷体" panose="02010609060101010101" pitchFamily="49" charset="-122"/>
              <a:ea typeface="楷体" panose="02010609060101010101" pitchFamily="49" charset="-122"/>
            </a:endParaRPr>
          </a:p>
          <a:p>
            <a:pPr marL="257175" indent="-257175">
              <a:buFont typeface="Wingdings" panose="05000000000000000000" pitchFamily="2" charset="2"/>
              <a:buChar char="Ø"/>
            </a:pPr>
            <a:r>
              <a:rPr lang="en-US" altLang="zh-CN" sz="1500" b="1" dirty="0">
                <a:latin typeface="楷体" panose="02010609060101010101" pitchFamily="49" charset="-122"/>
                <a:ea typeface="楷体" panose="02010609060101010101" pitchFamily="49" charset="-122"/>
              </a:rPr>
              <a:t> </a:t>
            </a:r>
            <a:r>
              <a:rPr lang="zh-CN" altLang="en-US" sz="1500" b="1" dirty="0">
                <a:latin typeface="楷体" panose="02010609060101010101" pitchFamily="49" charset="-122"/>
                <a:ea typeface="楷体" panose="02010609060101010101" pitchFamily="49" charset="-122"/>
              </a:rPr>
              <a:t>在数据集比较大的时候，训练</a:t>
            </a:r>
            <a:r>
              <a:rPr lang="en-US" altLang="zh-CN" sz="1500" b="1" dirty="0">
                <a:latin typeface="楷体" panose="02010609060101010101" pitchFamily="49" charset="-122"/>
                <a:ea typeface="楷体" panose="02010609060101010101" pitchFamily="49" charset="-122"/>
              </a:rPr>
              <a:t>m</a:t>
            </a:r>
            <a:r>
              <a:rPr lang="zh-CN" altLang="en-US" sz="1500" b="1" dirty="0">
                <a:latin typeface="楷体" panose="02010609060101010101" pitchFamily="49" charset="-122"/>
                <a:ea typeface="楷体" panose="02010609060101010101" pitchFamily="49" charset="-122"/>
              </a:rPr>
              <a:t>个模型的开销十分大；</a:t>
            </a:r>
            <a:endParaRPr lang="en-US" altLang="zh-CN" sz="1500" b="1" dirty="0">
              <a:latin typeface="楷体" panose="02010609060101010101" pitchFamily="49" charset="-122"/>
              <a:ea typeface="楷体" panose="02010609060101010101" pitchFamily="49" charset="-122"/>
            </a:endParaRPr>
          </a:p>
          <a:p>
            <a:pPr marL="257175" indent="-257175">
              <a:buFont typeface="Wingdings" panose="05000000000000000000" pitchFamily="2" charset="2"/>
              <a:buChar char="Ø"/>
            </a:pPr>
            <a:r>
              <a:rPr lang="en-US" altLang="zh-CN" sz="1500" b="1" dirty="0">
                <a:latin typeface="楷体" panose="02010609060101010101" pitchFamily="49" charset="-122"/>
                <a:ea typeface="楷体" panose="02010609060101010101" pitchFamily="49" charset="-122"/>
              </a:rPr>
              <a:t> </a:t>
            </a:r>
            <a:r>
              <a:rPr lang="zh-CN" altLang="en-US" sz="1500" b="1" dirty="0">
                <a:latin typeface="楷体" panose="02010609060101010101" pitchFamily="49" charset="-122"/>
                <a:ea typeface="楷体" panose="02010609060101010101" pitchFamily="49" charset="-122"/>
              </a:rPr>
              <a:t>并且留一法也未必永远比其他方法更准确。</a:t>
            </a:r>
            <a:endParaRPr lang="zh-CN" altLang="en-US" sz="1500" b="1" dirty="0">
              <a:solidFill>
                <a:srgbClr val="FF0000"/>
              </a:solidFill>
              <a:latin typeface="楷体" panose="02010609060101010101" pitchFamily="49" charset="-122"/>
              <a:ea typeface="楷体" panose="02010609060101010101" pitchFamily="49" charset="-122"/>
            </a:endParaRPr>
          </a:p>
        </p:txBody>
      </p:sp>
      <p:sp>
        <p:nvSpPr>
          <p:cNvPr id="4" name="文本框 3">
            <a:extLst>
              <a:ext uri="{FF2B5EF4-FFF2-40B4-BE49-F238E27FC236}">
                <a16:creationId xmlns:a16="http://schemas.microsoft.com/office/drawing/2014/main" id="{75424AE0-771C-AB64-6E90-9E1E9FAB281D}"/>
              </a:ext>
            </a:extLst>
          </p:cNvPr>
          <p:cNvSpPr txBox="1"/>
          <p:nvPr/>
        </p:nvSpPr>
        <p:spPr>
          <a:xfrm>
            <a:off x="343004" y="1044415"/>
            <a:ext cx="4570890" cy="415498"/>
          </a:xfrm>
          <a:prstGeom prst="rect">
            <a:avLst/>
          </a:prstGeom>
          <a:noFill/>
        </p:spPr>
        <p:txBody>
          <a:bodyPr wrap="square">
            <a:spAutoFit/>
          </a:bodyPr>
          <a:lstStyle/>
          <a:p>
            <a:pPr algn="l"/>
            <a:r>
              <a:rPr lang="en-US" altLang="zh-CN" sz="2100" b="1" dirty="0">
                <a:solidFill>
                  <a:srgbClr val="FF0000"/>
                </a:solidFill>
                <a:latin typeface="楷体" panose="02010609060101010101" pitchFamily="49" charset="-122"/>
                <a:ea typeface="楷体" panose="02010609060101010101" pitchFamily="49" charset="-122"/>
              </a:rPr>
              <a:t>3 </a:t>
            </a:r>
            <a:r>
              <a:rPr lang="zh-CN" altLang="en-US" sz="2100" b="1" dirty="0">
                <a:solidFill>
                  <a:srgbClr val="FF0000"/>
                </a:solidFill>
                <a:latin typeface="楷体" panose="02010609060101010101" pitchFamily="49" charset="-122"/>
                <a:ea typeface="楷体" panose="02010609060101010101" pitchFamily="49" charset="-122"/>
              </a:rPr>
              <a:t>留一法</a:t>
            </a:r>
          </a:p>
        </p:txBody>
      </p:sp>
      <p:sp>
        <p:nvSpPr>
          <p:cNvPr id="5" name="Rectangle 2">
            <a:extLst>
              <a:ext uri="{FF2B5EF4-FFF2-40B4-BE49-F238E27FC236}">
                <a16:creationId xmlns:a16="http://schemas.microsoft.com/office/drawing/2014/main" id="{D17E6163-970E-CEDC-A4BA-0CA84C7FE88A}"/>
              </a:ext>
            </a:extLst>
          </p:cNvPr>
          <p:cNvSpPr txBox="1">
            <a:spLocks noChangeArrowheads="1"/>
          </p:cNvSpPr>
          <p:nvPr/>
        </p:nvSpPr>
        <p:spPr>
          <a:xfrm>
            <a:off x="501253" y="176924"/>
            <a:ext cx="8642747" cy="508397"/>
          </a:xfrm>
          <a:prstGeom prst="rect">
            <a:avLst/>
          </a:prstGeom>
        </p:spPr>
        <p:txBody>
          <a:bodyPr/>
          <a:lst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eaLnBrk="1" hangingPunct="1"/>
            <a:r>
              <a:rPr lang="zh-CN" altLang="en-US" sz="2700" kern="0" dirty="0">
                <a:solidFill>
                  <a:srgbClr val="C00000"/>
                </a:solidFill>
              </a:rPr>
              <a:t>数据集划分</a:t>
            </a:r>
            <a:r>
              <a:rPr lang="en-US" altLang="zh-CN" sz="2700" kern="0" dirty="0">
                <a:solidFill>
                  <a:srgbClr val="C00000"/>
                </a:solidFill>
              </a:rPr>
              <a:t>---</a:t>
            </a:r>
            <a:r>
              <a:rPr lang="zh-CN" altLang="en-US" sz="2700" kern="0" dirty="0">
                <a:solidFill>
                  <a:srgbClr val="FF0000"/>
                </a:solidFill>
                <a:latin typeface="楷体" panose="02010609060101010101" pitchFamily="49" charset="-122"/>
                <a:ea typeface="楷体" panose="02010609060101010101" pitchFamily="49" charset="-122"/>
              </a:rPr>
              <a:t>留一</a:t>
            </a:r>
            <a:r>
              <a:rPr lang="zh-CN" altLang="en-US" sz="2700" dirty="0">
                <a:solidFill>
                  <a:srgbClr val="FF0000"/>
                </a:solidFill>
                <a:latin typeface="楷体" panose="02010609060101010101" pitchFamily="49" charset="-122"/>
                <a:ea typeface="楷体" panose="02010609060101010101" pitchFamily="49" charset="-122"/>
              </a:rPr>
              <a:t>法</a:t>
            </a:r>
            <a:endParaRPr lang="zh-CN" altLang="en-US" sz="2700" kern="0" dirty="0">
              <a:solidFill>
                <a:srgbClr val="C00000"/>
              </a:solidFill>
            </a:endParaRPr>
          </a:p>
        </p:txBody>
      </p:sp>
      <p:sp>
        <p:nvSpPr>
          <p:cNvPr id="6" name="文本框 5">
            <a:extLst>
              <a:ext uri="{FF2B5EF4-FFF2-40B4-BE49-F238E27FC236}">
                <a16:creationId xmlns:a16="http://schemas.microsoft.com/office/drawing/2014/main" id="{718DEE5A-6864-414A-0848-03AD297B41C1}"/>
              </a:ext>
            </a:extLst>
          </p:cNvPr>
          <p:cNvSpPr txBox="1"/>
          <p:nvPr/>
        </p:nvSpPr>
        <p:spPr>
          <a:xfrm>
            <a:off x="882856" y="1690872"/>
            <a:ext cx="7596126" cy="369332"/>
          </a:xfrm>
          <a:prstGeom prst="rect">
            <a:avLst/>
          </a:prstGeom>
          <a:noFill/>
        </p:spPr>
        <p:txBody>
          <a:bodyPr wrap="square">
            <a:spAutoFit/>
          </a:bodyPr>
          <a:lstStyle/>
          <a:p>
            <a:pPr algn="l"/>
            <a:r>
              <a:rPr lang="zh-CN" altLang="en-US" b="1" dirty="0">
                <a:latin typeface="楷体" panose="02010609060101010101" pitchFamily="49" charset="-122"/>
                <a:ea typeface="楷体" panose="02010609060101010101" pitchFamily="49" charset="-122"/>
              </a:rPr>
              <a:t>数据集</a:t>
            </a:r>
            <a:r>
              <a:rPr lang="en-US" altLang="zh-CN" b="1" dirty="0">
                <a:latin typeface="楷体" panose="02010609060101010101" pitchFamily="49" charset="-122"/>
                <a:ea typeface="楷体" panose="02010609060101010101" pitchFamily="49" charset="-122"/>
              </a:rPr>
              <a:t>D</a:t>
            </a:r>
            <a:r>
              <a:rPr lang="zh-CN" altLang="en-US" b="1" dirty="0">
                <a:latin typeface="楷体" panose="02010609060101010101" pitchFamily="49" charset="-122"/>
                <a:ea typeface="楷体" panose="02010609060101010101" pitchFamily="49" charset="-122"/>
              </a:rPr>
              <a:t>中有</a:t>
            </a:r>
            <a:r>
              <a:rPr lang="en-US" altLang="zh-CN" b="1" dirty="0">
                <a:latin typeface="楷体" panose="02010609060101010101" pitchFamily="49" charset="-122"/>
                <a:ea typeface="楷体" panose="02010609060101010101" pitchFamily="49" charset="-122"/>
              </a:rPr>
              <a:t>m</a:t>
            </a:r>
            <a:r>
              <a:rPr lang="zh-CN" altLang="en-US" b="1" dirty="0">
                <a:latin typeface="楷体" panose="02010609060101010101" pitchFamily="49" charset="-122"/>
                <a:ea typeface="楷体" panose="02010609060101010101" pitchFamily="49" charset="-122"/>
              </a:rPr>
              <a:t>个样本，当</a:t>
            </a:r>
            <a:r>
              <a:rPr lang="en-US" altLang="zh-CN" b="1" dirty="0">
                <a:solidFill>
                  <a:srgbClr val="FF0000"/>
                </a:solidFill>
                <a:latin typeface="楷体" panose="02010609060101010101" pitchFamily="49" charset="-122"/>
                <a:ea typeface="楷体" panose="02010609060101010101" pitchFamily="49" charset="-122"/>
              </a:rPr>
              <a:t>k=m</a:t>
            </a:r>
            <a:r>
              <a:rPr lang="zh-CN" altLang="en-US" b="1" dirty="0">
                <a:latin typeface="楷体" panose="02010609060101010101" pitchFamily="49" charset="-122"/>
                <a:ea typeface="楷体" panose="02010609060101010101" pitchFamily="49" charset="-122"/>
              </a:rPr>
              <a:t>时，则得到了交叉验证的一个</a:t>
            </a:r>
            <a:r>
              <a:rPr lang="zh-CN" altLang="en-US" b="1" dirty="0">
                <a:solidFill>
                  <a:srgbClr val="FF0000"/>
                </a:solidFill>
                <a:latin typeface="楷体" panose="02010609060101010101" pitchFamily="49" charset="-122"/>
                <a:ea typeface="楷体" panose="02010609060101010101" pitchFamily="49" charset="-122"/>
              </a:rPr>
              <a:t>特例</a:t>
            </a:r>
            <a:r>
              <a:rPr lang="zh-CN" altLang="en-US" b="1" dirty="0">
                <a:latin typeface="楷体" panose="02010609060101010101" pitchFamily="49" charset="-122"/>
                <a:ea typeface="楷体" panose="02010609060101010101" pitchFamily="49" charset="-122"/>
              </a:rPr>
              <a:t>：</a:t>
            </a:r>
            <a:r>
              <a:rPr lang="zh-CN" altLang="en-US" b="1" dirty="0">
                <a:solidFill>
                  <a:srgbClr val="FF0000"/>
                </a:solidFill>
                <a:latin typeface="楷体" panose="02010609060101010101" pitchFamily="49" charset="-122"/>
                <a:ea typeface="楷体" panose="02010609060101010101" pitchFamily="49" charset="-122"/>
              </a:rPr>
              <a:t>留一法</a:t>
            </a:r>
            <a:endParaRPr lang="en-US" altLang="zh-CN" b="1" dirty="0">
              <a:solidFill>
                <a:srgbClr val="FF000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5370368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6704" y="1464951"/>
            <a:ext cx="8402991" cy="360098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defTabSz="685800" eaLnBrk="0" fontAlgn="base" hangingPunct="0">
              <a:spcBef>
                <a:spcPct val="0"/>
              </a:spcBef>
              <a:spcAft>
                <a:spcPct val="0"/>
              </a:spcAft>
            </a:pPr>
            <a:r>
              <a:rPr lang="zh-CN" altLang="en-US" sz="1500" dirty="0">
                <a:solidFill>
                  <a:srgbClr val="000000"/>
                </a:solidFill>
                <a:latin typeface="Arial"/>
                <a:ea typeface="宋体"/>
              </a:rPr>
              <a:t>步 骤：</a:t>
            </a:r>
            <a:endParaRPr lang="en-US" altLang="zh-CN" sz="1500" dirty="0">
              <a:solidFill>
                <a:srgbClr val="000000"/>
              </a:solidFill>
              <a:latin typeface="Arial"/>
              <a:ea typeface="宋体"/>
            </a:endParaRPr>
          </a:p>
          <a:p>
            <a:pPr marL="342900" indent="-342900" defTabSz="685800" eaLnBrk="0" fontAlgn="base" hangingPunct="0">
              <a:spcBef>
                <a:spcPct val="0"/>
              </a:spcBef>
              <a:spcAft>
                <a:spcPct val="0"/>
              </a:spcAft>
              <a:buFont typeface="Wingdings" panose="05000000000000000000" pitchFamily="2" charset="2"/>
              <a:buChar char="Ø"/>
            </a:pPr>
            <a:r>
              <a:rPr lang="zh-CN" altLang="en-US" sz="1350" dirty="0">
                <a:solidFill>
                  <a:srgbClr val="000000"/>
                </a:solidFill>
                <a:latin typeface="宋体"/>
                <a:ea typeface="宋体"/>
              </a:rPr>
              <a:t>给定包含</a:t>
            </a:r>
            <a:r>
              <a:rPr lang="en-US" altLang="zh-CN" sz="1500" i="1" dirty="0">
                <a:solidFill>
                  <a:srgbClr val="000000"/>
                </a:solidFill>
                <a:latin typeface="Times New Roman" panose="02020603050405020304" pitchFamily="18" charset="0"/>
                <a:ea typeface="宋体"/>
                <a:cs typeface="Times New Roman" panose="02020603050405020304" pitchFamily="18" charset="0"/>
              </a:rPr>
              <a:t>m</a:t>
            </a:r>
            <a:r>
              <a:rPr lang="zh-CN" altLang="en-US" sz="1350" dirty="0">
                <a:solidFill>
                  <a:srgbClr val="000000"/>
                </a:solidFill>
                <a:latin typeface="宋体"/>
                <a:ea typeface="宋体"/>
              </a:rPr>
              <a:t>个样本的数据集</a:t>
            </a:r>
            <a:r>
              <a:rPr lang="en-US" altLang="zh-CN" sz="1500" i="1" dirty="0">
                <a:solidFill>
                  <a:srgbClr val="000000"/>
                </a:solidFill>
                <a:latin typeface="Times New Roman" panose="02020603050405020304" pitchFamily="18" charset="0"/>
                <a:ea typeface="宋体"/>
                <a:cs typeface="Times New Roman" panose="02020603050405020304" pitchFamily="18" charset="0"/>
              </a:rPr>
              <a:t>D</a:t>
            </a:r>
          </a:p>
          <a:p>
            <a:pPr marL="342900" indent="-342900" defTabSz="685800" eaLnBrk="0" fontAlgn="base" hangingPunct="0">
              <a:spcBef>
                <a:spcPct val="0"/>
              </a:spcBef>
              <a:spcAft>
                <a:spcPct val="0"/>
              </a:spcAft>
              <a:buFont typeface="Wingdings" panose="05000000000000000000" pitchFamily="2" charset="2"/>
              <a:buChar char="Ø"/>
            </a:pPr>
            <a:r>
              <a:rPr lang="zh-CN" altLang="en-US" sz="1350" b="1" dirty="0">
                <a:solidFill>
                  <a:srgbClr val="000000"/>
                </a:solidFill>
                <a:latin typeface="宋体"/>
                <a:ea typeface="宋体"/>
              </a:rPr>
              <a:t>有放回采样</a:t>
            </a:r>
            <a:r>
              <a:rPr lang="zh-CN" altLang="en-US" sz="1350" dirty="0">
                <a:solidFill>
                  <a:srgbClr val="000000"/>
                </a:solidFill>
                <a:latin typeface="宋体"/>
                <a:ea typeface="宋体"/>
              </a:rPr>
              <a:t>：每次随机从</a:t>
            </a:r>
            <a:r>
              <a:rPr lang="en-US" altLang="zh-CN" sz="1500" i="1" dirty="0">
                <a:solidFill>
                  <a:srgbClr val="000000"/>
                </a:solidFill>
                <a:latin typeface="Times New Roman" panose="02020603050405020304" pitchFamily="18" charset="0"/>
                <a:ea typeface="宋体"/>
                <a:cs typeface="Times New Roman" panose="02020603050405020304" pitchFamily="18" charset="0"/>
              </a:rPr>
              <a:t>D</a:t>
            </a:r>
            <a:r>
              <a:rPr lang="zh-CN" altLang="en-US" sz="1350" dirty="0">
                <a:solidFill>
                  <a:srgbClr val="000000"/>
                </a:solidFill>
                <a:latin typeface="宋体"/>
                <a:ea typeface="宋体"/>
              </a:rPr>
              <a:t>中挑选一个样本，将其放入</a:t>
            </a:r>
            <a:r>
              <a:rPr lang="en-US" altLang="zh-CN" sz="1500" i="1" dirty="0">
                <a:solidFill>
                  <a:srgbClr val="000000"/>
                </a:solidFill>
                <a:latin typeface="Times New Roman" panose="02020603050405020304" pitchFamily="18" charset="0"/>
                <a:ea typeface="宋体"/>
                <a:cs typeface="Times New Roman" panose="02020603050405020304" pitchFamily="18" charset="0"/>
              </a:rPr>
              <a:t>D’</a:t>
            </a:r>
            <a:r>
              <a:rPr lang="zh-CN" altLang="en-US" sz="1350" dirty="0">
                <a:solidFill>
                  <a:srgbClr val="000000"/>
                </a:solidFill>
                <a:latin typeface="宋体"/>
                <a:ea typeface="宋体"/>
              </a:rPr>
              <a:t>，再将其放回初始数据集</a:t>
            </a:r>
            <a:r>
              <a:rPr lang="en-US" altLang="zh-CN" sz="1500" i="1" dirty="0">
                <a:solidFill>
                  <a:srgbClr val="000000"/>
                </a:solidFill>
                <a:latin typeface="Times New Roman" panose="02020603050405020304" pitchFamily="18" charset="0"/>
                <a:ea typeface="宋体"/>
                <a:cs typeface="Times New Roman" panose="02020603050405020304" pitchFamily="18" charset="0"/>
              </a:rPr>
              <a:t>D</a:t>
            </a:r>
            <a:r>
              <a:rPr lang="zh-CN" altLang="en-US" sz="1350" dirty="0">
                <a:solidFill>
                  <a:srgbClr val="000000"/>
                </a:solidFill>
                <a:latin typeface="宋体"/>
                <a:ea typeface="宋体"/>
              </a:rPr>
              <a:t>中（该样本在下次采样时仍有可能被采到）</a:t>
            </a:r>
            <a:endParaRPr lang="en-US" altLang="zh-CN" sz="1350" dirty="0">
              <a:solidFill>
                <a:srgbClr val="000000"/>
              </a:solidFill>
              <a:latin typeface="宋体"/>
              <a:ea typeface="宋体"/>
            </a:endParaRPr>
          </a:p>
          <a:p>
            <a:pPr marL="342900" indent="-342900" defTabSz="685800" eaLnBrk="0" fontAlgn="base" hangingPunct="0">
              <a:spcBef>
                <a:spcPct val="0"/>
              </a:spcBef>
              <a:spcAft>
                <a:spcPct val="0"/>
              </a:spcAft>
              <a:buFont typeface="Wingdings" panose="05000000000000000000" pitchFamily="2" charset="2"/>
              <a:buChar char="Ø"/>
            </a:pPr>
            <a:r>
              <a:rPr lang="zh-CN" altLang="en-US" sz="1350" dirty="0">
                <a:solidFill>
                  <a:srgbClr val="000000"/>
                </a:solidFill>
                <a:latin typeface="宋体"/>
                <a:ea typeface="宋体"/>
              </a:rPr>
              <a:t>重复执行</a:t>
            </a:r>
            <a:r>
              <a:rPr lang="en-US" altLang="zh-CN" sz="1500" i="1" dirty="0">
                <a:solidFill>
                  <a:srgbClr val="000000"/>
                </a:solidFill>
                <a:latin typeface="Times New Roman" panose="02020603050405020304" pitchFamily="18" charset="0"/>
                <a:ea typeface="宋体"/>
                <a:cs typeface="Times New Roman" panose="02020603050405020304" pitchFamily="18" charset="0"/>
              </a:rPr>
              <a:t>m</a:t>
            </a:r>
            <a:r>
              <a:rPr lang="zh-CN" altLang="en-US" sz="1350" dirty="0">
                <a:solidFill>
                  <a:srgbClr val="000000"/>
                </a:solidFill>
                <a:latin typeface="宋体"/>
                <a:ea typeface="宋体"/>
              </a:rPr>
              <a:t>次后，得到包含</a:t>
            </a:r>
            <a:r>
              <a:rPr lang="en-US" altLang="zh-CN" sz="1500" i="1" dirty="0">
                <a:solidFill>
                  <a:srgbClr val="000000"/>
                </a:solidFill>
                <a:latin typeface="Times New Roman" panose="02020603050405020304" pitchFamily="18" charset="0"/>
                <a:ea typeface="宋体"/>
                <a:cs typeface="Times New Roman" panose="02020603050405020304" pitchFamily="18" charset="0"/>
              </a:rPr>
              <a:t>m</a:t>
            </a:r>
            <a:r>
              <a:rPr lang="zh-CN" altLang="en-US" sz="1350" dirty="0">
                <a:solidFill>
                  <a:srgbClr val="000000"/>
                </a:solidFill>
                <a:latin typeface="宋体"/>
                <a:ea typeface="宋体"/>
              </a:rPr>
              <a:t>个样本的数据集</a:t>
            </a:r>
            <a:r>
              <a:rPr lang="en-US" altLang="zh-CN" sz="1500" i="1" dirty="0">
                <a:solidFill>
                  <a:srgbClr val="000000"/>
                </a:solidFill>
                <a:latin typeface="Times New Roman" panose="02020603050405020304" pitchFamily="18" charset="0"/>
                <a:ea typeface="宋体"/>
                <a:cs typeface="Times New Roman" panose="02020603050405020304" pitchFamily="18" charset="0"/>
              </a:rPr>
              <a:t>D’</a:t>
            </a:r>
          </a:p>
          <a:p>
            <a:pPr marL="342900" indent="-342900" defTabSz="685800" eaLnBrk="0" fontAlgn="base" hangingPunct="0">
              <a:spcBef>
                <a:spcPct val="0"/>
              </a:spcBef>
              <a:spcAft>
                <a:spcPct val="0"/>
              </a:spcAft>
              <a:buFont typeface="Wingdings" panose="05000000000000000000" pitchFamily="2" charset="2"/>
              <a:buChar char="Ø"/>
            </a:pPr>
            <a:endParaRPr lang="en-US" altLang="zh-CN" sz="1200" dirty="0">
              <a:solidFill>
                <a:srgbClr val="000000"/>
              </a:solidFill>
              <a:latin typeface="宋体"/>
              <a:ea typeface="宋体"/>
            </a:endParaRPr>
          </a:p>
          <a:p>
            <a:pPr marL="342900" indent="-342900" defTabSz="685800" eaLnBrk="0" fontAlgn="base" hangingPunct="0">
              <a:spcBef>
                <a:spcPct val="0"/>
              </a:spcBef>
              <a:spcAft>
                <a:spcPct val="0"/>
              </a:spcAft>
              <a:buFont typeface="Wingdings" panose="05000000000000000000" pitchFamily="2" charset="2"/>
              <a:buChar char="Ø"/>
            </a:pPr>
            <a:endParaRPr lang="en-US" altLang="zh-CN" sz="1200" dirty="0">
              <a:solidFill>
                <a:srgbClr val="000000"/>
              </a:solidFill>
              <a:latin typeface="宋体"/>
              <a:ea typeface="宋体"/>
            </a:endParaRPr>
          </a:p>
          <a:p>
            <a:pPr marL="342900" indent="-342900" defTabSz="685800" eaLnBrk="0" fontAlgn="base" hangingPunct="0">
              <a:spcBef>
                <a:spcPct val="0"/>
              </a:spcBef>
              <a:spcAft>
                <a:spcPct val="0"/>
              </a:spcAft>
              <a:buFont typeface="Wingdings" panose="05000000000000000000" pitchFamily="2" charset="2"/>
              <a:buChar char="Ø"/>
            </a:pPr>
            <a:endParaRPr lang="en-US" altLang="zh-CN" sz="1200" dirty="0">
              <a:solidFill>
                <a:srgbClr val="000000"/>
              </a:solidFill>
              <a:latin typeface="宋体"/>
              <a:ea typeface="宋体"/>
            </a:endParaRPr>
          </a:p>
          <a:p>
            <a:pPr defTabSz="685800" eaLnBrk="0" fontAlgn="base" hangingPunct="0">
              <a:spcBef>
                <a:spcPct val="0"/>
              </a:spcBef>
              <a:spcAft>
                <a:spcPct val="0"/>
              </a:spcAft>
            </a:pPr>
            <a:endParaRPr lang="en-US" altLang="zh-CN" sz="1200" dirty="0">
              <a:solidFill>
                <a:srgbClr val="000000"/>
              </a:solidFill>
              <a:latin typeface="宋体"/>
              <a:ea typeface="宋体"/>
            </a:endParaRPr>
          </a:p>
          <a:p>
            <a:pPr defTabSz="685800" eaLnBrk="0" fontAlgn="base" hangingPunct="0">
              <a:spcBef>
                <a:spcPct val="0"/>
              </a:spcBef>
              <a:spcAft>
                <a:spcPct val="0"/>
              </a:spcAft>
            </a:pPr>
            <a:r>
              <a:rPr lang="zh-CN" altLang="en-US" sz="1200" dirty="0">
                <a:solidFill>
                  <a:srgbClr val="000000"/>
                </a:solidFill>
                <a:latin typeface="宋体"/>
                <a:ea typeface="宋体"/>
              </a:rPr>
              <a:t> </a:t>
            </a:r>
            <a:endParaRPr lang="zh-CN" altLang="en-US" sz="1200" dirty="0">
              <a:solidFill>
                <a:srgbClr val="000000"/>
              </a:solidFill>
              <a:latin typeface="Arial"/>
              <a:ea typeface="宋体"/>
            </a:endParaRPr>
          </a:p>
          <a:p>
            <a:pPr defTabSz="685800" eaLnBrk="0" fontAlgn="base" hangingPunct="0">
              <a:spcBef>
                <a:spcPct val="0"/>
              </a:spcBef>
              <a:spcAft>
                <a:spcPct val="0"/>
              </a:spcAft>
            </a:pPr>
            <a:r>
              <a:rPr lang="zh-CN" altLang="en-US" sz="2100" dirty="0">
                <a:solidFill>
                  <a:srgbClr val="000000"/>
                </a:solidFill>
                <a:latin typeface="Arial"/>
                <a:ea typeface="宋体"/>
              </a:rPr>
              <a:t>   </a:t>
            </a:r>
            <a:endParaRPr lang="en-US" altLang="zh-CN" sz="2100" dirty="0">
              <a:solidFill>
                <a:srgbClr val="000000"/>
              </a:solidFill>
              <a:latin typeface="Arial"/>
              <a:ea typeface="宋体"/>
            </a:endParaRPr>
          </a:p>
          <a:p>
            <a:pPr defTabSz="685800" eaLnBrk="0" fontAlgn="base" hangingPunct="0">
              <a:spcBef>
                <a:spcPct val="0"/>
              </a:spcBef>
              <a:spcAft>
                <a:spcPct val="0"/>
              </a:spcAft>
            </a:pPr>
            <a:endParaRPr lang="en-US" altLang="zh-CN" sz="1500" dirty="0">
              <a:solidFill>
                <a:srgbClr val="000000"/>
              </a:solidFill>
              <a:latin typeface="Arial"/>
              <a:ea typeface="宋体"/>
            </a:endParaRPr>
          </a:p>
          <a:p>
            <a:pPr defTabSz="685800" eaLnBrk="0" fontAlgn="base" hangingPunct="0">
              <a:spcBef>
                <a:spcPct val="0"/>
              </a:spcBef>
              <a:spcAft>
                <a:spcPct val="0"/>
              </a:spcAft>
            </a:pPr>
            <a:endParaRPr lang="en-US" altLang="zh-CN" sz="1500" dirty="0">
              <a:solidFill>
                <a:srgbClr val="000000"/>
              </a:solidFill>
              <a:latin typeface="Arial"/>
              <a:ea typeface="宋体"/>
            </a:endParaRPr>
          </a:p>
          <a:p>
            <a:pPr defTabSz="685800" eaLnBrk="0" fontAlgn="base" hangingPunct="0">
              <a:spcBef>
                <a:spcPct val="0"/>
              </a:spcBef>
              <a:spcAft>
                <a:spcPct val="0"/>
              </a:spcAft>
            </a:pPr>
            <a:r>
              <a:rPr lang="zh-CN" altLang="en-US" sz="1500" dirty="0">
                <a:solidFill>
                  <a:srgbClr val="000000"/>
                </a:solidFill>
                <a:latin typeface="Arial"/>
                <a:ea typeface="宋体"/>
              </a:rPr>
              <a:t>可将</a:t>
            </a:r>
            <a:r>
              <a:rPr lang="en-US" altLang="zh-CN" sz="1500" i="1" dirty="0">
                <a:solidFill>
                  <a:srgbClr val="000000"/>
                </a:solidFill>
                <a:latin typeface="Times New Roman" panose="02020603050405020304" pitchFamily="18" charset="0"/>
                <a:ea typeface="宋体"/>
                <a:cs typeface="Times New Roman" panose="02020603050405020304" pitchFamily="18" charset="0"/>
              </a:rPr>
              <a:t>D</a:t>
            </a:r>
            <a:r>
              <a:rPr lang="en-US" altLang="zh-CN" sz="1500" dirty="0">
                <a:solidFill>
                  <a:srgbClr val="000000"/>
                </a:solidFill>
                <a:latin typeface="Times New Roman" panose="02020603050405020304" pitchFamily="18" charset="0"/>
                <a:ea typeface="宋体"/>
                <a:cs typeface="Times New Roman" panose="02020603050405020304" pitchFamily="18" charset="0"/>
              </a:rPr>
              <a:t>’</a:t>
            </a:r>
            <a:r>
              <a:rPr lang="zh-CN" altLang="en-US" sz="1500" dirty="0">
                <a:solidFill>
                  <a:srgbClr val="000000"/>
                </a:solidFill>
                <a:latin typeface="Arial"/>
                <a:ea typeface="宋体"/>
              </a:rPr>
              <a:t>用作训练集，</a:t>
            </a:r>
            <a:r>
              <a:rPr lang="en-US" altLang="zh-CN" sz="1500" i="1" dirty="0">
                <a:solidFill>
                  <a:srgbClr val="000000"/>
                </a:solidFill>
                <a:latin typeface="Times New Roman" panose="02020603050405020304" pitchFamily="18" charset="0"/>
                <a:ea typeface="宋体"/>
                <a:cs typeface="Times New Roman" panose="02020603050405020304" pitchFamily="18" charset="0"/>
              </a:rPr>
              <a:t>D-D’</a:t>
            </a:r>
            <a:r>
              <a:rPr lang="zh-CN" altLang="en-US" sz="1500" dirty="0">
                <a:solidFill>
                  <a:srgbClr val="000000"/>
                </a:solidFill>
                <a:latin typeface="Arial"/>
                <a:ea typeface="宋体"/>
              </a:rPr>
              <a:t>用作验证集</a:t>
            </a:r>
            <a:endParaRPr lang="en-US" altLang="zh-CN" sz="1500" dirty="0">
              <a:solidFill>
                <a:srgbClr val="000000"/>
              </a:solidFill>
              <a:latin typeface="Arial"/>
              <a:ea typeface="宋体"/>
            </a:endParaRPr>
          </a:p>
          <a:p>
            <a:pPr marL="342900" indent="-342900" defTabSz="685800" eaLnBrk="0" fontAlgn="base" hangingPunct="0">
              <a:spcBef>
                <a:spcPct val="0"/>
              </a:spcBef>
              <a:spcAft>
                <a:spcPct val="0"/>
              </a:spcAft>
              <a:buFont typeface="Wingdings" panose="05000000000000000000" pitchFamily="2" charset="2"/>
              <a:buChar char="Ø"/>
            </a:pPr>
            <a:r>
              <a:rPr lang="zh-CN" altLang="en-US" sz="1350" dirty="0">
                <a:solidFill>
                  <a:srgbClr val="000000"/>
                </a:solidFill>
                <a:latin typeface="宋体"/>
                <a:ea typeface="宋体"/>
              </a:rPr>
              <a:t>实际评估的模型与期望评估的模型都使用</a:t>
            </a:r>
            <a:r>
              <a:rPr lang="en-US" altLang="zh-CN" sz="1500" i="1" dirty="0">
                <a:solidFill>
                  <a:srgbClr val="000000"/>
                </a:solidFill>
                <a:latin typeface="Times New Roman" panose="02020603050405020304" pitchFamily="18" charset="0"/>
                <a:ea typeface="宋体"/>
                <a:cs typeface="Times New Roman" panose="02020603050405020304" pitchFamily="18" charset="0"/>
              </a:rPr>
              <a:t>m</a:t>
            </a:r>
            <a:r>
              <a:rPr lang="zh-CN" altLang="en-US" sz="1350" dirty="0">
                <a:solidFill>
                  <a:srgbClr val="000000"/>
                </a:solidFill>
                <a:latin typeface="宋体"/>
                <a:ea typeface="宋体"/>
              </a:rPr>
              <a:t>个训练样本</a:t>
            </a:r>
            <a:endParaRPr lang="en-US" altLang="zh-CN" sz="1350" dirty="0">
              <a:solidFill>
                <a:srgbClr val="000000"/>
              </a:solidFill>
              <a:latin typeface="宋体"/>
              <a:ea typeface="宋体"/>
            </a:endParaRPr>
          </a:p>
          <a:p>
            <a:pPr marL="342900" indent="-342900" defTabSz="685800" eaLnBrk="0" fontAlgn="base" hangingPunct="0">
              <a:spcBef>
                <a:spcPct val="0"/>
              </a:spcBef>
              <a:spcAft>
                <a:spcPct val="0"/>
              </a:spcAft>
              <a:buFont typeface="Wingdings" panose="05000000000000000000" pitchFamily="2" charset="2"/>
              <a:buChar char="Ø"/>
            </a:pPr>
            <a:r>
              <a:rPr lang="zh-CN" altLang="en-US" sz="1350" dirty="0">
                <a:solidFill>
                  <a:srgbClr val="000000"/>
                </a:solidFill>
                <a:latin typeface="宋体"/>
                <a:ea typeface="宋体"/>
              </a:rPr>
              <a:t>仍有数据总量约</a:t>
            </a:r>
            <a:r>
              <a:rPr lang="en-US" altLang="zh-CN" sz="1350" dirty="0">
                <a:solidFill>
                  <a:srgbClr val="000000"/>
                </a:solidFill>
                <a:latin typeface="宋体"/>
                <a:ea typeface="宋体"/>
              </a:rPr>
              <a:t>1/3</a:t>
            </a:r>
            <a:r>
              <a:rPr lang="zh-CN" altLang="en-US" sz="1350" dirty="0">
                <a:solidFill>
                  <a:srgbClr val="000000"/>
                </a:solidFill>
                <a:latin typeface="宋体"/>
                <a:ea typeface="宋体"/>
              </a:rPr>
              <a:t>的、没在训练集中出现的样本用于验证</a:t>
            </a:r>
          </a:p>
        </p:txBody>
      </p:sp>
      <p:sp>
        <p:nvSpPr>
          <p:cNvPr id="3" name="矩形 2">
            <a:extLst>
              <a:ext uri="{FF2B5EF4-FFF2-40B4-BE49-F238E27FC236}">
                <a16:creationId xmlns:a16="http://schemas.microsoft.com/office/drawing/2014/main" id="{73859C3B-54D5-4E5A-AC4B-00C910990929}"/>
              </a:ext>
            </a:extLst>
          </p:cNvPr>
          <p:cNvSpPr/>
          <p:nvPr/>
        </p:nvSpPr>
        <p:spPr>
          <a:xfrm>
            <a:off x="459122" y="969823"/>
            <a:ext cx="4264309" cy="415498"/>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pPr defTabSz="685800" eaLnBrk="0" fontAlgn="base" hangingPunct="0">
              <a:spcBef>
                <a:spcPct val="0"/>
              </a:spcBef>
              <a:spcAft>
                <a:spcPct val="0"/>
              </a:spcAft>
            </a:pPr>
            <a:r>
              <a:rPr lang="en-US" altLang="zh-CN" sz="2100" b="1" dirty="0">
                <a:solidFill>
                  <a:srgbClr val="FF0000"/>
                </a:solidFill>
                <a:latin typeface="楷体" panose="02010609060101010101" pitchFamily="49" charset="-122"/>
                <a:ea typeface="楷体" panose="02010609060101010101" pitchFamily="49" charset="-122"/>
              </a:rPr>
              <a:t>4 </a:t>
            </a:r>
            <a:r>
              <a:rPr lang="zh-CN" altLang="en-US" sz="2100" b="1" dirty="0">
                <a:solidFill>
                  <a:srgbClr val="FF0000"/>
                </a:solidFill>
                <a:latin typeface="楷体" panose="02010609060101010101" pitchFamily="49" charset="-122"/>
                <a:ea typeface="楷体" panose="02010609060101010101" pitchFamily="49" charset="-122"/>
              </a:rPr>
              <a:t>自助法（</a:t>
            </a:r>
            <a:r>
              <a:rPr lang="en-US" altLang="zh-CN" sz="2100" b="1" dirty="0">
                <a:solidFill>
                  <a:srgbClr val="FF0000"/>
                </a:solidFill>
                <a:latin typeface="楷体" panose="02010609060101010101" pitchFamily="49" charset="-122"/>
                <a:ea typeface="楷体" panose="02010609060101010101" pitchFamily="49" charset="-122"/>
              </a:rPr>
              <a:t>Bootstrap Sampling</a:t>
            </a:r>
            <a:r>
              <a:rPr lang="zh-CN" altLang="en-US" sz="2100" b="1" dirty="0">
                <a:solidFill>
                  <a:srgbClr val="FF0000"/>
                </a:solidFill>
                <a:latin typeface="楷体" panose="02010609060101010101" pitchFamily="49" charset="-122"/>
                <a:ea typeface="楷体" panose="02010609060101010101" pitchFamily="49" charset="-122"/>
              </a:rPr>
              <a:t>）</a:t>
            </a:r>
          </a:p>
        </p:txBody>
      </p:sp>
      <p:pic>
        <p:nvPicPr>
          <p:cNvPr id="1026" name="Picture 2" descr="\left ( 1-\frac{1}{m} \right )^{m}">
            <a:extLst>
              <a:ext uri="{FF2B5EF4-FFF2-40B4-BE49-F238E27FC236}">
                <a16:creationId xmlns:a16="http://schemas.microsoft.com/office/drawing/2014/main" id="{77273FC8-A8C2-4134-94D7-71C9209331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6136" y="3737372"/>
            <a:ext cx="669412" cy="3462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private.codecogs.com/gif.latex?%5Clim_%7Bm%5Crightarrow%20%5Cinfty%20%7D%5Cleft%20%281-%5Cfrac%7B1%7D%7Bm%7D%20%5Cright%20%29%5E%7Bm%7D%20%5Cmapsto%20%5Cfrac%7B1%7D%7Be%7D%20%5Capprox%200.368">
            <a:extLst>
              <a:ext uri="{FF2B5EF4-FFF2-40B4-BE49-F238E27FC236}">
                <a16:creationId xmlns:a16="http://schemas.microsoft.com/office/drawing/2014/main" id="{F42123DC-4492-4BA9-86B8-6E8C9198BF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5245" y="3769998"/>
            <a:ext cx="1778791" cy="337745"/>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8577452D-4E17-4626-9790-BC34E019D6C1}"/>
              </a:ext>
            </a:extLst>
          </p:cNvPr>
          <p:cNvSpPr txBox="1"/>
          <p:nvPr/>
        </p:nvSpPr>
        <p:spPr>
          <a:xfrm>
            <a:off x="649313" y="3737372"/>
            <a:ext cx="2778921" cy="369332"/>
          </a:xfrm>
          <a:prstGeom prst="rect">
            <a:avLst/>
          </a:prstGeom>
          <a:noFill/>
        </p:spPr>
        <p:txBody>
          <a:bodyPr wrap="square" rtlCol="0">
            <a:spAutoFit/>
          </a:bodyPr>
          <a:lstStyle/>
          <a:p>
            <a:pPr defTabSz="685800" eaLnBrk="0" fontAlgn="base" hangingPunct="0">
              <a:spcBef>
                <a:spcPct val="0"/>
              </a:spcBef>
              <a:spcAft>
                <a:spcPct val="0"/>
              </a:spcAft>
            </a:pPr>
            <a:r>
              <a:rPr lang="zh-CN" altLang="en-US" dirty="0">
                <a:solidFill>
                  <a:srgbClr val="000000"/>
                </a:solidFill>
                <a:latin typeface="Arial" panose="020B0604020202020204" pitchFamily="34" charset="0"/>
                <a:ea typeface="微软雅黑" panose="020B0503020204020204" pitchFamily="34" charset="-122"/>
              </a:rPr>
              <a:t>样本</a:t>
            </a:r>
            <a:r>
              <a:rPr lang="en-US" altLang="zh-CN" dirty="0">
                <a:solidFill>
                  <a:srgbClr val="000000"/>
                </a:solidFill>
                <a:latin typeface="Arial" panose="020B0604020202020204" pitchFamily="34" charset="0"/>
                <a:ea typeface="微软雅黑" panose="020B0503020204020204" pitchFamily="34" charset="-122"/>
              </a:rPr>
              <a:t>m</a:t>
            </a:r>
            <a:r>
              <a:rPr lang="zh-CN" altLang="en-US" dirty="0">
                <a:solidFill>
                  <a:srgbClr val="000000"/>
                </a:solidFill>
                <a:latin typeface="Arial" panose="020B0604020202020204" pitchFamily="34" charset="0"/>
                <a:ea typeface="微软雅黑" panose="020B0503020204020204" pitchFamily="34" charset="-122"/>
              </a:rPr>
              <a:t>次没有取到的概率</a:t>
            </a:r>
          </a:p>
        </p:txBody>
      </p:sp>
      <p:sp>
        <p:nvSpPr>
          <p:cNvPr id="9" name="文本框 8">
            <a:extLst>
              <a:ext uri="{FF2B5EF4-FFF2-40B4-BE49-F238E27FC236}">
                <a16:creationId xmlns:a16="http://schemas.microsoft.com/office/drawing/2014/main" id="{6ED91A83-AE83-46D2-B4BB-760C9CB4ACFF}"/>
              </a:ext>
            </a:extLst>
          </p:cNvPr>
          <p:cNvSpPr txBox="1"/>
          <p:nvPr/>
        </p:nvSpPr>
        <p:spPr>
          <a:xfrm>
            <a:off x="4938955" y="-32121"/>
            <a:ext cx="4205046" cy="1384995"/>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defTabSz="685800" eaLnBrk="0" fontAlgn="base" hangingPunct="0">
              <a:spcBef>
                <a:spcPct val="0"/>
              </a:spcBef>
              <a:spcAft>
                <a:spcPct val="0"/>
              </a:spcAft>
            </a:pPr>
            <a:r>
              <a:rPr lang="zh-CN" altLang="en-US" sz="1200" b="1" dirty="0">
                <a:solidFill>
                  <a:srgbClr val="FF0000"/>
                </a:solidFill>
                <a:latin typeface="黑体" panose="02010609060101010101" pitchFamily="49" charset="-122"/>
                <a:ea typeface="黑体" panose="02010609060101010101" pitchFamily="49" charset="-122"/>
              </a:rPr>
              <a:t>优点</a:t>
            </a:r>
            <a:r>
              <a:rPr lang="zh-CN" altLang="en-US" sz="1200" b="1" dirty="0">
                <a:solidFill>
                  <a:srgbClr val="000000"/>
                </a:solidFill>
                <a:latin typeface="黑体" panose="02010609060101010101" pitchFamily="49" charset="-122"/>
                <a:ea typeface="黑体" panose="02010609060101010101" pitchFamily="49" charset="-122"/>
              </a:rPr>
              <a:t>：</a:t>
            </a:r>
            <a:endParaRPr lang="en-US" altLang="zh-CN" sz="1200" b="1" dirty="0">
              <a:solidFill>
                <a:srgbClr val="000000"/>
              </a:solidFill>
              <a:latin typeface="黑体" panose="02010609060101010101" pitchFamily="49" charset="-122"/>
              <a:ea typeface="黑体" panose="02010609060101010101" pitchFamily="49" charset="-122"/>
            </a:endParaRPr>
          </a:p>
          <a:p>
            <a:pPr marL="214313" indent="-214313" defTabSz="685800" eaLnBrk="0" fontAlgn="base" hangingPunct="0">
              <a:spcBef>
                <a:spcPct val="0"/>
              </a:spcBef>
              <a:spcAft>
                <a:spcPct val="0"/>
              </a:spcAft>
              <a:buFont typeface="Wingdings" panose="05000000000000000000" pitchFamily="2" charset="2"/>
              <a:buChar char="Ø"/>
            </a:pPr>
            <a:r>
              <a:rPr lang="zh-CN" altLang="en-US" sz="1200" b="1" dirty="0">
                <a:solidFill>
                  <a:srgbClr val="000000"/>
                </a:solidFill>
                <a:latin typeface="黑体" panose="02010609060101010101" pitchFamily="49" charset="-122"/>
                <a:ea typeface="黑体" panose="02010609060101010101" pitchFamily="49" charset="-122"/>
              </a:rPr>
              <a:t>在训练集</a:t>
            </a:r>
            <a:r>
              <a:rPr lang="zh-CN" altLang="en-US" sz="1200" b="1" dirty="0">
                <a:solidFill>
                  <a:srgbClr val="000000"/>
                </a:solidFill>
                <a:highlight>
                  <a:srgbClr val="FFFF00"/>
                </a:highlight>
                <a:latin typeface="黑体" panose="02010609060101010101" pitchFamily="49" charset="-122"/>
                <a:ea typeface="黑体" panose="02010609060101010101" pitchFamily="49" charset="-122"/>
              </a:rPr>
              <a:t>较少，难以有效划分训练与验证集</a:t>
            </a:r>
            <a:r>
              <a:rPr lang="zh-CN" altLang="en-US" sz="1200" b="1" dirty="0">
                <a:solidFill>
                  <a:srgbClr val="000000"/>
                </a:solidFill>
                <a:latin typeface="黑体" panose="02010609060101010101" pitchFamily="49" charset="-122"/>
                <a:ea typeface="黑体" panose="02010609060101010101" pitchFamily="49" charset="-122"/>
              </a:rPr>
              <a:t>；</a:t>
            </a:r>
            <a:endParaRPr lang="en-US" altLang="zh-CN" sz="1200" b="1" dirty="0">
              <a:solidFill>
                <a:srgbClr val="000000"/>
              </a:solidFill>
              <a:latin typeface="黑体" panose="02010609060101010101" pitchFamily="49" charset="-122"/>
              <a:ea typeface="黑体" panose="02010609060101010101" pitchFamily="49" charset="-122"/>
            </a:endParaRPr>
          </a:p>
          <a:p>
            <a:pPr marL="214313" indent="-214313" defTabSz="685800" eaLnBrk="0" fontAlgn="base" hangingPunct="0">
              <a:spcBef>
                <a:spcPct val="0"/>
              </a:spcBef>
              <a:spcAft>
                <a:spcPct val="0"/>
              </a:spcAft>
              <a:buFont typeface="Wingdings" panose="05000000000000000000" pitchFamily="2" charset="2"/>
              <a:buChar char="Ø"/>
            </a:pPr>
            <a:r>
              <a:rPr lang="zh-CN" altLang="en-US" sz="1200" b="1" dirty="0">
                <a:solidFill>
                  <a:srgbClr val="000000"/>
                </a:solidFill>
                <a:latin typeface="黑体" panose="02010609060101010101" pitchFamily="49" charset="-122"/>
                <a:ea typeface="黑体" panose="02010609060101010101" pitchFamily="49" charset="-122"/>
              </a:rPr>
              <a:t>能从初始数据集中</a:t>
            </a:r>
            <a:r>
              <a:rPr lang="zh-CN" altLang="en-US" sz="1200" b="1" dirty="0">
                <a:solidFill>
                  <a:srgbClr val="000000"/>
                </a:solidFill>
                <a:highlight>
                  <a:srgbClr val="FFFF00"/>
                </a:highlight>
                <a:latin typeface="黑体" panose="02010609060101010101" pitchFamily="49" charset="-122"/>
                <a:ea typeface="黑体" panose="02010609060101010101" pitchFamily="49" charset="-122"/>
              </a:rPr>
              <a:t>产生多组不同</a:t>
            </a:r>
            <a:r>
              <a:rPr lang="zh-CN" altLang="en-US" sz="1200" b="1" dirty="0">
                <a:solidFill>
                  <a:srgbClr val="000000"/>
                </a:solidFill>
                <a:latin typeface="黑体" panose="02010609060101010101" pitchFamily="49" charset="-122"/>
                <a:ea typeface="黑体" panose="02010609060101010101" pitchFamily="49" charset="-122"/>
              </a:rPr>
              <a:t>的训练集，对集成学习等方法有好处</a:t>
            </a:r>
            <a:br>
              <a:rPr lang="zh-CN" altLang="en-US" sz="1200" b="1" dirty="0">
                <a:solidFill>
                  <a:srgbClr val="000000"/>
                </a:solidFill>
                <a:latin typeface="黑体" panose="02010609060101010101" pitchFamily="49" charset="-122"/>
                <a:ea typeface="黑体" panose="02010609060101010101" pitchFamily="49" charset="-122"/>
              </a:rPr>
            </a:br>
            <a:r>
              <a:rPr lang="zh-CN" altLang="en-US" sz="1200" b="1" dirty="0">
                <a:solidFill>
                  <a:srgbClr val="FF0000"/>
                </a:solidFill>
                <a:latin typeface="黑体" panose="02010609060101010101" pitchFamily="49" charset="-122"/>
                <a:ea typeface="黑体" panose="02010609060101010101" pitchFamily="49" charset="-122"/>
              </a:rPr>
              <a:t>缺点</a:t>
            </a:r>
            <a:r>
              <a:rPr lang="zh-CN" altLang="en-US" sz="1200" b="1" dirty="0">
                <a:solidFill>
                  <a:srgbClr val="000000"/>
                </a:solidFill>
                <a:latin typeface="黑体" panose="02010609060101010101" pitchFamily="49" charset="-122"/>
                <a:ea typeface="黑体" panose="02010609060101010101" pitchFamily="49" charset="-122"/>
              </a:rPr>
              <a:t>：</a:t>
            </a:r>
            <a:endParaRPr lang="en-US" altLang="zh-CN" sz="1200" b="1" dirty="0">
              <a:solidFill>
                <a:srgbClr val="000000"/>
              </a:solidFill>
              <a:latin typeface="黑体" panose="02010609060101010101" pitchFamily="49" charset="-122"/>
              <a:ea typeface="黑体" panose="02010609060101010101" pitchFamily="49" charset="-122"/>
            </a:endParaRPr>
          </a:p>
          <a:p>
            <a:pPr marL="214313" indent="-214313" defTabSz="685800" eaLnBrk="0" fontAlgn="base" hangingPunct="0">
              <a:spcBef>
                <a:spcPct val="0"/>
              </a:spcBef>
              <a:spcAft>
                <a:spcPct val="0"/>
              </a:spcAft>
              <a:buFont typeface="Wingdings" panose="05000000000000000000" pitchFamily="2" charset="2"/>
              <a:buChar char="Ø"/>
            </a:pPr>
            <a:r>
              <a:rPr lang="zh-CN" altLang="en-US" sz="1200" b="1" dirty="0">
                <a:solidFill>
                  <a:srgbClr val="000000"/>
                </a:solidFill>
                <a:latin typeface="黑体" panose="02010609060101010101" pitchFamily="49" charset="-122"/>
                <a:ea typeface="黑体" panose="02010609060101010101" pitchFamily="49" charset="-122"/>
              </a:rPr>
              <a:t>产生的数据集</a:t>
            </a:r>
            <a:r>
              <a:rPr lang="zh-CN" altLang="en-US" sz="1200" b="1" dirty="0">
                <a:solidFill>
                  <a:srgbClr val="000000"/>
                </a:solidFill>
                <a:highlight>
                  <a:srgbClr val="FFFF00"/>
                </a:highlight>
                <a:latin typeface="黑体" panose="02010609060101010101" pitchFamily="49" charset="-122"/>
                <a:ea typeface="黑体" panose="02010609060101010101" pitchFamily="49" charset="-122"/>
              </a:rPr>
              <a:t>改变了数据集的原始分布</a:t>
            </a:r>
            <a:r>
              <a:rPr lang="zh-CN" altLang="en-US" sz="1200" b="1" dirty="0">
                <a:solidFill>
                  <a:srgbClr val="000000"/>
                </a:solidFill>
                <a:latin typeface="黑体" panose="02010609060101010101" pitchFamily="49" charset="-122"/>
                <a:ea typeface="黑体" panose="02010609060101010101" pitchFamily="49" charset="-122"/>
              </a:rPr>
              <a:t>，引起估计偏差</a:t>
            </a:r>
            <a:endParaRPr lang="en-US" altLang="zh-CN" sz="1200" b="1" dirty="0">
              <a:solidFill>
                <a:srgbClr val="000000"/>
              </a:solidFill>
              <a:latin typeface="黑体" panose="02010609060101010101" pitchFamily="49" charset="-122"/>
              <a:ea typeface="黑体" panose="02010609060101010101" pitchFamily="49" charset="-122"/>
            </a:endParaRPr>
          </a:p>
          <a:p>
            <a:pPr marL="214313" indent="-214313" defTabSz="685800" eaLnBrk="0" fontAlgn="base" hangingPunct="0">
              <a:spcBef>
                <a:spcPct val="0"/>
              </a:spcBef>
              <a:spcAft>
                <a:spcPct val="0"/>
              </a:spcAft>
              <a:buFont typeface="Wingdings" panose="05000000000000000000" pitchFamily="2" charset="2"/>
              <a:buChar char="Ø"/>
            </a:pPr>
            <a:r>
              <a:rPr lang="zh-CN" altLang="en-US" sz="1200" b="1" dirty="0">
                <a:solidFill>
                  <a:srgbClr val="000000"/>
                </a:solidFill>
                <a:latin typeface="黑体" panose="02010609060101010101" pitchFamily="49" charset="-122"/>
                <a:ea typeface="黑体" panose="02010609060101010101" pitchFamily="49" charset="-122"/>
              </a:rPr>
              <a:t>数据集足够时，优先选用留出法与交叉验证法</a:t>
            </a:r>
          </a:p>
        </p:txBody>
      </p:sp>
      <p:sp>
        <p:nvSpPr>
          <p:cNvPr id="10" name="Rectangle 2">
            <a:extLst>
              <a:ext uri="{FF2B5EF4-FFF2-40B4-BE49-F238E27FC236}">
                <a16:creationId xmlns:a16="http://schemas.microsoft.com/office/drawing/2014/main" id="{0358A608-7635-47F4-8856-B2327D76FC0C}"/>
              </a:ext>
            </a:extLst>
          </p:cNvPr>
          <p:cNvSpPr txBox="1">
            <a:spLocks noChangeArrowheads="1"/>
          </p:cNvSpPr>
          <p:nvPr/>
        </p:nvSpPr>
        <p:spPr>
          <a:xfrm>
            <a:off x="501253" y="176924"/>
            <a:ext cx="4070747" cy="508397"/>
          </a:xfrm>
          <a:prstGeom prst="rect">
            <a:avLst/>
          </a:prstGeom>
        </p:spPr>
        <p:txBody>
          <a:bodyPr/>
          <a:lst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defTabSz="685800" eaLnBrk="1" hangingPunct="1"/>
            <a:r>
              <a:rPr lang="zh-CN" altLang="en-US" sz="2700" kern="0" dirty="0">
                <a:solidFill>
                  <a:srgbClr val="C00000"/>
                </a:solidFill>
                <a:latin typeface="Arial"/>
                <a:ea typeface="微软雅黑"/>
              </a:rPr>
              <a:t>数据集划分</a:t>
            </a:r>
            <a:r>
              <a:rPr lang="en-US" altLang="zh-CN" sz="2700" kern="0" dirty="0">
                <a:solidFill>
                  <a:srgbClr val="C00000"/>
                </a:solidFill>
                <a:latin typeface="Arial"/>
                <a:ea typeface="微软雅黑"/>
              </a:rPr>
              <a:t>---</a:t>
            </a:r>
            <a:r>
              <a:rPr lang="zh-CN" altLang="en-US" sz="2700" kern="0" dirty="0">
                <a:solidFill>
                  <a:srgbClr val="C00000"/>
                </a:solidFill>
                <a:latin typeface="Arial"/>
                <a:ea typeface="微软雅黑"/>
              </a:rPr>
              <a:t>自助法</a:t>
            </a:r>
          </a:p>
        </p:txBody>
      </p:sp>
      <p:pic>
        <p:nvPicPr>
          <p:cNvPr id="7" name="图片 6">
            <a:extLst>
              <a:ext uri="{FF2B5EF4-FFF2-40B4-BE49-F238E27FC236}">
                <a16:creationId xmlns:a16="http://schemas.microsoft.com/office/drawing/2014/main" id="{8B17D5D8-BD66-FD3A-5DEC-7455234AA600}"/>
              </a:ext>
            </a:extLst>
          </p:cNvPr>
          <p:cNvPicPr>
            <a:picLocks noChangeAspect="1"/>
          </p:cNvPicPr>
          <p:nvPr/>
        </p:nvPicPr>
        <p:blipFill>
          <a:blip r:embed="rId5"/>
          <a:stretch>
            <a:fillRect/>
          </a:stretch>
        </p:blipFill>
        <p:spPr>
          <a:xfrm>
            <a:off x="3049326" y="2660005"/>
            <a:ext cx="3779257" cy="1007281"/>
          </a:xfrm>
          <a:prstGeom prst="rect">
            <a:avLst/>
          </a:prstGeom>
        </p:spPr>
      </p:pic>
      <p:sp>
        <p:nvSpPr>
          <p:cNvPr id="11" name="文本框 10">
            <a:extLst>
              <a:ext uri="{FF2B5EF4-FFF2-40B4-BE49-F238E27FC236}">
                <a16:creationId xmlns:a16="http://schemas.microsoft.com/office/drawing/2014/main" id="{C70C4552-CE59-5741-D0AA-8E4D8FAB5199}"/>
              </a:ext>
            </a:extLst>
          </p:cNvPr>
          <p:cNvSpPr txBox="1"/>
          <p:nvPr/>
        </p:nvSpPr>
        <p:spPr>
          <a:xfrm>
            <a:off x="4169419" y="3737371"/>
            <a:ext cx="1405826" cy="369332"/>
          </a:xfrm>
          <a:prstGeom prst="rect">
            <a:avLst/>
          </a:prstGeom>
          <a:noFill/>
        </p:spPr>
        <p:txBody>
          <a:bodyPr wrap="square">
            <a:spAutoFit/>
          </a:bodyPr>
          <a:lstStyle/>
          <a:p>
            <a:pPr defTabSz="685800" eaLnBrk="0" fontAlgn="base" hangingPunct="0">
              <a:spcBef>
                <a:spcPct val="0"/>
              </a:spcBef>
              <a:spcAft>
                <a:spcPct val="0"/>
              </a:spcAft>
            </a:pPr>
            <a:r>
              <a:rPr lang="zh-CN" altLang="en-US" dirty="0">
                <a:solidFill>
                  <a:srgbClr val="000000"/>
                </a:solidFill>
                <a:latin typeface="Arial" panose="020B0604020202020204" pitchFamily="34" charset="0"/>
                <a:ea typeface="微软雅黑" panose="020B0503020204020204" pitchFamily="34" charset="-122"/>
              </a:rPr>
              <a:t>其近似值为</a:t>
            </a:r>
          </a:p>
        </p:txBody>
      </p:sp>
      <p:sp>
        <p:nvSpPr>
          <p:cNvPr id="5" name="对话气泡: 圆角矩形 4">
            <a:extLst>
              <a:ext uri="{FF2B5EF4-FFF2-40B4-BE49-F238E27FC236}">
                <a16:creationId xmlns:a16="http://schemas.microsoft.com/office/drawing/2014/main" id="{89264950-FD29-49EF-9258-85117AE602CA}"/>
              </a:ext>
            </a:extLst>
          </p:cNvPr>
          <p:cNvSpPr/>
          <p:nvPr/>
        </p:nvSpPr>
        <p:spPr>
          <a:xfrm>
            <a:off x="542584" y="2692858"/>
            <a:ext cx="2034152" cy="778790"/>
          </a:xfrm>
          <a:prstGeom prst="wedgeRoundRectCallout">
            <a:avLst>
              <a:gd name="adj1" fmla="val 90540"/>
              <a:gd name="adj2" fmla="val -3637"/>
              <a:gd name="adj3" fmla="val 16667"/>
            </a:avLst>
          </a:prstGeom>
        </p:spPr>
        <p:style>
          <a:lnRef idx="0">
            <a:schemeClr val="accent3"/>
          </a:lnRef>
          <a:fillRef idx="3">
            <a:schemeClr val="accent3"/>
          </a:fillRef>
          <a:effectRef idx="3">
            <a:schemeClr val="accent3"/>
          </a:effectRef>
          <a:fontRef idx="minor">
            <a:schemeClr val="lt1"/>
          </a:fontRef>
        </p:style>
        <p:txBody>
          <a:bodyPr rtlCol="0" anchor="ctr"/>
          <a:lstStyle/>
          <a:p>
            <a:pPr algn="ctr" defTabSz="685800" eaLnBrk="0" fontAlgn="base" hangingPunct="0">
              <a:spcBef>
                <a:spcPct val="0"/>
              </a:spcBef>
              <a:spcAft>
                <a:spcPct val="0"/>
              </a:spcAft>
            </a:pPr>
            <a:r>
              <a:rPr lang="zh-CN" altLang="en-US" sz="1200" b="1" dirty="0">
                <a:solidFill>
                  <a:srgbClr val="C00000"/>
                </a:solidFill>
                <a:latin typeface="Arial"/>
                <a:ea typeface="宋体"/>
              </a:rPr>
              <a:t>是不是所有的样例都会被随机取到呢？</a:t>
            </a:r>
          </a:p>
        </p:txBody>
      </p:sp>
    </p:spTree>
    <p:extLst>
      <p:ext uri="{BB962C8B-B14F-4D97-AF65-F5344CB8AC3E}">
        <p14:creationId xmlns:p14="http://schemas.microsoft.com/office/powerpoint/2010/main" val="12619163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a:extLst>
              <a:ext uri="{FF2B5EF4-FFF2-40B4-BE49-F238E27FC236}">
                <a16:creationId xmlns:a16="http://schemas.microsoft.com/office/drawing/2014/main" id="{833B7D5A-9719-F040-83C1-D766975FAF2A}"/>
              </a:ext>
            </a:extLst>
          </p:cNvPr>
          <p:cNvSpPr>
            <a:spLocks noGrp="1" noChangeArrowheads="1"/>
          </p:cNvSpPr>
          <p:nvPr>
            <p:ph type="title"/>
          </p:nvPr>
        </p:nvSpPr>
        <p:spPr/>
        <p:txBody>
          <a:bodyPr/>
          <a:lstStyle/>
          <a:p>
            <a:pPr eaLnBrk="1" hangingPunct="1"/>
            <a:r>
              <a:rPr lang="zh-CN" altLang="en-US">
                <a:ea typeface="宋体" panose="02010600030101010101" pitchFamily="2" charset="-122"/>
              </a:rPr>
              <a:t>预测模型的拟合过程</a:t>
            </a:r>
          </a:p>
        </p:txBody>
      </p:sp>
      <p:sp>
        <p:nvSpPr>
          <p:cNvPr id="110594" name="Rectangle 3">
            <a:extLst>
              <a:ext uri="{FF2B5EF4-FFF2-40B4-BE49-F238E27FC236}">
                <a16:creationId xmlns:a16="http://schemas.microsoft.com/office/drawing/2014/main" id="{7E2AAF1B-61B5-F748-B7C5-4E71561D9C72}"/>
              </a:ext>
            </a:extLst>
          </p:cNvPr>
          <p:cNvSpPr>
            <a:spLocks noGrp="1" noChangeArrowheads="1"/>
          </p:cNvSpPr>
          <p:nvPr>
            <p:ph type="body" idx="1"/>
          </p:nvPr>
        </p:nvSpPr>
        <p:spPr/>
        <p:txBody>
          <a:bodyPr>
            <a:normAutofit fontScale="70000" lnSpcReduction="20000"/>
          </a:bodyPr>
          <a:lstStyle/>
          <a:p>
            <a:pPr eaLnBrk="1" hangingPunct="1">
              <a:lnSpc>
                <a:spcPct val="120000"/>
              </a:lnSpc>
            </a:pPr>
            <a:r>
              <a:rPr lang="zh-CN" altLang="en-US" dirty="0">
                <a:ea typeface="宋体" panose="02010600030101010101" pitchFamily="2" charset="-122"/>
              </a:rPr>
              <a:t>需要完成以下事情：</a:t>
            </a:r>
          </a:p>
          <a:p>
            <a:pPr eaLnBrk="1" hangingPunct="1">
              <a:lnSpc>
                <a:spcPct val="120000"/>
              </a:lnSpc>
              <a:buFontTx/>
              <a:buNone/>
            </a:pPr>
            <a:r>
              <a:rPr lang="en-US" altLang="zh-CN" dirty="0">
                <a:ea typeface="宋体" panose="02010600030101010101" pitchFamily="2" charset="-122"/>
              </a:rPr>
              <a:t>1</a:t>
            </a:r>
            <a:r>
              <a:rPr lang="zh-CN" altLang="en-US" dirty="0">
                <a:ea typeface="宋体" panose="02010600030101010101" pitchFamily="2" charset="-122"/>
              </a:rPr>
              <a:t>）确定模型</a:t>
            </a:r>
            <a:r>
              <a:rPr lang="zh-CN" altLang="en-US" dirty="0">
                <a:ea typeface="宋体" panose="02010600030101010101" pitchFamily="2" charset="-122"/>
                <a:sym typeface="Symbol" pitchFamily="2" charset="2"/>
              </a:rPr>
              <a:t></a:t>
            </a:r>
            <a:r>
              <a:rPr lang="zh-CN" altLang="en-US" dirty="0">
                <a:ea typeface="宋体" panose="02010600030101010101" pitchFamily="2" charset="-122"/>
              </a:rPr>
              <a:t>的结构；</a:t>
            </a:r>
          </a:p>
          <a:p>
            <a:pPr eaLnBrk="1" hangingPunct="1">
              <a:lnSpc>
                <a:spcPct val="120000"/>
              </a:lnSpc>
              <a:buFontTx/>
              <a:buNone/>
            </a:pPr>
            <a:r>
              <a:rPr lang="en-US" altLang="zh-CN" dirty="0">
                <a:ea typeface="宋体" panose="02010600030101010101" pitchFamily="2" charset="-122"/>
              </a:rPr>
              <a:t>2</a:t>
            </a:r>
            <a:r>
              <a:rPr lang="zh-CN" altLang="en-US" dirty="0">
                <a:ea typeface="宋体" panose="02010600030101010101" pitchFamily="2" charset="-122"/>
              </a:rPr>
              <a:t>）确定参数</a:t>
            </a:r>
            <a:r>
              <a:rPr lang="en-US" altLang="zh-CN" dirty="0" err="1">
                <a:ea typeface="宋体" panose="02010600030101010101" pitchFamily="2" charset="-122"/>
              </a:rPr>
              <a:t>θ</a:t>
            </a:r>
            <a:r>
              <a:rPr lang="zh-CN" altLang="en-US" dirty="0">
                <a:ea typeface="宋体" panose="02010600030101010101" pitchFamily="2" charset="-122"/>
              </a:rPr>
              <a:t>的值。</a:t>
            </a:r>
            <a:r>
              <a:rPr lang="en-US" altLang="zh-CN" dirty="0" err="1">
                <a:ea typeface="宋体" panose="02010600030101010101" pitchFamily="2" charset="-122"/>
              </a:rPr>
              <a:t>θ</a:t>
            </a:r>
            <a:r>
              <a:rPr lang="zh-CN" altLang="en-US" dirty="0">
                <a:ea typeface="宋体" panose="02010600030101010101" pitchFamily="2" charset="-122"/>
              </a:rPr>
              <a:t>值是通过在数据集上最小化（或最大化）一个评分函数来确定的，而搜索最佳</a:t>
            </a:r>
            <a:r>
              <a:rPr lang="en-US" altLang="zh-CN" dirty="0" err="1">
                <a:ea typeface="宋体" panose="02010600030101010101" pitchFamily="2" charset="-122"/>
              </a:rPr>
              <a:t>θ</a:t>
            </a:r>
            <a:r>
              <a:rPr lang="zh-CN" altLang="en-US" dirty="0">
                <a:ea typeface="宋体" panose="02010600030101010101" pitchFamily="2" charset="-122"/>
              </a:rPr>
              <a:t>值的过程就是优化的过程，通常是数据挖掘算法的核心部分</a:t>
            </a:r>
          </a:p>
          <a:p>
            <a:pPr eaLnBrk="1" hangingPunct="1">
              <a:lnSpc>
                <a:spcPct val="120000"/>
              </a:lnSpc>
              <a:buFontTx/>
              <a:buNone/>
            </a:pPr>
            <a:endParaRPr lang="zh-CN" altLang="en-US" dirty="0">
              <a:ea typeface="宋体" panose="02010600030101010101" pitchFamily="2" charset="-122"/>
            </a:endParaRPr>
          </a:p>
          <a:p>
            <a:pPr eaLnBrk="1" hangingPunct="1">
              <a:lnSpc>
                <a:spcPct val="120000"/>
              </a:lnSpc>
              <a:buFontTx/>
              <a:buNone/>
            </a:pPr>
            <a:r>
              <a:rPr lang="zh-CN" altLang="en-US" dirty="0">
                <a:ea typeface="宋体" panose="02010600030101010101" pitchFamily="2" charset="-122"/>
              </a:rPr>
              <a:t>因此，从算法组件的角度出发，模型拟合的过程实际上也就是要</a:t>
            </a:r>
            <a:endParaRPr lang="en-US" altLang="zh-CN" dirty="0">
              <a:ea typeface="宋体" panose="02010600030101010101" pitchFamily="2" charset="-122"/>
            </a:endParaRPr>
          </a:p>
          <a:p>
            <a:pPr eaLnBrk="1" hangingPunct="1">
              <a:lnSpc>
                <a:spcPct val="120000"/>
              </a:lnSpc>
              <a:buFontTx/>
              <a:buNone/>
            </a:pPr>
            <a:r>
              <a:rPr lang="zh-CN" altLang="en-US" dirty="0">
                <a:ea typeface="宋体" panose="02010600030101010101" pitchFamily="2" charset="-122"/>
              </a:rPr>
              <a:t>确定模型结构、评分函数以及搜索优化策略</a:t>
            </a:r>
          </a:p>
        </p:txBody>
      </p:sp>
      <p:sp>
        <p:nvSpPr>
          <p:cNvPr id="3" name="灯片编号占位符 2">
            <a:extLst>
              <a:ext uri="{FF2B5EF4-FFF2-40B4-BE49-F238E27FC236}">
                <a16:creationId xmlns:a16="http://schemas.microsoft.com/office/drawing/2014/main" id="{5330DC4D-9AA4-DA47-BBD2-39D910C50114}"/>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7</a:t>
            </a:fld>
            <a:endParaRPr lang="en-US">
              <a:solidFill>
                <a:prstClr val="black">
                  <a:tint val="75000"/>
                </a:prstClr>
              </a:solidFill>
            </a:endParaRPr>
          </a:p>
        </p:txBody>
      </p:sp>
    </p:spTree>
    <p:extLst>
      <p:ext uri="{BB962C8B-B14F-4D97-AF65-F5344CB8AC3E}">
        <p14:creationId xmlns:p14="http://schemas.microsoft.com/office/powerpoint/2010/main" val="35282541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graphicFrame>
            <p:nvGraphicFramePr>
              <p:cNvPr id="2" name="表格 1"/>
              <p:cNvGraphicFramePr>
                <a:graphicFrameLocks noGrp="1"/>
              </p:cNvGraphicFramePr>
              <p:nvPr>
                <p:extLst>
                  <p:ext uri="{D42A27DB-BD31-4B8C-83A1-F6EECF244321}">
                    <p14:modId xmlns:p14="http://schemas.microsoft.com/office/powerpoint/2010/main" val="4043986647"/>
                  </p:ext>
                </p:extLst>
              </p:nvPr>
            </p:nvGraphicFramePr>
            <p:xfrm>
              <a:off x="158933" y="1042060"/>
              <a:ext cx="8789127" cy="3990602"/>
            </p:xfrm>
            <a:graphic>
              <a:graphicData uri="http://schemas.openxmlformats.org/drawingml/2006/table">
                <a:tbl>
                  <a:tblPr firstRow="1" bandRow="1">
                    <a:tableStyleId>{5C22544A-7EE6-4342-B048-85BDC9FD1C3A}</a:tableStyleId>
                  </a:tblPr>
                  <a:tblGrid>
                    <a:gridCol w="1944188">
                      <a:extLst>
                        <a:ext uri="{9D8B030D-6E8A-4147-A177-3AD203B41FA5}">
                          <a16:colId xmlns:a16="http://schemas.microsoft.com/office/drawing/2014/main" val="20000"/>
                        </a:ext>
                      </a:extLst>
                    </a:gridCol>
                    <a:gridCol w="1737360">
                      <a:extLst>
                        <a:ext uri="{9D8B030D-6E8A-4147-A177-3AD203B41FA5}">
                          <a16:colId xmlns:a16="http://schemas.microsoft.com/office/drawing/2014/main" val="20001"/>
                        </a:ext>
                      </a:extLst>
                    </a:gridCol>
                    <a:gridCol w="2357846">
                      <a:extLst>
                        <a:ext uri="{9D8B030D-6E8A-4147-A177-3AD203B41FA5}">
                          <a16:colId xmlns:a16="http://schemas.microsoft.com/office/drawing/2014/main" val="20002"/>
                        </a:ext>
                      </a:extLst>
                    </a:gridCol>
                    <a:gridCol w="2749733">
                      <a:extLst>
                        <a:ext uri="{9D8B030D-6E8A-4147-A177-3AD203B41FA5}">
                          <a16:colId xmlns:a16="http://schemas.microsoft.com/office/drawing/2014/main" val="20003"/>
                        </a:ext>
                      </a:extLst>
                    </a:gridCol>
                  </a:tblGrid>
                  <a:tr h="412034">
                    <a:tc>
                      <a:txBody>
                        <a:bodyPr/>
                        <a:lstStyle/>
                        <a:p>
                          <a:pPr algn="ctr"/>
                          <a:r>
                            <a:rPr lang="zh-CN" altLang="en-US" sz="1800" dirty="0">
                              <a:solidFill>
                                <a:schemeClr val="tx1"/>
                              </a:solidFill>
                            </a:rPr>
                            <a:t>测试方法</a:t>
                          </a:r>
                        </a:p>
                      </a:txBody>
                      <a:tcPr marL="68580" marR="68580" marT="34290" marB="34290" anchor="ctr"/>
                    </a:tc>
                    <a:tc>
                      <a:txBody>
                        <a:bodyPr/>
                        <a:lstStyle/>
                        <a:p>
                          <a:pPr algn="ctr"/>
                          <a:r>
                            <a:rPr lang="zh-CN" altLang="en-US" sz="1800" dirty="0">
                              <a:solidFill>
                                <a:schemeClr val="tx1"/>
                              </a:solidFill>
                            </a:rPr>
                            <a:t>数学表达</a:t>
                          </a:r>
                        </a:p>
                      </a:txBody>
                      <a:tcPr marL="68580" marR="68580" marT="34290" marB="34290" anchor="ctr"/>
                    </a:tc>
                    <a:tc>
                      <a:txBody>
                        <a:bodyPr/>
                        <a:lstStyle/>
                        <a:p>
                          <a:pPr algn="ctr"/>
                          <a:r>
                            <a:rPr lang="zh-CN" altLang="en-US" sz="1800" dirty="0">
                              <a:solidFill>
                                <a:schemeClr val="tx1"/>
                              </a:solidFill>
                            </a:rPr>
                            <a:t>注意事项</a:t>
                          </a:r>
                        </a:p>
                      </a:txBody>
                      <a:tcPr marL="68580" marR="68580" marT="34290" marB="34290" anchor="ctr"/>
                    </a:tc>
                    <a:tc>
                      <a:txBody>
                        <a:bodyPr/>
                        <a:lstStyle/>
                        <a:p>
                          <a:pPr algn="ctr"/>
                          <a:r>
                            <a:rPr lang="zh-CN" altLang="en-US" sz="1800" dirty="0">
                              <a:solidFill>
                                <a:schemeClr val="tx1"/>
                              </a:solidFill>
                            </a:rPr>
                            <a:t>优缺点</a:t>
                          </a:r>
                        </a:p>
                      </a:txBody>
                      <a:tcPr marL="68580" marR="68580" marT="34290" marB="34290" anchor="ctr"/>
                    </a:tc>
                    <a:extLst>
                      <a:ext uri="{0D108BD9-81ED-4DB2-BD59-A6C34878D82A}">
                        <a16:rowId xmlns:a16="http://schemas.microsoft.com/office/drawing/2014/main" val="10000"/>
                      </a:ext>
                    </a:extLst>
                  </a:tr>
                  <a:tr h="874594">
                    <a:tc>
                      <a:txBody>
                        <a:bodyPr/>
                        <a:lstStyle/>
                        <a:p>
                          <a:pPr algn="ctr"/>
                          <a:r>
                            <a:rPr lang="zh-CN" altLang="en-US" sz="1400" dirty="0"/>
                            <a:t>留出法</a:t>
                          </a:r>
                          <a:endParaRPr lang="en-US" altLang="zh-CN" sz="1400" dirty="0"/>
                        </a:p>
                        <a:p>
                          <a:pPr algn="ctr"/>
                          <a:r>
                            <a:rPr lang="zh-CN" altLang="en-US" sz="1400" dirty="0"/>
                            <a:t>（</a:t>
                          </a:r>
                          <a:r>
                            <a:rPr lang="en-US" altLang="zh-CN" sz="1400" dirty="0"/>
                            <a:t>hold-out</a:t>
                          </a:r>
                          <a:r>
                            <a:rPr lang="zh-CN" altLang="en-US" sz="1400" dirty="0"/>
                            <a:t>）</a:t>
                          </a:r>
                        </a:p>
                      </a:txBody>
                      <a:tcPr marL="68580" marR="68580" marT="34290" marB="34290" anchor="ctr"/>
                    </a:tc>
                    <a:tc>
                      <a:txBody>
                        <a:bodyPr/>
                        <a:lstStyle/>
                        <a:p>
                          <a:pPr algn="ctr"/>
                          <a14:m>
                            <m:oMathPara xmlns:m="http://schemas.openxmlformats.org/officeDocument/2006/math">
                              <m:oMathParaPr>
                                <m:jc m:val="center"/>
                              </m:oMathParaPr>
                              <m:oMath xmlns:m="http://schemas.openxmlformats.org/officeDocument/2006/math">
                                <m:r>
                                  <a:rPr lang="en-US" altLang="zh-CN" sz="1400" b="0" i="1" smtClean="0">
                                    <a:latin typeface="Cambria Math" panose="02040503050406030204" pitchFamily="18" charset="0"/>
                                  </a:rPr>
                                  <m:t>𝐷</m:t>
                                </m:r>
                                <m:r>
                                  <a:rPr lang="en-US" altLang="zh-CN" sz="1400" b="0" i="1" smtClean="0">
                                    <a:latin typeface="Cambria Math" panose="02040503050406030204" pitchFamily="18" charset="0"/>
                                  </a:rPr>
                                  <m:t>=</m:t>
                                </m:r>
                                <m:r>
                                  <m:rPr>
                                    <m:sty m:val="p"/>
                                  </m:rPr>
                                  <a:rPr lang="en-US" altLang="zh-CN" sz="1400" b="0" i="1" smtClean="0">
                                    <a:latin typeface="Cambria Math" panose="02040503050406030204" pitchFamily="18" charset="0"/>
                                  </a:rPr>
                                  <m:t>T</m:t>
                                </m:r>
                                <m:r>
                                  <a:rPr lang="en-US" altLang="zh-CN" sz="1400" b="0" i="1" smtClean="0">
                                    <a:latin typeface="Cambria Math" panose="02040503050406030204" pitchFamily="18" charset="0"/>
                                    <a:ea typeface="Cambria Math" panose="02040503050406030204" pitchFamily="18" charset="0"/>
                                  </a:rPr>
                                  <m:t>∪</m:t>
                                </m:r>
                                <m:r>
                                  <m:rPr>
                                    <m:sty m:val="p"/>
                                  </m:rPr>
                                  <a:rPr lang="en-US" altLang="zh-CN" sz="1400" b="0" i="1" smtClean="0">
                                    <a:latin typeface="Cambria Math" panose="02040503050406030204" pitchFamily="18" charset="0"/>
                                    <a:ea typeface="Cambria Math" panose="02040503050406030204" pitchFamily="18" charset="0"/>
                                  </a:rPr>
                                  <m:t>V</m:t>
                                </m:r>
                              </m:oMath>
                            </m:oMathPara>
                          </a14:m>
                          <a:endParaRPr lang="en-US" altLang="zh-CN" sz="1400" b="0" i="1" dirty="0">
                            <a:latin typeface="Cambria Math" panose="02040503050406030204" pitchFamily="18" charset="0"/>
                            <a:ea typeface="Cambria Math" panose="02040503050406030204" pitchFamily="18" charset="0"/>
                          </a:endParaRPr>
                        </a:p>
                        <a:p>
                          <a:pPr algn="ctr"/>
                          <a14:m>
                            <m:oMath xmlns:m="http://schemas.openxmlformats.org/officeDocument/2006/math">
                              <m:r>
                                <m:rPr>
                                  <m:sty m:val="p"/>
                                </m:rPr>
                                <a:rPr lang="en-US" altLang="zh-CN" sz="1400" b="0" i="1" dirty="0">
                                  <a:latin typeface="Cambria Math" panose="02040503050406030204" pitchFamily="18" charset="0"/>
                                  <a:ea typeface="Cambria Math" panose="02040503050406030204" pitchFamily="18" charset="0"/>
                                </a:rPr>
                                <m:t>T</m:t>
                              </m:r>
                              <m:r>
                                <a:rPr lang="en-US" altLang="zh-CN" sz="1400" b="0" i="1" smtClean="0">
                                  <a:latin typeface="Cambria Math" panose="02040503050406030204" pitchFamily="18" charset="0"/>
                                  <a:ea typeface="Cambria Math" panose="02040503050406030204" pitchFamily="18" charset="0"/>
                                </a:rPr>
                                <m:t>∩</m:t>
                              </m:r>
                              <m:r>
                                <m:rPr>
                                  <m:sty m:val="p"/>
                                </m:rPr>
                                <a:rPr lang="en-US" altLang="zh-CN" sz="1400" b="0" i="1" smtClean="0">
                                  <a:latin typeface="Cambria Math" panose="02040503050406030204" pitchFamily="18" charset="0"/>
                                  <a:ea typeface="Cambria Math" panose="02040503050406030204" pitchFamily="18" charset="0"/>
                                </a:rPr>
                                <m:t>V</m:t>
                              </m:r>
                              <m:r>
                                <a:rPr lang="en-US" altLang="zh-CN" sz="1400" b="0" i="1" smtClean="0">
                                  <a:latin typeface="Cambria Math" panose="02040503050406030204" pitchFamily="18" charset="0"/>
                                  <a:ea typeface="Cambria Math" panose="02040503050406030204" pitchFamily="18" charset="0"/>
                                </a:rPr>
                                <m:t>=∅</m:t>
                              </m:r>
                            </m:oMath>
                          </a14:m>
                          <a:r>
                            <a:rPr lang="zh-CN" altLang="en-US" sz="1400" dirty="0"/>
                            <a:t> </a:t>
                          </a:r>
                        </a:p>
                      </a:txBody>
                      <a:tcPr marL="68580" marR="68580" marT="34290" marB="34290" anchor="ctr"/>
                    </a:tc>
                    <a:tc>
                      <a:txBody>
                        <a:bodyPr/>
                        <a:lstStyle/>
                        <a:p>
                          <a:pPr algn="ctr"/>
                          <a:r>
                            <a:rPr lang="zh-CN" altLang="en-US" sz="1400" dirty="0"/>
                            <a:t>分层采样（</a:t>
                          </a:r>
                          <a:r>
                            <a:rPr lang="en-US" altLang="zh-CN" sz="1400" dirty="0"/>
                            <a:t>stratified sampling</a:t>
                          </a:r>
                          <a:r>
                            <a:rPr lang="zh-CN" altLang="en-US" sz="1400" dirty="0"/>
                            <a:t>）</a:t>
                          </a:r>
                          <a:endParaRPr lang="en-US" altLang="zh-CN" sz="1400" dirty="0"/>
                        </a:p>
                        <a:p>
                          <a:pPr algn="ctr"/>
                          <a:r>
                            <a:rPr lang="zh-CN" altLang="en-US" sz="1400" dirty="0"/>
                            <a:t>重复试验取平均评估结果</a:t>
                          </a:r>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t>验证集小，评估结果方差较大</a:t>
                          </a:r>
                          <a:endParaRPr lang="en-US" altLang="zh-CN"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t>训练集小，评估结果偏差较大</a:t>
                          </a:r>
                          <a:endParaRPr lang="en-US" altLang="zh-CN" sz="1400" dirty="0"/>
                        </a:p>
                        <a:p>
                          <a:pPr algn="ctr"/>
                          <a:endParaRPr lang="zh-CN" altLang="en-US" sz="1400" dirty="0"/>
                        </a:p>
                      </a:txBody>
                      <a:tcPr marL="68580" marR="68580" marT="34290" marB="34290" anchor="ctr"/>
                    </a:tc>
                    <a:extLst>
                      <a:ext uri="{0D108BD9-81ED-4DB2-BD59-A6C34878D82A}">
                        <a16:rowId xmlns:a16="http://schemas.microsoft.com/office/drawing/2014/main" val="10001"/>
                      </a:ext>
                    </a:extLst>
                  </a:tr>
                  <a:tr h="874594">
                    <a:tc>
                      <a:txBody>
                        <a:bodyPr/>
                        <a:lstStyle/>
                        <a:p>
                          <a:pPr algn="ctr"/>
                          <a:r>
                            <a:rPr lang="zh-CN" altLang="en-US" sz="1400" dirty="0"/>
                            <a:t>交叉验证法</a:t>
                          </a:r>
                          <a:endParaRPr lang="en-US" altLang="zh-CN" sz="1400" dirty="0"/>
                        </a:p>
                        <a:p>
                          <a:pPr algn="ctr"/>
                          <a:r>
                            <a:rPr lang="zh-CN" altLang="en-US" sz="1400" dirty="0"/>
                            <a:t>（</a:t>
                          </a:r>
                          <a:r>
                            <a:rPr lang="en-US" altLang="zh-CN" sz="1400" dirty="0"/>
                            <a:t>cross validation</a:t>
                          </a:r>
                          <a:r>
                            <a:rPr lang="zh-CN" altLang="en-US" sz="1400" dirty="0"/>
                            <a:t>）</a:t>
                          </a:r>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en-US" altLang="zh-CN" sz="1400" b="0" i="1" smtClean="0">
                                    <a:latin typeface="Cambria Math" panose="02040503050406030204" pitchFamily="18" charset="0"/>
                                  </a:rPr>
                                  <m:t>𝐷</m:t>
                                </m:r>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𝐷</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ea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𝐷</m:t>
                                    </m:r>
                                  </m:e>
                                  <m:sub>
                                    <m:r>
                                      <a:rPr lang="en-US" altLang="zh-CN" sz="1400" b="0" i="1" smtClean="0">
                                        <a:latin typeface="Cambria Math" panose="02040503050406030204" pitchFamily="18" charset="0"/>
                                      </a:rPr>
                                      <m:t>𝑘</m:t>
                                    </m:r>
                                  </m:sub>
                                </m:sSub>
                              </m:oMath>
                            </m:oMathPara>
                          </a14:m>
                          <a:endParaRPr lang="en-US" altLang="zh-CN" sz="1400" b="0"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𝐷</m:t>
                                    </m:r>
                                  </m:e>
                                  <m:sub>
                                    <m:r>
                                      <a:rPr lang="en-US" altLang="zh-CN" sz="1400" b="0" i="1" smtClean="0">
                                        <a:latin typeface="Cambria Math" panose="02040503050406030204" pitchFamily="18" charset="0"/>
                                      </a:rPr>
                                      <m:t>𝑖</m:t>
                                    </m:r>
                                  </m:sub>
                                </m:sSub>
                                <m:r>
                                  <a:rPr lang="en-US" altLang="zh-CN" sz="1400" b="0" i="1" smtClean="0">
                                    <a:latin typeface="Cambria Math" panose="02040503050406030204" pitchFamily="18" charset="0"/>
                                    <a:ea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𝐷</m:t>
                                    </m:r>
                                  </m:e>
                                  <m:sub>
                                    <m:r>
                                      <a:rPr lang="en-US" altLang="zh-CN" sz="1400" b="0" i="1" smtClean="0">
                                        <a:latin typeface="Cambria Math" panose="02040503050406030204" pitchFamily="18" charset="0"/>
                                      </a:rPr>
                                      <m:t>𝑗</m:t>
                                    </m:r>
                                  </m:sub>
                                </m:sSub>
                                <m:r>
                                  <a:rPr lang="en-US" altLang="zh-CN" sz="1400" b="0" i="1" smtClean="0">
                                    <a:latin typeface="Cambria Math" panose="02040503050406030204" pitchFamily="18" charset="0"/>
                                    <a:ea typeface="Cambria Math" panose="02040503050406030204" pitchFamily="18" charset="0"/>
                                  </a:rPr>
                                  <m:t>=∅ (</m:t>
                                </m:r>
                                <m:r>
                                  <a:rPr lang="en-US" altLang="zh-CN" sz="1400" b="0" i="1" smtClean="0">
                                    <a:latin typeface="Cambria Math" panose="02040503050406030204" pitchFamily="18" charset="0"/>
                                    <a:ea typeface="Cambria Math" panose="02040503050406030204" pitchFamily="18" charset="0"/>
                                  </a:rPr>
                                  <m:t>𝑖</m:t>
                                </m:r>
                                <m:r>
                                  <a:rPr lang="en-US" altLang="zh-CN" sz="1400" b="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𝑗</m:t>
                                </m:r>
                                <m:r>
                                  <a:rPr lang="en-US" altLang="zh-CN" sz="1400" b="0" i="1" smtClean="0">
                                    <a:latin typeface="Cambria Math" panose="02040503050406030204" pitchFamily="18" charset="0"/>
                                    <a:ea typeface="Cambria Math" panose="02040503050406030204" pitchFamily="18" charset="0"/>
                                  </a:rPr>
                                  <m:t>)</m:t>
                                </m:r>
                              </m:oMath>
                            </m:oMathPara>
                          </a14:m>
                          <a:endParaRPr lang="en-US" altLang="zh-CN" sz="1400" dirty="0"/>
                        </a:p>
                        <a:p>
                          <a:pPr algn="ctr"/>
                          <a:endParaRPr lang="zh-CN" altLang="en-US" sz="1400" dirty="0"/>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sz="1400" b="0" i="1" smtClean="0">
                                  <a:latin typeface="Cambria Math" panose="02040503050406030204" pitchFamily="18" charset="0"/>
                                </a:rPr>
                                <m:t>𝑝</m:t>
                              </m:r>
                            </m:oMath>
                          </a14:m>
                          <a:r>
                            <a:rPr lang="zh-CN" altLang="en-US" sz="1400" dirty="0"/>
                            <a:t>次</a:t>
                          </a:r>
                          <a14:m>
                            <m:oMath xmlns:m="http://schemas.openxmlformats.org/officeDocument/2006/math">
                              <m:r>
                                <a:rPr lang="en-US" altLang="zh-CN" sz="1400" b="0" i="1" dirty="0" smtClean="0">
                                  <a:latin typeface="Cambria Math" panose="02040503050406030204" pitchFamily="18" charset="0"/>
                                </a:rPr>
                                <m:t>𝑘</m:t>
                              </m:r>
                            </m:oMath>
                          </a14:m>
                          <a:r>
                            <a:rPr lang="zh-CN" altLang="en-US" sz="1400" dirty="0"/>
                            <a:t>折交叉验证</a:t>
                          </a:r>
                          <a:endParaRPr lang="en-US" altLang="zh-CN" sz="1400" dirty="0"/>
                        </a:p>
                      </a:txBody>
                      <a:tcPr marL="68580" marR="68580" marT="34290" marB="34290" anchor="ctr"/>
                    </a:tc>
                    <a:tc>
                      <a:txBody>
                        <a:bodyPr/>
                        <a:lstStyle/>
                        <a:p>
                          <a:pPr algn="ctr"/>
                          <a:r>
                            <a:rPr lang="zh-CN" altLang="en-US" sz="1400" dirty="0"/>
                            <a:t>稳定性和保真性很大程度取决于</a:t>
                          </a:r>
                          <a14:m>
                            <m:oMath xmlns:m="http://schemas.openxmlformats.org/officeDocument/2006/math">
                              <m:r>
                                <a:rPr lang="en-US" altLang="zh-CN" sz="1400" b="0" i="1" dirty="0" smtClean="0">
                                  <a:latin typeface="Cambria Math" panose="02040503050406030204" pitchFamily="18" charset="0"/>
                                </a:rPr>
                                <m:t>𝑘</m:t>
                              </m:r>
                            </m:oMath>
                          </a14:m>
                          <a:endParaRPr lang="zh-CN" altLang="en-US" sz="1400" dirty="0"/>
                        </a:p>
                      </a:txBody>
                      <a:tcPr marL="68580" marR="68580" marT="34290" marB="34290" anchor="ctr"/>
                    </a:tc>
                    <a:extLst>
                      <a:ext uri="{0D108BD9-81ED-4DB2-BD59-A6C34878D82A}">
                        <a16:rowId xmlns:a16="http://schemas.microsoft.com/office/drawing/2014/main" val="10002"/>
                      </a:ext>
                    </a:extLst>
                  </a:tr>
                  <a:tr h="9547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t>留一法</a:t>
                          </a:r>
                          <a:endParaRPr lang="en-US" altLang="zh-CN"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t>（</a:t>
                          </a:r>
                          <a:r>
                            <a:rPr lang="en-US" altLang="zh-CN" sz="1400" dirty="0"/>
                            <a:t>Leave-One-Out</a:t>
                          </a:r>
                          <a:r>
                            <a:rPr lang="zh-CN" altLang="en-US" sz="1400" dirty="0"/>
                            <a:t>，</a:t>
                          </a:r>
                          <a:r>
                            <a:rPr lang="en-US" altLang="zh-CN" sz="1400" dirty="0"/>
                            <a:t>LOO</a:t>
                          </a:r>
                          <a:r>
                            <a:rPr lang="zh-CN" altLang="en-US" sz="1400" dirty="0"/>
                            <a:t>）</a:t>
                          </a:r>
                          <a:endParaRPr lang="en-US" altLang="zh-CN" sz="1400" dirty="0"/>
                        </a:p>
                        <a:p>
                          <a:pPr algn="ctr"/>
                          <a:endParaRPr lang="zh-CN" altLang="en-US" sz="1400" dirty="0"/>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en-US" altLang="zh-CN" sz="1400" b="0" i="1" smtClean="0">
                                    <a:latin typeface="Cambria Math" panose="02040503050406030204" pitchFamily="18" charset="0"/>
                                  </a:rPr>
                                  <m:t>𝐷</m:t>
                                </m:r>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𝐷</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ea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𝐷</m:t>
                                    </m:r>
                                  </m:e>
                                  <m:sub>
                                    <m:r>
                                      <a:rPr lang="en-US" altLang="zh-CN" sz="1400" b="0" i="1" smtClean="0">
                                        <a:latin typeface="Cambria Math" panose="02040503050406030204" pitchFamily="18" charset="0"/>
                                      </a:rPr>
                                      <m:t>𝑘</m:t>
                                    </m:r>
                                  </m:sub>
                                </m:sSub>
                              </m:oMath>
                            </m:oMathPara>
                          </a14:m>
                          <a:endParaRPr lang="en-US" altLang="zh-CN" sz="1400" b="0"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𝐷</m:t>
                                    </m:r>
                                  </m:e>
                                  <m:sub>
                                    <m:r>
                                      <a:rPr lang="en-US" altLang="zh-CN" sz="1400" b="0" i="1" smtClean="0">
                                        <a:latin typeface="Cambria Math" panose="02040503050406030204" pitchFamily="18" charset="0"/>
                                      </a:rPr>
                                      <m:t>𝑖</m:t>
                                    </m:r>
                                  </m:sub>
                                </m:sSub>
                                <m:r>
                                  <a:rPr lang="en-US" altLang="zh-CN" sz="1400" b="0" i="1" smtClean="0">
                                    <a:latin typeface="Cambria Math" panose="02040503050406030204" pitchFamily="18" charset="0"/>
                                    <a:ea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𝐷</m:t>
                                    </m:r>
                                  </m:e>
                                  <m:sub>
                                    <m:r>
                                      <a:rPr lang="en-US" altLang="zh-CN" sz="1400" b="0" i="1" smtClean="0">
                                        <a:latin typeface="Cambria Math" panose="02040503050406030204" pitchFamily="18" charset="0"/>
                                      </a:rPr>
                                      <m:t>𝑗</m:t>
                                    </m:r>
                                  </m:sub>
                                </m:sSub>
                                <m:r>
                                  <a:rPr lang="en-US" altLang="zh-CN" sz="1400" b="0" i="1" smtClean="0">
                                    <a:latin typeface="Cambria Math" panose="02040503050406030204" pitchFamily="18" charset="0"/>
                                    <a:ea typeface="Cambria Math" panose="02040503050406030204" pitchFamily="18" charset="0"/>
                                  </a:rPr>
                                  <m:t>=∅ </m:t>
                                </m:r>
                                <m:d>
                                  <m:dPr>
                                    <m:ctrlPr>
                                      <a:rPr lang="en-US" altLang="zh-CN" sz="1400" b="0" i="1" smtClean="0">
                                        <a:latin typeface="Cambria Math" panose="02040503050406030204" pitchFamily="18" charset="0"/>
                                        <a:ea typeface="Cambria Math" panose="02040503050406030204" pitchFamily="18" charset="0"/>
                                      </a:rPr>
                                    </m:ctrlPr>
                                  </m:dPr>
                                  <m:e>
                                    <m:r>
                                      <a:rPr lang="en-US" altLang="zh-CN" sz="1400" b="0" i="1" smtClean="0">
                                        <a:latin typeface="Cambria Math" panose="02040503050406030204" pitchFamily="18" charset="0"/>
                                        <a:ea typeface="Cambria Math" panose="02040503050406030204" pitchFamily="18" charset="0"/>
                                      </a:rPr>
                                      <m:t>𝑖</m:t>
                                    </m:r>
                                    <m:r>
                                      <a:rPr lang="en-US" altLang="zh-CN" sz="1400" b="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𝑗</m:t>
                                    </m:r>
                                  </m:e>
                                </m:d>
                              </m:oMath>
                            </m:oMathPara>
                          </a14:m>
                          <a:endParaRPr lang="en-US" altLang="zh-CN" sz="1400" b="0" i="1" dirty="0">
                            <a:latin typeface="Cambria Math" panose="02040503050406030204" pitchFamily="18" charset="0"/>
                            <a:ea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en-US" altLang="zh-CN" sz="1400" b="0" i="1" smtClean="0">
                                    <a:latin typeface="Cambria Math" panose="02040503050406030204" pitchFamily="18" charset="0"/>
                                    <a:ea typeface="Cambria Math" panose="02040503050406030204" pitchFamily="18" charset="0"/>
                                  </a:rPr>
                                  <m:t>𝑘</m:t>
                                </m:r>
                                <m:r>
                                  <a:rPr lang="en-US" altLang="zh-CN" sz="1400" b="0" i="1" smtClean="0">
                                    <a:latin typeface="Cambria Math" panose="02040503050406030204" pitchFamily="18" charset="0"/>
                                    <a:ea typeface="Cambria Math" panose="02040503050406030204" pitchFamily="18" charset="0"/>
                                  </a:rPr>
                                  <m:t>=</m:t>
                                </m:r>
                                <m:d>
                                  <m:dPr>
                                    <m:begChr m:val="|"/>
                                    <m:endChr m:val="|"/>
                                    <m:ctrlPr>
                                      <a:rPr lang="en-US" altLang="zh-CN" sz="1400" b="0" i="1" smtClean="0">
                                        <a:latin typeface="Cambria Math" panose="02040503050406030204" pitchFamily="18" charset="0"/>
                                        <a:ea typeface="Cambria Math" panose="02040503050406030204" pitchFamily="18" charset="0"/>
                                      </a:rPr>
                                    </m:ctrlPr>
                                  </m:dPr>
                                  <m:e>
                                    <m:r>
                                      <a:rPr lang="en-US" altLang="zh-CN" sz="1400" b="0" i="1" smtClean="0">
                                        <a:latin typeface="Cambria Math" panose="02040503050406030204" pitchFamily="18" charset="0"/>
                                        <a:ea typeface="Cambria Math" panose="02040503050406030204" pitchFamily="18" charset="0"/>
                                      </a:rPr>
                                      <m:t>𝐷</m:t>
                                    </m:r>
                                  </m:e>
                                </m:d>
                              </m:oMath>
                            </m:oMathPara>
                          </a14:m>
                          <a:endParaRPr lang="en-US" altLang="zh-CN" sz="1400" dirty="0"/>
                        </a:p>
                        <a:p>
                          <a:pPr algn="ctr"/>
                          <a:endParaRPr lang="zh-CN" altLang="en-US" sz="1400" dirty="0"/>
                        </a:p>
                      </a:txBody>
                      <a:tcPr marL="68580" marR="68580" marT="34290" marB="34290" anchor="ctr"/>
                    </a:tc>
                    <a:tc>
                      <a:txBody>
                        <a:bodyPr/>
                        <a:lstStyle/>
                        <a:p>
                          <a:pPr algn="ctr"/>
                          <a:r>
                            <a:rPr lang="zh-CN" altLang="en-US" sz="1400" dirty="0"/>
                            <a:t>每次使用一个样本验证</a:t>
                          </a:r>
                        </a:p>
                      </a:txBody>
                      <a:tcPr marL="68580" marR="68580" marT="34290" marB="34290" anchor="ctr"/>
                    </a:tc>
                    <a:tc>
                      <a:txBody>
                        <a:bodyPr/>
                        <a:lstStyle/>
                        <a:p>
                          <a:pPr algn="ctr"/>
                          <a:r>
                            <a:rPr lang="zh-CN" altLang="en-US" sz="1400" dirty="0"/>
                            <a:t>不受随机样本划分方式影响</a:t>
                          </a:r>
                          <a:endParaRPr lang="en-US" altLang="zh-CN" sz="1400" dirty="0"/>
                        </a:p>
                        <a:p>
                          <a:pPr algn="ctr"/>
                          <a:r>
                            <a:rPr lang="zh-CN" altLang="en-US" sz="1400" dirty="0"/>
                            <a:t>数据量大时计算量大</a:t>
                          </a:r>
                        </a:p>
                      </a:txBody>
                      <a:tcPr marL="68580" marR="68580" marT="34290" marB="34290" anchor="ctr"/>
                    </a:tc>
                    <a:extLst>
                      <a:ext uri="{0D108BD9-81ED-4DB2-BD59-A6C34878D82A}">
                        <a16:rowId xmlns:a16="http://schemas.microsoft.com/office/drawing/2014/main" val="10003"/>
                      </a:ext>
                    </a:extLst>
                  </a:tr>
                  <a:tr h="874594">
                    <a:tc>
                      <a:txBody>
                        <a:bodyPr/>
                        <a:lstStyle/>
                        <a:p>
                          <a:pPr algn="ctr"/>
                          <a:r>
                            <a:rPr lang="zh-CN" altLang="en-US" sz="1400" dirty="0"/>
                            <a:t>自助法</a:t>
                          </a:r>
                          <a:endParaRPr lang="en-US" altLang="zh-CN" sz="1400" dirty="0"/>
                        </a:p>
                        <a:p>
                          <a:pPr algn="ctr"/>
                          <a:r>
                            <a:rPr lang="zh-CN" altLang="en-US" sz="1400" dirty="0"/>
                            <a:t>（</a:t>
                          </a:r>
                          <a:r>
                            <a:rPr lang="en-US" altLang="zh-CN" sz="1400" dirty="0"/>
                            <a:t>bootstrapping</a:t>
                          </a:r>
                          <a:r>
                            <a:rPr lang="zh-CN" altLang="en-US" sz="1400" dirty="0"/>
                            <a:t>）</a:t>
                          </a:r>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d>
                                  <m:dPr>
                                    <m:begChr m:val="|"/>
                                    <m:endChr m:val="|"/>
                                    <m:ctrlPr>
                                      <a:rPr lang="en-US" altLang="zh-CN" sz="1400" b="0" i="1" kern="1200" smtClean="0">
                                        <a:solidFill>
                                          <a:schemeClr val="dk1"/>
                                        </a:solidFill>
                                        <a:latin typeface="Cambria Math" panose="02040503050406030204" pitchFamily="18" charset="0"/>
                                        <a:ea typeface="+mn-ea"/>
                                        <a:cs typeface="+mn-cs"/>
                                      </a:rPr>
                                    </m:ctrlPr>
                                  </m:dPr>
                                  <m:e>
                                    <m:r>
                                      <m:rPr>
                                        <m:sty m:val="p"/>
                                      </m:rPr>
                                      <a:rPr lang="en-US" altLang="zh-CN" sz="1400" b="0" i="1" kern="1200" smtClean="0">
                                        <a:solidFill>
                                          <a:schemeClr val="dk1"/>
                                        </a:solidFill>
                                        <a:latin typeface="Cambria Math" panose="02040503050406030204" pitchFamily="18" charset="0"/>
                                        <a:ea typeface="+mn-ea"/>
                                        <a:cs typeface="+mn-cs"/>
                                      </a:rPr>
                                      <m:t>T</m:t>
                                    </m:r>
                                  </m:e>
                                </m:d>
                                <m:r>
                                  <a:rPr lang="en-US" altLang="zh-CN" sz="1400" b="0" i="1" kern="1200" smtClean="0">
                                    <a:solidFill>
                                      <a:schemeClr val="dk1"/>
                                    </a:solidFill>
                                    <a:latin typeface="Cambria Math" panose="02040503050406030204" pitchFamily="18" charset="0"/>
                                    <a:ea typeface="+mn-ea"/>
                                    <a:cs typeface="+mn-cs"/>
                                  </a:rPr>
                                  <m:t>=</m:t>
                                </m:r>
                                <m:d>
                                  <m:dPr>
                                    <m:begChr m:val="|"/>
                                    <m:endChr m:val="|"/>
                                    <m:ctrlPr>
                                      <a:rPr lang="en-US" altLang="zh-CN" sz="1400" b="0" i="1" kern="1200" smtClean="0">
                                        <a:solidFill>
                                          <a:schemeClr val="dk1"/>
                                        </a:solidFill>
                                        <a:latin typeface="Cambria Math" panose="02040503050406030204" pitchFamily="18" charset="0"/>
                                        <a:ea typeface="+mn-ea"/>
                                        <a:cs typeface="+mn-cs"/>
                                      </a:rPr>
                                    </m:ctrlPr>
                                  </m:dPr>
                                  <m:e>
                                    <m:r>
                                      <a:rPr lang="en-US" altLang="zh-CN" sz="1400" b="0" i="1" kern="1200" smtClean="0">
                                        <a:solidFill>
                                          <a:schemeClr val="dk1"/>
                                        </a:solidFill>
                                        <a:latin typeface="Cambria Math" panose="02040503050406030204" pitchFamily="18" charset="0"/>
                                        <a:ea typeface="+mn-ea"/>
                                        <a:cs typeface="+mn-cs"/>
                                      </a:rPr>
                                      <m:t>𝐷</m:t>
                                    </m:r>
                                  </m:e>
                                </m:d>
                              </m:oMath>
                            </m:oMathPara>
                          </a14:m>
                          <a:endParaRPr lang="en-US" altLang="zh-CN" sz="1400" b="0" i="1" kern="1200" dirty="0">
                            <a:solidFill>
                              <a:schemeClr val="dk1"/>
                            </a:solidFill>
                            <a:latin typeface="Cambria Math"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kern="1200" dirty="0">
                              <a:solidFill>
                                <a:schemeClr val="dk1"/>
                              </a:solidFill>
                              <a:ea typeface="+mn-ea"/>
                              <a:cs typeface="+mn-cs"/>
                            </a:rPr>
                            <a:t>V</a:t>
                          </a:r>
                          <a14:m>
                            <m:oMath xmlns:m="http://schemas.openxmlformats.org/officeDocument/2006/math">
                              <m:r>
                                <a:rPr lang="en-US" altLang="zh-CN" sz="1400" b="0" i="1" kern="1200" smtClean="0">
                                  <a:solidFill>
                                    <a:schemeClr val="dk1"/>
                                  </a:solidFill>
                                  <a:latin typeface="Cambria Math" panose="02040503050406030204" pitchFamily="18" charset="0"/>
                                  <a:ea typeface="+mn-ea"/>
                                  <a:cs typeface="+mn-cs"/>
                                </a:rPr>
                                <m:t>=</m:t>
                              </m:r>
                              <m:r>
                                <a:rPr lang="en-US" altLang="zh-CN" sz="1400" b="0" i="1" kern="1200" smtClean="0">
                                  <a:solidFill>
                                    <a:schemeClr val="dk1"/>
                                  </a:solidFill>
                                  <a:latin typeface="Cambria Math" panose="02040503050406030204" pitchFamily="18" charset="0"/>
                                  <a:ea typeface="+mn-ea"/>
                                  <a:cs typeface="+mn-cs"/>
                                </a:rPr>
                                <m:t>𝐷</m:t>
                              </m:r>
                              <m:r>
                                <a:rPr lang="en-US" altLang="zh-CN" sz="1400" b="0" i="1" kern="1200" smtClean="0">
                                  <a:solidFill>
                                    <a:schemeClr val="dk1"/>
                                  </a:solidFill>
                                  <a:latin typeface="Cambria Math" panose="02040503050406030204" pitchFamily="18" charset="0"/>
                                  <a:ea typeface="+mn-ea"/>
                                  <a:cs typeface="+mn-cs"/>
                                </a:rPr>
                                <m:t>\</m:t>
                              </m:r>
                              <m:r>
                                <m:rPr>
                                  <m:sty m:val="p"/>
                                </m:rPr>
                                <a:rPr lang="en-US" altLang="zh-CN" sz="1400" b="0" i="1" kern="1200" smtClean="0">
                                  <a:solidFill>
                                    <a:schemeClr val="dk1"/>
                                  </a:solidFill>
                                  <a:latin typeface="Cambria Math" panose="02040503050406030204" pitchFamily="18" charset="0"/>
                                  <a:ea typeface="+mn-ea"/>
                                  <a:cs typeface="+mn-cs"/>
                                </a:rPr>
                                <m:t>T</m:t>
                              </m:r>
                            </m:oMath>
                          </a14:m>
                          <a:endParaRPr lang="en-US" altLang="zh-CN" sz="1400" b="0" i="1" kern="1200" dirty="0">
                            <a:solidFill>
                              <a:schemeClr val="dk1"/>
                            </a:solidFill>
                            <a:latin typeface="Cambria Math" panose="02040503050406030204" pitchFamily="18" charset="0"/>
                            <a:ea typeface="+mn-ea"/>
                            <a:cs typeface="+mn-cs"/>
                          </a:endParaRPr>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t>可重复采样</a:t>
                          </a:r>
                          <a:r>
                            <a:rPr lang="en-US" altLang="zh-CN" sz="1400" dirty="0"/>
                            <a:t>/</a:t>
                          </a:r>
                          <a:r>
                            <a:rPr lang="zh-CN" altLang="en-US" sz="1400" dirty="0"/>
                            <a:t>有放回采样</a:t>
                          </a:r>
                          <a:endParaRPr lang="en-US" altLang="zh-CN" sz="1400" dirty="0"/>
                        </a:p>
                        <a:p>
                          <a:pPr algn="ctr"/>
                          <a:endParaRPr lang="zh-CN" altLang="en-US" sz="1400" dirty="0"/>
                        </a:p>
                      </a:txBody>
                      <a:tcPr marL="68580" marR="68580" marT="34290" marB="34290" anchor="ctr"/>
                    </a:tc>
                    <a:tc>
                      <a:txBody>
                        <a:bodyPr/>
                        <a:lstStyle/>
                        <a:p>
                          <a:pPr algn="ctr"/>
                          <a:r>
                            <a:rPr lang="zh-CN" altLang="en-US" sz="1400" dirty="0"/>
                            <a:t>数据集较小有用</a:t>
                          </a:r>
                          <a:endParaRPr lang="en-US" altLang="zh-CN" sz="1400" dirty="0"/>
                        </a:p>
                        <a:p>
                          <a:pPr algn="ctr"/>
                          <a:r>
                            <a:rPr lang="zh-CN" altLang="en-US" sz="1400" dirty="0"/>
                            <a:t>改变初始数据集的分布，引入偏差</a:t>
                          </a:r>
                        </a:p>
                      </a:txBody>
                      <a:tcPr marL="68580" marR="68580" marT="34290" marB="34290" anchor="ctr"/>
                    </a:tc>
                    <a:extLst>
                      <a:ext uri="{0D108BD9-81ED-4DB2-BD59-A6C34878D82A}">
                        <a16:rowId xmlns:a16="http://schemas.microsoft.com/office/drawing/2014/main" val="10004"/>
                      </a:ext>
                    </a:extLst>
                  </a:tr>
                </a:tbl>
              </a:graphicData>
            </a:graphic>
          </p:graphicFrame>
        </mc:Choice>
        <mc:Fallback>
          <p:graphicFrame>
            <p:nvGraphicFramePr>
              <p:cNvPr id="2" name="表格 1"/>
              <p:cNvGraphicFramePr>
                <a:graphicFrameLocks noGrp="1"/>
              </p:cNvGraphicFramePr>
              <p:nvPr>
                <p:extLst>
                  <p:ext uri="{D42A27DB-BD31-4B8C-83A1-F6EECF244321}">
                    <p14:modId xmlns:p14="http://schemas.microsoft.com/office/powerpoint/2010/main" val="4043986647"/>
                  </p:ext>
                </p:extLst>
              </p:nvPr>
            </p:nvGraphicFramePr>
            <p:xfrm>
              <a:off x="158933" y="1042060"/>
              <a:ext cx="8789127" cy="3990602"/>
            </p:xfrm>
            <a:graphic>
              <a:graphicData uri="http://schemas.openxmlformats.org/drawingml/2006/table">
                <a:tbl>
                  <a:tblPr firstRow="1" bandRow="1">
                    <a:tableStyleId>{5C22544A-7EE6-4342-B048-85BDC9FD1C3A}</a:tableStyleId>
                  </a:tblPr>
                  <a:tblGrid>
                    <a:gridCol w="1944188">
                      <a:extLst>
                        <a:ext uri="{9D8B030D-6E8A-4147-A177-3AD203B41FA5}">
                          <a16:colId xmlns:a16="http://schemas.microsoft.com/office/drawing/2014/main" val="20000"/>
                        </a:ext>
                      </a:extLst>
                    </a:gridCol>
                    <a:gridCol w="1737360">
                      <a:extLst>
                        <a:ext uri="{9D8B030D-6E8A-4147-A177-3AD203B41FA5}">
                          <a16:colId xmlns:a16="http://schemas.microsoft.com/office/drawing/2014/main" val="20001"/>
                        </a:ext>
                      </a:extLst>
                    </a:gridCol>
                    <a:gridCol w="2357846">
                      <a:extLst>
                        <a:ext uri="{9D8B030D-6E8A-4147-A177-3AD203B41FA5}">
                          <a16:colId xmlns:a16="http://schemas.microsoft.com/office/drawing/2014/main" val="20002"/>
                        </a:ext>
                      </a:extLst>
                    </a:gridCol>
                    <a:gridCol w="2749733">
                      <a:extLst>
                        <a:ext uri="{9D8B030D-6E8A-4147-A177-3AD203B41FA5}">
                          <a16:colId xmlns:a16="http://schemas.microsoft.com/office/drawing/2014/main" val="20003"/>
                        </a:ext>
                      </a:extLst>
                    </a:gridCol>
                  </a:tblGrid>
                  <a:tr h="412034">
                    <a:tc>
                      <a:txBody>
                        <a:bodyPr/>
                        <a:lstStyle/>
                        <a:p>
                          <a:pPr algn="ctr"/>
                          <a:r>
                            <a:rPr lang="zh-CN" altLang="en-US" sz="1800" dirty="0">
                              <a:solidFill>
                                <a:schemeClr val="tx1"/>
                              </a:solidFill>
                            </a:rPr>
                            <a:t>测试方法</a:t>
                          </a:r>
                        </a:p>
                      </a:txBody>
                      <a:tcPr marL="68580" marR="68580" marT="34290" marB="34290" anchor="ctr"/>
                    </a:tc>
                    <a:tc>
                      <a:txBody>
                        <a:bodyPr/>
                        <a:lstStyle/>
                        <a:p>
                          <a:pPr algn="ctr"/>
                          <a:r>
                            <a:rPr lang="zh-CN" altLang="en-US" sz="1800" dirty="0">
                              <a:solidFill>
                                <a:schemeClr val="tx1"/>
                              </a:solidFill>
                            </a:rPr>
                            <a:t>数学表达</a:t>
                          </a:r>
                        </a:p>
                      </a:txBody>
                      <a:tcPr marL="68580" marR="68580" marT="34290" marB="34290" anchor="ctr"/>
                    </a:tc>
                    <a:tc>
                      <a:txBody>
                        <a:bodyPr/>
                        <a:lstStyle/>
                        <a:p>
                          <a:pPr algn="ctr"/>
                          <a:r>
                            <a:rPr lang="zh-CN" altLang="en-US" sz="1800" dirty="0">
                              <a:solidFill>
                                <a:schemeClr val="tx1"/>
                              </a:solidFill>
                            </a:rPr>
                            <a:t>注意事项</a:t>
                          </a:r>
                        </a:p>
                      </a:txBody>
                      <a:tcPr marL="68580" marR="68580" marT="34290" marB="34290" anchor="ctr"/>
                    </a:tc>
                    <a:tc>
                      <a:txBody>
                        <a:bodyPr/>
                        <a:lstStyle/>
                        <a:p>
                          <a:pPr algn="ctr"/>
                          <a:r>
                            <a:rPr lang="zh-CN" altLang="en-US" sz="1800" dirty="0">
                              <a:solidFill>
                                <a:schemeClr val="tx1"/>
                              </a:solidFill>
                            </a:rPr>
                            <a:t>优缺点</a:t>
                          </a:r>
                        </a:p>
                      </a:txBody>
                      <a:tcPr marL="68580" marR="68580" marT="34290" marB="34290" anchor="ctr"/>
                    </a:tc>
                    <a:extLst>
                      <a:ext uri="{0D108BD9-81ED-4DB2-BD59-A6C34878D82A}">
                        <a16:rowId xmlns:a16="http://schemas.microsoft.com/office/drawing/2014/main" val="10000"/>
                      </a:ext>
                    </a:extLst>
                  </a:tr>
                  <a:tr h="874594">
                    <a:tc>
                      <a:txBody>
                        <a:bodyPr/>
                        <a:lstStyle/>
                        <a:p>
                          <a:pPr algn="ctr"/>
                          <a:r>
                            <a:rPr lang="zh-CN" altLang="en-US" sz="1400" dirty="0"/>
                            <a:t>留出法</a:t>
                          </a:r>
                          <a:endParaRPr lang="en-US" altLang="zh-CN" sz="1400" dirty="0"/>
                        </a:p>
                        <a:p>
                          <a:pPr algn="ctr"/>
                          <a:r>
                            <a:rPr lang="zh-CN" altLang="en-US" sz="1400" dirty="0"/>
                            <a:t>（</a:t>
                          </a:r>
                          <a:r>
                            <a:rPr lang="en-US" altLang="zh-CN" sz="1400" dirty="0"/>
                            <a:t>hold-out</a:t>
                          </a:r>
                          <a:r>
                            <a:rPr lang="zh-CN" altLang="en-US" sz="1400" dirty="0"/>
                            <a:t>）</a:t>
                          </a:r>
                        </a:p>
                      </a:txBody>
                      <a:tcPr marL="68580" marR="68580" marT="34290" marB="34290" anchor="ctr"/>
                    </a:tc>
                    <a:tc>
                      <a:txBody>
                        <a:bodyPr/>
                        <a:lstStyle/>
                        <a:p>
                          <a:endParaRPr lang="zh-CN"/>
                        </a:p>
                      </a:txBody>
                      <a:tcPr marL="68580" marR="68580" marT="34290" marB="34290" anchor="ctr">
                        <a:blipFill>
                          <a:blip r:embed="rId2"/>
                          <a:stretch>
                            <a:fillRect l="-111679" t="-50725" r="-295620" b="-308696"/>
                          </a:stretch>
                        </a:blipFill>
                      </a:tcPr>
                    </a:tc>
                    <a:tc>
                      <a:txBody>
                        <a:bodyPr/>
                        <a:lstStyle/>
                        <a:p>
                          <a:pPr algn="ctr"/>
                          <a:r>
                            <a:rPr lang="zh-CN" altLang="en-US" sz="1400" dirty="0"/>
                            <a:t>分层采样（</a:t>
                          </a:r>
                          <a:r>
                            <a:rPr lang="en-US" altLang="zh-CN" sz="1400" dirty="0"/>
                            <a:t>stratified sampling</a:t>
                          </a:r>
                          <a:r>
                            <a:rPr lang="zh-CN" altLang="en-US" sz="1400" dirty="0"/>
                            <a:t>）</a:t>
                          </a:r>
                          <a:endParaRPr lang="en-US" altLang="zh-CN" sz="1400" dirty="0"/>
                        </a:p>
                        <a:p>
                          <a:pPr algn="ctr"/>
                          <a:r>
                            <a:rPr lang="zh-CN" altLang="en-US" sz="1400" dirty="0"/>
                            <a:t>重复试验取平均评估结果</a:t>
                          </a:r>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t>验证集小，评估结果方差较大</a:t>
                          </a:r>
                          <a:endParaRPr lang="en-US" altLang="zh-CN"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t>训练集小，评估结果偏差较大</a:t>
                          </a:r>
                          <a:endParaRPr lang="en-US" altLang="zh-CN" sz="1400" dirty="0"/>
                        </a:p>
                        <a:p>
                          <a:pPr algn="ctr"/>
                          <a:endParaRPr lang="zh-CN" altLang="en-US" sz="1400" dirty="0"/>
                        </a:p>
                      </a:txBody>
                      <a:tcPr marL="68580" marR="68580" marT="34290" marB="34290" anchor="ctr"/>
                    </a:tc>
                    <a:extLst>
                      <a:ext uri="{0D108BD9-81ED-4DB2-BD59-A6C34878D82A}">
                        <a16:rowId xmlns:a16="http://schemas.microsoft.com/office/drawing/2014/main" val="10001"/>
                      </a:ext>
                    </a:extLst>
                  </a:tr>
                  <a:tr h="874594">
                    <a:tc>
                      <a:txBody>
                        <a:bodyPr/>
                        <a:lstStyle/>
                        <a:p>
                          <a:pPr algn="ctr"/>
                          <a:r>
                            <a:rPr lang="zh-CN" altLang="en-US" sz="1400" dirty="0"/>
                            <a:t>交叉验证法</a:t>
                          </a:r>
                          <a:endParaRPr lang="en-US" altLang="zh-CN" sz="1400" dirty="0"/>
                        </a:p>
                        <a:p>
                          <a:pPr algn="ctr"/>
                          <a:r>
                            <a:rPr lang="zh-CN" altLang="en-US" sz="1400" dirty="0"/>
                            <a:t>（</a:t>
                          </a:r>
                          <a:r>
                            <a:rPr lang="en-US" altLang="zh-CN" sz="1400" dirty="0"/>
                            <a:t>cross validation</a:t>
                          </a:r>
                          <a:r>
                            <a:rPr lang="zh-CN" altLang="en-US" sz="1400" dirty="0"/>
                            <a:t>）</a:t>
                          </a:r>
                        </a:p>
                      </a:txBody>
                      <a:tcPr marL="68580" marR="68580" marT="34290" marB="34290" anchor="ctr"/>
                    </a:tc>
                    <a:tc>
                      <a:txBody>
                        <a:bodyPr/>
                        <a:lstStyle/>
                        <a:p>
                          <a:endParaRPr lang="zh-CN"/>
                        </a:p>
                      </a:txBody>
                      <a:tcPr marL="68580" marR="68580" marT="34290" marB="34290" anchor="ctr">
                        <a:blipFill>
                          <a:blip r:embed="rId2"/>
                          <a:stretch>
                            <a:fillRect l="-111679" t="-150725" r="-295620" b="-208696"/>
                          </a:stretch>
                        </a:blipFill>
                      </a:tcPr>
                    </a:tc>
                    <a:tc>
                      <a:txBody>
                        <a:bodyPr/>
                        <a:lstStyle/>
                        <a:p>
                          <a:endParaRPr lang="zh-CN"/>
                        </a:p>
                      </a:txBody>
                      <a:tcPr marL="68580" marR="68580" marT="34290" marB="34290" anchor="ctr">
                        <a:blipFill>
                          <a:blip r:embed="rId2"/>
                          <a:stretch>
                            <a:fillRect l="-155914" t="-150725" r="-117742" b="-208696"/>
                          </a:stretch>
                        </a:blipFill>
                      </a:tcPr>
                    </a:tc>
                    <a:tc>
                      <a:txBody>
                        <a:bodyPr/>
                        <a:lstStyle/>
                        <a:p>
                          <a:endParaRPr lang="zh-CN"/>
                        </a:p>
                      </a:txBody>
                      <a:tcPr marL="68580" marR="68580" marT="34290" marB="34290" anchor="ctr">
                        <a:blipFill>
                          <a:blip r:embed="rId2"/>
                          <a:stretch>
                            <a:fillRect l="-219355" t="-150725" r="-922" b="-208696"/>
                          </a:stretch>
                        </a:blipFill>
                      </a:tcPr>
                    </a:tc>
                    <a:extLst>
                      <a:ext uri="{0D108BD9-81ED-4DB2-BD59-A6C34878D82A}">
                        <a16:rowId xmlns:a16="http://schemas.microsoft.com/office/drawing/2014/main" val="10002"/>
                      </a:ext>
                    </a:extLst>
                  </a:tr>
                  <a:tr h="9547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t>留一法</a:t>
                          </a:r>
                          <a:endParaRPr lang="en-US" altLang="zh-CN"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t>（</a:t>
                          </a:r>
                          <a:r>
                            <a:rPr lang="en-US" altLang="zh-CN" sz="1400" dirty="0"/>
                            <a:t>Leave-One-Out</a:t>
                          </a:r>
                          <a:r>
                            <a:rPr lang="zh-CN" altLang="en-US" sz="1400" dirty="0"/>
                            <a:t>，</a:t>
                          </a:r>
                          <a:r>
                            <a:rPr lang="en-US" altLang="zh-CN" sz="1400" dirty="0"/>
                            <a:t>LOO</a:t>
                          </a:r>
                          <a:r>
                            <a:rPr lang="zh-CN" altLang="en-US" sz="1400" dirty="0"/>
                            <a:t>）</a:t>
                          </a:r>
                          <a:endParaRPr lang="en-US" altLang="zh-CN" sz="1400" dirty="0"/>
                        </a:p>
                        <a:p>
                          <a:pPr algn="ctr"/>
                          <a:endParaRPr lang="zh-CN" altLang="en-US" sz="1400" dirty="0"/>
                        </a:p>
                      </a:txBody>
                      <a:tcPr marL="68580" marR="68580" marT="34290" marB="34290" anchor="ctr"/>
                    </a:tc>
                    <a:tc>
                      <a:txBody>
                        <a:bodyPr/>
                        <a:lstStyle/>
                        <a:p>
                          <a:endParaRPr lang="zh-CN"/>
                        </a:p>
                      </a:txBody>
                      <a:tcPr marL="68580" marR="68580" marT="34290" marB="34290" anchor="ctr">
                        <a:blipFill>
                          <a:blip r:embed="rId2"/>
                          <a:stretch>
                            <a:fillRect l="-111679" t="-230667" r="-295620" b="-92000"/>
                          </a:stretch>
                        </a:blipFill>
                      </a:tcPr>
                    </a:tc>
                    <a:tc>
                      <a:txBody>
                        <a:bodyPr/>
                        <a:lstStyle/>
                        <a:p>
                          <a:pPr algn="ctr"/>
                          <a:r>
                            <a:rPr lang="zh-CN" altLang="en-US" sz="1400" dirty="0"/>
                            <a:t>每次使用一个样本验证</a:t>
                          </a:r>
                        </a:p>
                      </a:txBody>
                      <a:tcPr marL="68580" marR="68580" marT="34290" marB="34290" anchor="ctr"/>
                    </a:tc>
                    <a:tc>
                      <a:txBody>
                        <a:bodyPr/>
                        <a:lstStyle/>
                        <a:p>
                          <a:pPr algn="ctr"/>
                          <a:r>
                            <a:rPr lang="zh-CN" altLang="en-US" sz="1400" dirty="0"/>
                            <a:t>不受随机样本划分方式影响</a:t>
                          </a:r>
                          <a:endParaRPr lang="en-US" altLang="zh-CN" sz="1400" dirty="0"/>
                        </a:p>
                        <a:p>
                          <a:pPr algn="ctr"/>
                          <a:r>
                            <a:rPr lang="zh-CN" altLang="en-US" sz="1400" dirty="0"/>
                            <a:t>数据量大时计算量大</a:t>
                          </a:r>
                        </a:p>
                      </a:txBody>
                      <a:tcPr marL="68580" marR="68580" marT="34290" marB="34290" anchor="ctr"/>
                    </a:tc>
                    <a:extLst>
                      <a:ext uri="{0D108BD9-81ED-4DB2-BD59-A6C34878D82A}">
                        <a16:rowId xmlns:a16="http://schemas.microsoft.com/office/drawing/2014/main" val="10003"/>
                      </a:ext>
                    </a:extLst>
                  </a:tr>
                  <a:tr h="874594">
                    <a:tc>
                      <a:txBody>
                        <a:bodyPr/>
                        <a:lstStyle/>
                        <a:p>
                          <a:pPr algn="ctr"/>
                          <a:r>
                            <a:rPr lang="zh-CN" altLang="en-US" sz="1400" dirty="0"/>
                            <a:t>自助法</a:t>
                          </a:r>
                          <a:endParaRPr lang="en-US" altLang="zh-CN" sz="1400" dirty="0"/>
                        </a:p>
                        <a:p>
                          <a:pPr algn="ctr"/>
                          <a:r>
                            <a:rPr lang="zh-CN" altLang="en-US" sz="1400" dirty="0"/>
                            <a:t>（</a:t>
                          </a:r>
                          <a:r>
                            <a:rPr lang="en-US" altLang="zh-CN" sz="1400" dirty="0"/>
                            <a:t>bootstrapping</a:t>
                          </a:r>
                          <a:r>
                            <a:rPr lang="zh-CN" altLang="en-US" sz="1400" dirty="0"/>
                            <a:t>）</a:t>
                          </a:r>
                        </a:p>
                      </a:txBody>
                      <a:tcPr marL="68580" marR="68580" marT="34290" marB="34290" anchor="ctr"/>
                    </a:tc>
                    <a:tc>
                      <a:txBody>
                        <a:bodyPr/>
                        <a:lstStyle/>
                        <a:p>
                          <a:endParaRPr lang="zh-CN"/>
                        </a:p>
                      </a:txBody>
                      <a:tcPr marL="68580" marR="68580" marT="34290" marB="34290" anchor="ctr">
                        <a:blipFill>
                          <a:blip r:embed="rId2"/>
                          <a:stretch>
                            <a:fillRect l="-111679" t="-359420" r="-29562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t>可重复采样</a:t>
                          </a:r>
                          <a:r>
                            <a:rPr lang="en-US" altLang="zh-CN" sz="1400" dirty="0"/>
                            <a:t>/</a:t>
                          </a:r>
                          <a:r>
                            <a:rPr lang="zh-CN" altLang="en-US" sz="1400" dirty="0"/>
                            <a:t>有放回采样</a:t>
                          </a:r>
                          <a:endParaRPr lang="en-US" altLang="zh-CN" sz="1400" dirty="0"/>
                        </a:p>
                        <a:p>
                          <a:pPr algn="ctr"/>
                          <a:endParaRPr lang="zh-CN" altLang="en-US" sz="1400" dirty="0"/>
                        </a:p>
                      </a:txBody>
                      <a:tcPr marL="68580" marR="68580" marT="34290" marB="34290" anchor="ctr"/>
                    </a:tc>
                    <a:tc>
                      <a:txBody>
                        <a:bodyPr/>
                        <a:lstStyle/>
                        <a:p>
                          <a:pPr algn="ctr"/>
                          <a:r>
                            <a:rPr lang="zh-CN" altLang="en-US" sz="1400" dirty="0"/>
                            <a:t>数据集较小有用</a:t>
                          </a:r>
                          <a:endParaRPr lang="en-US" altLang="zh-CN" sz="1400" dirty="0"/>
                        </a:p>
                        <a:p>
                          <a:pPr algn="ctr"/>
                          <a:r>
                            <a:rPr lang="zh-CN" altLang="en-US" sz="1400" dirty="0"/>
                            <a:t>改变初始数据集的分布，引入偏差</a:t>
                          </a:r>
                        </a:p>
                      </a:txBody>
                      <a:tcPr marL="68580" marR="68580" marT="34290" marB="34290" anchor="ctr"/>
                    </a:tc>
                    <a:extLst>
                      <a:ext uri="{0D108BD9-81ED-4DB2-BD59-A6C34878D82A}">
                        <a16:rowId xmlns:a16="http://schemas.microsoft.com/office/drawing/2014/main" val="10004"/>
                      </a:ext>
                    </a:extLst>
                  </a:tr>
                </a:tbl>
              </a:graphicData>
            </a:graphic>
          </p:graphicFrame>
        </mc:Fallback>
      </mc:AlternateContent>
      <p:sp>
        <p:nvSpPr>
          <p:cNvPr id="3" name="Rectangle 2">
            <a:extLst>
              <a:ext uri="{FF2B5EF4-FFF2-40B4-BE49-F238E27FC236}">
                <a16:creationId xmlns:a16="http://schemas.microsoft.com/office/drawing/2014/main" id="{33ACD2A4-33F9-2662-DDB2-1CE6C3C1D2A2}"/>
              </a:ext>
            </a:extLst>
          </p:cNvPr>
          <p:cNvSpPr txBox="1">
            <a:spLocks noChangeArrowheads="1"/>
          </p:cNvSpPr>
          <p:nvPr/>
        </p:nvSpPr>
        <p:spPr>
          <a:xfrm>
            <a:off x="501253" y="176924"/>
            <a:ext cx="5354767" cy="508397"/>
          </a:xfrm>
          <a:prstGeom prst="rect">
            <a:avLst/>
          </a:prstGeom>
        </p:spPr>
        <p:txBody>
          <a:bodyPr/>
          <a:lst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defTabSz="685800" eaLnBrk="1" hangingPunct="1"/>
            <a:r>
              <a:rPr lang="en-US" altLang="zh-CN" sz="2700" kern="0" dirty="0">
                <a:solidFill>
                  <a:srgbClr val="C00000"/>
                </a:solidFill>
                <a:latin typeface="Arial"/>
                <a:ea typeface="微软雅黑"/>
              </a:rPr>
              <a:t>1.</a:t>
            </a:r>
            <a:r>
              <a:rPr lang="zh-CN" altLang="en-US" sz="2700" kern="0" dirty="0">
                <a:solidFill>
                  <a:srgbClr val="C00000"/>
                </a:solidFill>
                <a:latin typeface="Arial"/>
                <a:ea typeface="微软雅黑"/>
              </a:rPr>
              <a:t>数据集划分</a:t>
            </a:r>
            <a:r>
              <a:rPr lang="en-US" altLang="zh-CN" sz="2700" kern="0" dirty="0">
                <a:solidFill>
                  <a:srgbClr val="C00000"/>
                </a:solidFill>
                <a:latin typeface="Arial"/>
                <a:ea typeface="微软雅黑"/>
              </a:rPr>
              <a:t>---</a:t>
            </a:r>
            <a:r>
              <a:rPr lang="zh-CN" altLang="en-US" sz="2400" kern="0" dirty="0">
                <a:solidFill>
                  <a:srgbClr val="C00000"/>
                </a:solidFill>
                <a:latin typeface="Arial"/>
                <a:ea typeface="微软雅黑"/>
              </a:rPr>
              <a:t>几种方法的比较</a:t>
            </a:r>
          </a:p>
        </p:txBody>
      </p:sp>
    </p:spTree>
    <p:extLst>
      <p:ext uri="{BB962C8B-B14F-4D97-AF65-F5344CB8AC3E}">
        <p14:creationId xmlns:p14="http://schemas.microsoft.com/office/powerpoint/2010/main" val="8706046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1B2A86-AFBA-B449-B759-174316051AB8}"/>
              </a:ext>
            </a:extLst>
          </p:cNvPr>
          <p:cNvSpPr>
            <a:spLocks noGrp="1"/>
          </p:cNvSpPr>
          <p:nvPr>
            <p:ph type="title"/>
          </p:nvPr>
        </p:nvSpPr>
        <p:spPr/>
        <p:txBody>
          <a:bodyPr/>
          <a:lstStyle/>
          <a:p>
            <a:r>
              <a:rPr kumimoji="1" lang="zh-CN" altLang="en-US" dirty="0"/>
              <a:t>有监督学习</a:t>
            </a:r>
          </a:p>
        </p:txBody>
      </p:sp>
      <p:sp>
        <p:nvSpPr>
          <p:cNvPr id="3" name="内容占位符 2">
            <a:extLst>
              <a:ext uri="{FF2B5EF4-FFF2-40B4-BE49-F238E27FC236}">
                <a16:creationId xmlns:a16="http://schemas.microsoft.com/office/drawing/2014/main" id="{DEFA0834-E0FB-AD4B-A083-A26126A725F0}"/>
              </a:ext>
            </a:extLst>
          </p:cNvPr>
          <p:cNvSpPr>
            <a:spLocks noGrp="1"/>
          </p:cNvSpPr>
          <p:nvPr>
            <p:ph idx="1"/>
          </p:nvPr>
        </p:nvSpPr>
        <p:spPr/>
        <p:txBody>
          <a:bodyPr>
            <a:normAutofit/>
          </a:bodyPr>
          <a:lstStyle/>
          <a:p>
            <a:r>
              <a:rPr lang="zh-CN" altLang="en-US" sz="2400" dirty="0">
                <a:latin typeface="+mn-ea"/>
              </a:rPr>
              <a:t>什么是有监督学习？</a:t>
            </a:r>
            <a:endParaRPr lang="en-US" altLang="zh-CN" sz="2400" dirty="0">
              <a:latin typeface="+mn-ea"/>
            </a:endParaRPr>
          </a:p>
          <a:p>
            <a:pPr lvl="1"/>
            <a:r>
              <a:rPr lang="zh-CN" altLang="en-US" dirty="0">
                <a:latin typeface="+mn-ea"/>
              </a:rPr>
              <a:t>决策树分类回顾</a:t>
            </a:r>
            <a:endParaRPr lang="en-US" altLang="zh-CN" dirty="0">
              <a:latin typeface="+mn-ea"/>
            </a:endParaRPr>
          </a:p>
          <a:p>
            <a:pPr lvl="1"/>
            <a:r>
              <a:rPr lang="zh-CN" altLang="en-US" dirty="0">
                <a:latin typeface="+mn-ea"/>
              </a:rPr>
              <a:t>决策树的模型解读</a:t>
            </a:r>
            <a:endParaRPr lang="en-US" altLang="zh-CN" dirty="0">
              <a:latin typeface="+mn-ea"/>
            </a:endParaRPr>
          </a:p>
          <a:p>
            <a:r>
              <a:rPr lang="zh-CN" altLang="en-US" sz="2400" dirty="0">
                <a:latin typeface="+mn-ea"/>
              </a:rPr>
              <a:t>模型评估与选择</a:t>
            </a:r>
            <a:endParaRPr lang="en-US" altLang="zh-CN" sz="2400" dirty="0">
              <a:latin typeface="+mn-ea"/>
            </a:endParaRPr>
          </a:p>
          <a:p>
            <a:pPr lvl="1"/>
            <a:r>
              <a:rPr lang="zh-CN" altLang="en-US" sz="2400" dirty="0">
                <a:latin typeface="+mn-ea"/>
              </a:rPr>
              <a:t>数据集划分</a:t>
            </a:r>
            <a:endParaRPr lang="en-US" altLang="zh-CN" sz="2400" dirty="0">
              <a:latin typeface="+mn-ea"/>
            </a:endParaRPr>
          </a:p>
          <a:p>
            <a:pPr lvl="1"/>
            <a:r>
              <a:rPr lang="zh-CN" altLang="en-US" sz="2400" dirty="0">
                <a:solidFill>
                  <a:srgbClr val="FF0000"/>
                </a:solidFill>
                <a:latin typeface="+mn-ea"/>
              </a:rPr>
              <a:t>评价指标</a:t>
            </a:r>
            <a:endParaRPr lang="en-US" altLang="zh-CN" sz="2400" dirty="0">
              <a:solidFill>
                <a:srgbClr val="FF0000"/>
              </a:solidFill>
              <a:latin typeface="+mn-ea"/>
            </a:endParaRPr>
          </a:p>
          <a:p>
            <a:pPr lvl="1"/>
            <a:r>
              <a:rPr lang="zh-CN" altLang="en-US" sz="2400" dirty="0">
                <a:latin typeface="+mn-ea"/>
              </a:rPr>
              <a:t>偏差和方差</a:t>
            </a:r>
            <a:endParaRPr kumimoji="1" lang="en-US" altLang="zh-CN" sz="2400" dirty="0">
              <a:latin typeface="+mn-ea"/>
            </a:endParaRPr>
          </a:p>
          <a:p>
            <a:endParaRPr kumimoji="1" lang="en-US" altLang="zh-CN" dirty="0"/>
          </a:p>
          <a:p>
            <a:endParaRPr kumimoji="1" lang="en-US" altLang="zh-CN" dirty="0"/>
          </a:p>
          <a:p>
            <a:pPr marL="0" indent="0">
              <a:buNone/>
            </a:pPr>
            <a:endParaRPr kumimoji="1" lang="zh-CN" altLang="en-US" dirty="0"/>
          </a:p>
        </p:txBody>
      </p:sp>
    </p:spTree>
    <p:extLst>
      <p:ext uri="{BB962C8B-B14F-4D97-AF65-F5344CB8AC3E}">
        <p14:creationId xmlns:p14="http://schemas.microsoft.com/office/powerpoint/2010/main" val="15833375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38C2D1E5-74F7-4E9C-BBC7-F435718E9971}"/>
              </a:ext>
            </a:extLst>
          </p:cNvPr>
          <p:cNvSpPr txBox="1"/>
          <p:nvPr/>
        </p:nvSpPr>
        <p:spPr>
          <a:xfrm>
            <a:off x="501253" y="1130056"/>
            <a:ext cx="4780073" cy="461665"/>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pPr defTabSz="685800" eaLnBrk="0" fontAlgn="base" hangingPunct="0">
              <a:spcBef>
                <a:spcPct val="0"/>
              </a:spcBef>
              <a:spcAft>
                <a:spcPct val="0"/>
              </a:spcAft>
            </a:pPr>
            <a:r>
              <a:rPr lang="zh-CN" altLang="en-US" sz="1500" b="1" dirty="0">
                <a:solidFill>
                  <a:srgbClr val="FFFFFF"/>
                </a:solidFill>
                <a:latin typeface="楷体" panose="02010609060101010101" pitchFamily="49" charset="-122"/>
                <a:ea typeface="楷体" panose="02010609060101010101" pitchFamily="49" charset="-122"/>
              </a:rPr>
              <a:t>  </a:t>
            </a:r>
            <a:r>
              <a:rPr lang="zh-CN" altLang="en-US" sz="2100" b="1" dirty="0">
                <a:solidFill>
                  <a:srgbClr val="FF0000"/>
                </a:solidFill>
                <a:latin typeface="楷体" panose="02010609060101010101" pitchFamily="49" charset="-122"/>
                <a:ea typeface="楷体" panose="02010609060101010101" pitchFamily="49" charset="-122"/>
              </a:rPr>
              <a:t>衡量模型</a:t>
            </a:r>
            <a:r>
              <a:rPr lang="zh-CN" altLang="en-US" sz="2400" b="1" dirty="0">
                <a:solidFill>
                  <a:srgbClr val="1628D4"/>
                </a:solidFill>
                <a:latin typeface="楷体" panose="02010609060101010101" pitchFamily="49" charset="-122"/>
                <a:ea typeface="楷体" panose="02010609060101010101" pitchFamily="49" charset="-122"/>
              </a:rPr>
              <a:t>泛化能力</a:t>
            </a:r>
            <a:r>
              <a:rPr lang="zh-CN" altLang="en-US" sz="2100" b="1" dirty="0">
                <a:solidFill>
                  <a:srgbClr val="FF0000"/>
                </a:solidFill>
                <a:latin typeface="楷体" panose="02010609060101010101" pitchFamily="49" charset="-122"/>
                <a:ea typeface="楷体" panose="02010609060101010101" pitchFamily="49" charset="-122"/>
              </a:rPr>
              <a:t>的指标</a:t>
            </a:r>
            <a:endParaRPr lang="en-US" altLang="zh-CN" sz="2100" b="1" dirty="0">
              <a:solidFill>
                <a:srgbClr val="FFFFFF"/>
              </a:solidFill>
              <a:latin typeface="楷体" panose="02010609060101010101" pitchFamily="49" charset="-122"/>
              <a:ea typeface="楷体" panose="02010609060101010101" pitchFamily="49" charset="-122"/>
            </a:endParaRPr>
          </a:p>
        </p:txBody>
      </p:sp>
      <p:sp>
        <p:nvSpPr>
          <p:cNvPr id="13" name="文本框 12">
            <a:extLst>
              <a:ext uri="{FF2B5EF4-FFF2-40B4-BE49-F238E27FC236}">
                <a16:creationId xmlns:a16="http://schemas.microsoft.com/office/drawing/2014/main" id="{23795045-3728-4F5C-8718-177DC0033828}"/>
              </a:ext>
            </a:extLst>
          </p:cNvPr>
          <p:cNvSpPr txBox="1"/>
          <p:nvPr/>
        </p:nvSpPr>
        <p:spPr>
          <a:xfrm>
            <a:off x="1182325" y="3390197"/>
            <a:ext cx="6995888" cy="692497"/>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ctr" defTabSz="685800" eaLnBrk="0" fontAlgn="base" hangingPunct="0">
              <a:spcBef>
                <a:spcPct val="0"/>
              </a:spcBef>
              <a:spcAft>
                <a:spcPct val="0"/>
              </a:spcAft>
            </a:pPr>
            <a:r>
              <a:rPr lang="zh-CN" altLang="en-US" b="1" dirty="0">
                <a:solidFill>
                  <a:srgbClr val="000000"/>
                </a:solidFill>
                <a:latin typeface="楷体" panose="02010609060101010101" pitchFamily="49" charset="-122"/>
                <a:ea typeface="楷体" panose="02010609060101010101" pitchFamily="49" charset="-122"/>
              </a:rPr>
              <a:t>在有监督学习中，要评估学习器（比如分类器）的性能，需要把</a:t>
            </a:r>
            <a:endParaRPr lang="en-US" altLang="zh-CN" b="1" dirty="0">
              <a:solidFill>
                <a:srgbClr val="000000"/>
              </a:solidFill>
              <a:latin typeface="楷体" panose="02010609060101010101" pitchFamily="49" charset="-122"/>
              <a:ea typeface="楷体" panose="02010609060101010101" pitchFamily="49" charset="-122"/>
            </a:endParaRPr>
          </a:p>
          <a:p>
            <a:pPr algn="ctr" defTabSz="685800" eaLnBrk="0" fontAlgn="base" hangingPunct="0">
              <a:spcBef>
                <a:spcPct val="0"/>
              </a:spcBef>
              <a:spcAft>
                <a:spcPct val="0"/>
              </a:spcAft>
            </a:pPr>
            <a:r>
              <a:rPr lang="zh-CN" altLang="en-US" sz="2100" b="1" dirty="0">
                <a:solidFill>
                  <a:srgbClr val="1628D4"/>
                </a:solidFill>
                <a:latin typeface="楷体" panose="02010609060101010101" pitchFamily="49" charset="-122"/>
                <a:ea typeface="楷体" panose="02010609060101010101" pitchFamily="49" charset="-122"/>
              </a:rPr>
              <a:t>预测结果</a:t>
            </a:r>
            <a:r>
              <a:rPr lang="en-US" altLang="zh-CN" sz="2100" i="1" dirty="0">
                <a:solidFill>
                  <a:srgbClr val="1628D4"/>
                </a:solidFill>
                <a:latin typeface="Times New Roman" panose="02020603050405020304" pitchFamily="18" charset="0"/>
                <a:ea typeface="楷体" panose="02010609060101010101" pitchFamily="49" charset="-122"/>
                <a:cs typeface="Times New Roman" panose="02020603050405020304" pitchFamily="18" charset="0"/>
              </a:rPr>
              <a:t>f</a:t>
            </a:r>
            <a:r>
              <a:rPr lang="zh-CN" altLang="en-US" sz="2100" b="1" dirty="0">
                <a:solidFill>
                  <a:srgbClr val="1628D4"/>
                </a:solidFill>
                <a:latin typeface="楷体" panose="02010609060101010101" pitchFamily="49" charset="-122"/>
                <a:ea typeface="楷体" panose="02010609060101010101" pitchFamily="49" charset="-122"/>
              </a:rPr>
              <a:t>(</a:t>
            </a:r>
            <a:r>
              <a:rPr lang="en-US" altLang="zh-CN" sz="2100" i="1" dirty="0">
                <a:solidFill>
                  <a:srgbClr val="1628D4"/>
                </a:solidFill>
                <a:latin typeface="Times New Roman" panose="02020603050405020304" pitchFamily="18" charset="0"/>
                <a:ea typeface="楷体" panose="02010609060101010101" pitchFamily="49" charset="-122"/>
                <a:cs typeface="Times New Roman" panose="02020603050405020304" pitchFamily="18" charset="0"/>
              </a:rPr>
              <a:t>x</a:t>
            </a:r>
            <a:r>
              <a:rPr lang="en-US" altLang="zh-CN" sz="2100" i="1" baseline="-25000" dirty="0">
                <a:solidFill>
                  <a:srgbClr val="1628D4"/>
                </a:solidFill>
                <a:latin typeface="Times New Roman" panose="02020603050405020304" pitchFamily="18" charset="0"/>
                <a:ea typeface="楷体" panose="02010609060101010101" pitchFamily="49" charset="-122"/>
                <a:cs typeface="Times New Roman" panose="02020603050405020304" pitchFamily="18" charset="0"/>
              </a:rPr>
              <a:t>i</a:t>
            </a:r>
            <a:r>
              <a:rPr lang="zh-CN" altLang="en-US" sz="2100" b="1" dirty="0">
                <a:solidFill>
                  <a:srgbClr val="1628D4"/>
                </a:solidFill>
                <a:latin typeface="楷体" panose="02010609060101010101" pitchFamily="49" charset="-122"/>
                <a:ea typeface="楷体" panose="02010609060101010101" pitchFamily="49" charset="-122"/>
              </a:rPr>
              <a:t>)</a:t>
            </a:r>
            <a:r>
              <a:rPr lang="zh-CN" altLang="en-US" b="1" dirty="0">
                <a:solidFill>
                  <a:srgbClr val="000000"/>
                </a:solidFill>
                <a:latin typeface="楷体" panose="02010609060101010101" pitchFamily="49" charset="-122"/>
                <a:ea typeface="楷体" panose="02010609060101010101" pitchFamily="49" charset="-122"/>
              </a:rPr>
              <a:t>与</a:t>
            </a:r>
            <a:r>
              <a:rPr lang="zh-CN" altLang="en-US" sz="2100" b="1" dirty="0">
                <a:solidFill>
                  <a:srgbClr val="1628D4"/>
                </a:solidFill>
                <a:latin typeface="楷体" panose="02010609060101010101" pitchFamily="49" charset="-122"/>
                <a:ea typeface="楷体" panose="02010609060101010101" pitchFamily="49" charset="-122"/>
              </a:rPr>
              <a:t>真实标记</a:t>
            </a:r>
            <a:r>
              <a:rPr lang="en-US" altLang="zh-CN" sz="2100" i="1" dirty="0" err="1">
                <a:solidFill>
                  <a:srgbClr val="1628D4"/>
                </a:solidFill>
                <a:latin typeface="Times New Roman" panose="02020603050405020304" pitchFamily="18" charset="0"/>
                <a:ea typeface="楷体" panose="02010609060101010101" pitchFamily="49" charset="-122"/>
                <a:cs typeface="Times New Roman" panose="02020603050405020304" pitchFamily="18" charset="0"/>
              </a:rPr>
              <a:t>y</a:t>
            </a:r>
            <a:r>
              <a:rPr lang="en-US" altLang="zh-CN" sz="2100" i="1" baseline="-25000" dirty="0" err="1">
                <a:solidFill>
                  <a:srgbClr val="1628D4"/>
                </a:solidFill>
                <a:latin typeface="Times New Roman" panose="02020603050405020304" pitchFamily="18" charset="0"/>
                <a:ea typeface="楷体" panose="02010609060101010101" pitchFamily="49" charset="-122"/>
                <a:cs typeface="Times New Roman" panose="02020603050405020304" pitchFamily="18" charset="0"/>
              </a:rPr>
              <a:t>i</a:t>
            </a:r>
            <a:r>
              <a:rPr lang="zh-CN" altLang="en-US" b="1" dirty="0">
                <a:solidFill>
                  <a:srgbClr val="000000"/>
                </a:solidFill>
                <a:latin typeface="楷体" panose="02010609060101010101" pitchFamily="49" charset="-122"/>
                <a:ea typeface="楷体" panose="02010609060101010101" pitchFamily="49" charset="-122"/>
              </a:rPr>
              <a:t>进行比较。</a:t>
            </a:r>
          </a:p>
        </p:txBody>
      </p:sp>
      <p:sp>
        <p:nvSpPr>
          <p:cNvPr id="15" name="文本框 14">
            <a:extLst>
              <a:ext uri="{FF2B5EF4-FFF2-40B4-BE49-F238E27FC236}">
                <a16:creationId xmlns:a16="http://schemas.microsoft.com/office/drawing/2014/main" id="{2D7356C2-D671-447C-B0F5-77EBFD61FA85}"/>
              </a:ext>
            </a:extLst>
          </p:cNvPr>
          <p:cNvSpPr txBox="1"/>
          <p:nvPr/>
        </p:nvSpPr>
        <p:spPr>
          <a:xfrm>
            <a:off x="1182326" y="2530099"/>
            <a:ext cx="5982949" cy="461665"/>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pPr marL="342900" indent="-342900" defTabSz="685800" eaLnBrk="0" fontAlgn="base" hangingPunct="0">
              <a:spcBef>
                <a:spcPct val="0"/>
              </a:spcBef>
              <a:spcAft>
                <a:spcPct val="0"/>
              </a:spcAft>
              <a:buFont typeface="Wingdings" panose="05000000000000000000" pitchFamily="2" charset="2"/>
              <a:buChar char="Ø"/>
            </a:pPr>
            <a:r>
              <a:rPr lang="zh-CN" altLang="en-US" sz="2400" b="1" dirty="0">
                <a:solidFill>
                  <a:srgbClr val="1628D4"/>
                </a:solidFill>
                <a:latin typeface="楷体" panose="02010609060101010101" pitchFamily="49" charset="-122"/>
                <a:ea typeface="楷体" panose="02010609060101010101" pitchFamily="49" charset="-122"/>
              </a:rPr>
              <a:t>参数</a:t>
            </a:r>
            <a:r>
              <a:rPr lang="zh-CN" altLang="en-US" sz="2100" b="1" dirty="0">
                <a:solidFill>
                  <a:srgbClr val="000000"/>
                </a:solidFill>
                <a:latin typeface="楷体" panose="02010609060101010101" pitchFamily="49" charset="-122"/>
                <a:ea typeface="楷体" panose="02010609060101010101" pitchFamily="49" charset="-122"/>
              </a:rPr>
              <a:t>对模型效果的影响</a:t>
            </a:r>
            <a:r>
              <a:rPr lang="en-US" altLang="zh-CN" sz="2100" b="1" dirty="0">
                <a:solidFill>
                  <a:srgbClr val="000000"/>
                </a:solidFill>
                <a:latin typeface="楷体" panose="02010609060101010101" pitchFamily="49" charset="-122"/>
                <a:ea typeface="楷体" panose="02010609060101010101" pitchFamily="49" charset="-122"/>
              </a:rPr>
              <a:t>---</a:t>
            </a:r>
            <a:r>
              <a:rPr lang="zh-CN" altLang="en-US" sz="2100" b="1" dirty="0">
                <a:solidFill>
                  <a:srgbClr val="000000"/>
                </a:solidFill>
                <a:latin typeface="楷体" panose="02010609060101010101" pitchFamily="49" charset="-122"/>
                <a:ea typeface="楷体" panose="02010609060101010101" pitchFamily="49" charset="-122"/>
              </a:rPr>
              <a:t>评价指标</a:t>
            </a:r>
          </a:p>
        </p:txBody>
      </p:sp>
      <p:sp>
        <p:nvSpPr>
          <p:cNvPr id="8" name="文本框 7">
            <a:extLst>
              <a:ext uri="{FF2B5EF4-FFF2-40B4-BE49-F238E27FC236}">
                <a16:creationId xmlns:a16="http://schemas.microsoft.com/office/drawing/2014/main" id="{C61FA2AF-45A4-4B73-9465-417C8256A33E}"/>
              </a:ext>
            </a:extLst>
          </p:cNvPr>
          <p:cNvSpPr txBox="1"/>
          <p:nvPr/>
        </p:nvSpPr>
        <p:spPr>
          <a:xfrm>
            <a:off x="1182326" y="1889157"/>
            <a:ext cx="5982949" cy="461665"/>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pPr marL="342900" indent="-342900" defTabSz="685800" eaLnBrk="0" fontAlgn="base" hangingPunct="0">
              <a:spcBef>
                <a:spcPct val="0"/>
              </a:spcBef>
              <a:spcAft>
                <a:spcPct val="0"/>
              </a:spcAft>
              <a:buFont typeface="Wingdings" panose="05000000000000000000" pitchFamily="2" charset="2"/>
              <a:buChar char="Ø"/>
            </a:pPr>
            <a:r>
              <a:rPr lang="zh-CN" altLang="en-US" sz="2400" b="1" dirty="0">
                <a:solidFill>
                  <a:srgbClr val="1628D4"/>
                </a:solidFill>
                <a:latin typeface="楷体" panose="02010609060101010101" pitchFamily="49" charset="-122"/>
                <a:ea typeface="楷体" panose="02010609060101010101" pitchFamily="49" charset="-122"/>
              </a:rPr>
              <a:t>算法和数据</a:t>
            </a:r>
            <a:r>
              <a:rPr lang="zh-CN" altLang="en-US" sz="2100" b="1" dirty="0">
                <a:solidFill>
                  <a:srgbClr val="000000"/>
                </a:solidFill>
                <a:latin typeface="楷体" panose="02010609060101010101" pitchFamily="49" charset="-122"/>
                <a:ea typeface="楷体" panose="02010609060101010101" pitchFamily="49" charset="-122"/>
              </a:rPr>
              <a:t>对模型效果的影响</a:t>
            </a:r>
            <a:r>
              <a:rPr lang="en-US" altLang="zh-CN" sz="2100" b="1" dirty="0">
                <a:solidFill>
                  <a:srgbClr val="000000"/>
                </a:solidFill>
                <a:latin typeface="楷体" panose="02010609060101010101" pitchFamily="49" charset="-122"/>
                <a:ea typeface="楷体" panose="02010609060101010101" pitchFamily="49" charset="-122"/>
              </a:rPr>
              <a:t>---</a:t>
            </a:r>
            <a:r>
              <a:rPr lang="zh-CN" altLang="en-US" sz="2100" b="1" dirty="0">
                <a:solidFill>
                  <a:srgbClr val="000000"/>
                </a:solidFill>
                <a:latin typeface="楷体" panose="02010609060101010101" pitchFamily="49" charset="-122"/>
                <a:ea typeface="楷体" panose="02010609060101010101" pitchFamily="49" charset="-122"/>
              </a:rPr>
              <a:t>偏差和方差</a:t>
            </a:r>
          </a:p>
        </p:txBody>
      </p:sp>
      <p:sp>
        <p:nvSpPr>
          <p:cNvPr id="2" name="Rectangle 2">
            <a:extLst>
              <a:ext uri="{FF2B5EF4-FFF2-40B4-BE49-F238E27FC236}">
                <a16:creationId xmlns:a16="http://schemas.microsoft.com/office/drawing/2014/main" id="{0A7CBB0F-2D99-AFA5-CBCD-231E8417ACAB}"/>
              </a:ext>
            </a:extLst>
          </p:cNvPr>
          <p:cNvSpPr txBox="1">
            <a:spLocks noChangeArrowheads="1"/>
          </p:cNvSpPr>
          <p:nvPr/>
        </p:nvSpPr>
        <p:spPr>
          <a:xfrm>
            <a:off x="501254" y="176924"/>
            <a:ext cx="5417111" cy="508397"/>
          </a:xfrm>
          <a:prstGeom prst="rect">
            <a:avLst/>
          </a:prstGeom>
        </p:spPr>
        <p:txBody>
          <a:bodyPr/>
          <a:lst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defTabSz="685800" eaLnBrk="1" hangingPunct="1"/>
            <a:r>
              <a:rPr lang="zh-CN" altLang="en-US" sz="2700" kern="0" dirty="0">
                <a:solidFill>
                  <a:srgbClr val="C00000"/>
                </a:solidFill>
                <a:latin typeface="Arial"/>
                <a:ea typeface="微软雅黑"/>
              </a:rPr>
              <a:t>评价指标</a:t>
            </a:r>
            <a:r>
              <a:rPr lang="en-US" altLang="zh-CN" sz="2700" kern="0" dirty="0">
                <a:solidFill>
                  <a:srgbClr val="C00000"/>
                </a:solidFill>
                <a:latin typeface="Arial"/>
                <a:ea typeface="微软雅黑"/>
              </a:rPr>
              <a:t>---</a:t>
            </a:r>
            <a:r>
              <a:rPr lang="zh-CN" altLang="en-US" sz="2700" kern="0" dirty="0">
                <a:solidFill>
                  <a:srgbClr val="C00000"/>
                </a:solidFill>
                <a:latin typeface="Arial"/>
                <a:ea typeface="微软雅黑"/>
              </a:rPr>
              <a:t>评估模型性能的指标</a:t>
            </a:r>
          </a:p>
        </p:txBody>
      </p:sp>
      <p:sp>
        <p:nvSpPr>
          <p:cNvPr id="3" name="TextBox 24">
            <a:extLst>
              <a:ext uri="{FF2B5EF4-FFF2-40B4-BE49-F238E27FC236}">
                <a16:creationId xmlns:a16="http://schemas.microsoft.com/office/drawing/2014/main" id="{F0C0CC78-E710-61F7-B708-ABEAD6B90048}"/>
              </a:ext>
            </a:extLst>
          </p:cNvPr>
          <p:cNvSpPr txBox="1"/>
          <p:nvPr/>
        </p:nvSpPr>
        <p:spPr>
          <a:xfrm>
            <a:off x="7405197" y="2706493"/>
            <a:ext cx="1389965" cy="256480"/>
          </a:xfrm>
          <a:prstGeom prst="rect">
            <a:avLst/>
          </a:prstGeom>
          <a:noFill/>
        </p:spPr>
        <p:txBody>
          <a:bodyPr vert="horz" wrap="square" lIns="0" tIns="0" rIns="0" bIns="0" rtlCol="0">
            <a:spAutoFit/>
          </a:bodyPr>
          <a:lstStyle/>
          <a:p>
            <a:pPr defTabSz="685800" eaLnBrk="0" fontAlgn="base" hangingPunct="0">
              <a:lnSpc>
                <a:spcPts val="2031"/>
              </a:lnSpc>
              <a:spcBef>
                <a:spcPct val="0"/>
              </a:spcBef>
              <a:spcAft>
                <a:spcPct val="0"/>
              </a:spcAft>
            </a:pPr>
            <a:r>
              <a:rPr lang="zh-CN" altLang="en-US" sz="2100" dirty="0">
                <a:solidFill>
                  <a:srgbClr val="000000"/>
                </a:solidFill>
                <a:latin typeface="微软雅黑"/>
                <a:ea typeface="微软雅黑" panose="020B0503020204020204" pitchFamily="34" charset="-122"/>
              </a:rPr>
              <a:t>数值角度</a:t>
            </a:r>
          </a:p>
        </p:txBody>
      </p:sp>
      <p:sp>
        <p:nvSpPr>
          <p:cNvPr id="4" name="TextBox 24">
            <a:extLst>
              <a:ext uri="{FF2B5EF4-FFF2-40B4-BE49-F238E27FC236}">
                <a16:creationId xmlns:a16="http://schemas.microsoft.com/office/drawing/2014/main" id="{88CB932A-AC6D-9157-485B-DB11FB88E96B}"/>
              </a:ext>
            </a:extLst>
          </p:cNvPr>
          <p:cNvSpPr txBox="1"/>
          <p:nvPr/>
        </p:nvSpPr>
        <p:spPr>
          <a:xfrm>
            <a:off x="7351758" y="1988173"/>
            <a:ext cx="1327620" cy="256480"/>
          </a:xfrm>
          <a:prstGeom prst="rect">
            <a:avLst/>
          </a:prstGeom>
          <a:noFill/>
        </p:spPr>
        <p:txBody>
          <a:bodyPr vert="horz" wrap="square" lIns="0" tIns="0" rIns="0" bIns="0" rtlCol="0">
            <a:spAutoFit/>
          </a:bodyPr>
          <a:lstStyle/>
          <a:p>
            <a:pPr defTabSz="685800" eaLnBrk="0" fontAlgn="base" hangingPunct="0">
              <a:lnSpc>
                <a:spcPts val="2031"/>
              </a:lnSpc>
              <a:spcBef>
                <a:spcPct val="0"/>
              </a:spcBef>
              <a:spcAft>
                <a:spcPct val="0"/>
              </a:spcAft>
            </a:pPr>
            <a:r>
              <a:rPr lang="zh-CN" altLang="en-US" sz="2100" dirty="0">
                <a:solidFill>
                  <a:srgbClr val="000000"/>
                </a:solidFill>
                <a:latin typeface="微软雅黑"/>
                <a:ea typeface="微软雅黑" panose="020B0503020204020204" pitchFamily="34" charset="-122"/>
              </a:rPr>
              <a:t>理论分析</a:t>
            </a:r>
          </a:p>
        </p:txBody>
      </p:sp>
    </p:spTree>
    <p:extLst>
      <p:ext uri="{BB962C8B-B14F-4D97-AF65-F5344CB8AC3E}">
        <p14:creationId xmlns:p14="http://schemas.microsoft.com/office/powerpoint/2010/main" val="28843452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a:extLst>
              <a:ext uri="{FF2B5EF4-FFF2-40B4-BE49-F238E27FC236}">
                <a16:creationId xmlns:a16="http://schemas.microsoft.com/office/drawing/2014/main" id="{313CA035-7482-DC40-90C8-786846C4077B}"/>
              </a:ext>
            </a:extLst>
          </p:cNvPr>
          <p:cNvSpPr>
            <a:spLocks noGrp="1" noChangeArrowheads="1"/>
          </p:cNvSpPr>
          <p:nvPr>
            <p:ph type="title"/>
          </p:nvPr>
        </p:nvSpPr>
        <p:spPr>
          <a:xfrm>
            <a:off x="1219200" y="88585"/>
            <a:ext cx="6896100" cy="851297"/>
          </a:xfrm>
        </p:spPr>
        <p:txBody>
          <a:bodyPr/>
          <a:lstStyle/>
          <a:p>
            <a:r>
              <a:rPr lang="zh-CN" altLang="en-US" sz="2400" dirty="0">
                <a:latin typeface="微软雅黑" panose="020B0503020204020204" pitchFamily="34" charset="-122"/>
                <a:ea typeface="微软雅黑" panose="020B0503020204020204" pitchFamily="34" charset="-122"/>
              </a:rPr>
              <a:t>模型评估</a:t>
            </a:r>
            <a:r>
              <a:rPr lang="en-US" altLang="zh-CN" sz="2400" dirty="0">
                <a:latin typeface="微软雅黑" panose="020B0503020204020204" pitchFamily="34" charset="-122"/>
                <a:ea typeface="微软雅黑" panose="020B0503020204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rPr>
              <a:t>混淆矩阵</a:t>
            </a:r>
          </a:p>
        </p:txBody>
      </p:sp>
      <p:cxnSp>
        <p:nvCxnSpPr>
          <p:cNvPr id="30728" name="直接连接符 10">
            <a:extLst>
              <a:ext uri="{FF2B5EF4-FFF2-40B4-BE49-F238E27FC236}">
                <a16:creationId xmlns:a16="http://schemas.microsoft.com/office/drawing/2014/main" id="{BFFC2F1E-CF31-4942-9F28-845A3CAD5E5F}"/>
              </a:ext>
            </a:extLst>
          </p:cNvPr>
          <p:cNvCxnSpPr>
            <a:cxnSpLocks noChangeShapeType="1"/>
          </p:cNvCxnSpPr>
          <p:nvPr/>
        </p:nvCxnSpPr>
        <p:spPr bwMode="auto">
          <a:xfrm rot="5400000">
            <a:off x="-1485652" y="2778077"/>
            <a:ext cx="3429000" cy="16073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sp>
        <p:nvSpPr>
          <p:cNvPr id="13" name="内容占位符 2">
            <a:extLst>
              <a:ext uri="{FF2B5EF4-FFF2-40B4-BE49-F238E27FC236}">
                <a16:creationId xmlns:a16="http://schemas.microsoft.com/office/drawing/2014/main" id="{421B47DD-F7EC-EF4A-A2C9-36739F8B7E79}"/>
              </a:ext>
            </a:extLst>
          </p:cNvPr>
          <p:cNvSpPr>
            <a:spLocks noGrp="1"/>
          </p:cNvSpPr>
          <p:nvPr>
            <p:ph idx="1"/>
          </p:nvPr>
        </p:nvSpPr>
        <p:spPr>
          <a:xfrm>
            <a:off x="148480" y="939882"/>
            <a:ext cx="8843120" cy="3654741"/>
          </a:xfrm>
        </p:spPr>
        <p:txBody>
          <a:bodyPr>
            <a:normAutofit/>
          </a:bodyPr>
          <a:lstStyle/>
          <a:p>
            <a:pPr>
              <a:lnSpc>
                <a:spcPct val="150000"/>
              </a:lnSpc>
            </a:pPr>
            <a:r>
              <a:rPr kumimoji="1" lang="zh-CN" altLang="en-US" sz="1800" dirty="0"/>
              <a:t>无论测试集有多大，都需要一种方法来评估训练后得到的模型是好是坏</a:t>
            </a:r>
            <a:endParaRPr kumimoji="1" lang="en-US" altLang="zh-CN" sz="1800" dirty="0"/>
          </a:p>
          <a:p>
            <a:pPr>
              <a:lnSpc>
                <a:spcPct val="150000"/>
              </a:lnSpc>
            </a:pPr>
            <a:r>
              <a:rPr kumimoji="1" lang="zh-CN" altLang="en-US" sz="1800" dirty="0"/>
              <a:t>对</a:t>
            </a:r>
            <a:r>
              <a:rPr kumimoji="1" lang="zh-CN" altLang="en-US" sz="1800" dirty="0">
                <a:solidFill>
                  <a:srgbClr val="7030A0"/>
                </a:solidFill>
              </a:rPr>
              <a:t>回归</a:t>
            </a:r>
            <a:r>
              <a:rPr kumimoji="1" lang="zh-CN" altLang="en-US" sz="1800" dirty="0"/>
              <a:t>问题，可以采用</a:t>
            </a:r>
            <a:r>
              <a:rPr kumimoji="1" lang="zh-CN" altLang="en-US" sz="1800" dirty="0">
                <a:solidFill>
                  <a:srgbClr val="7030A0"/>
                </a:solidFill>
              </a:rPr>
              <a:t>误差平方和</a:t>
            </a:r>
            <a:endParaRPr kumimoji="1" lang="en-US" altLang="zh-CN" sz="1800" dirty="0">
              <a:solidFill>
                <a:srgbClr val="7030A0"/>
              </a:solidFill>
            </a:endParaRPr>
          </a:p>
          <a:p>
            <a:pPr>
              <a:lnSpc>
                <a:spcPct val="150000"/>
              </a:lnSpc>
            </a:pPr>
            <a:r>
              <a:rPr kumimoji="1" lang="zh-CN" altLang="en-US" sz="1800" dirty="0"/>
              <a:t>对</a:t>
            </a:r>
            <a:r>
              <a:rPr kumimoji="1" lang="zh-CN" altLang="en-US" sz="1800" dirty="0">
                <a:solidFill>
                  <a:srgbClr val="FF0000"/>
                </a:solidFill>
              </a:rPr>
              <a:t>分类</a:t>
            </a:r>
            <a:r>
              <a:rPr kumimoji="1" lang="zh-CN" altLang="en-US" sz="1800" dirty="0"/>
              <a:t>问题，可以采用</a:t>
            </a:r>
            <a:r>
              <a:rPr kumimoji="1" lang="zh-CN" altLang="en-US" sz="1800" dirty="0">
                <a:solidFill>
                  <a:srgbClr val="FF0000"/>
                </a:solidFill>
              </a:rPr>
              <a:t>混淆矩阵</a:t>
            </a:r>
            <a:endParaRPr kumimoji="1" lang="en-US" altLang="zh-CN" sz="1800" dirty="0">
              <a:solidFill>
                <a:srgbClr val="FF0000"/>
              </a:solidFill>
            </a:endParaRPr>
          </a:p>
          <a:p>
            <a:pPr lvl="1">
              <a:lnSpc>
                <a:spcPct val="150000"/>
              </a:lnSpc>
            </a:pPr>
            <a:r>
              <a:rPr kumimoji="1" lang="zh-CN" altLang="en-US" sz="1400" dirty="0"/>
              <a:t>行是真实标签，列是预测标签</a:t>
            </a:r>
            <a:endParaRPr kumimoji="1" lang="en-US" altLang="zh-CN" sz="1400" dirty="0"/>
          </a:p>
          <a:p>
            <a:pPr lvl="1">
              <a:lnSpc>
                <a:spcPct val="150000"/>
              </a:lnSpc>
            </a:pPr>
            <a:r>
              <a:rPr kumimoji="1" lang="zh-CN" altLang="en-US" sz="1400" dirty="0"/>
              <a:t>对角线上的数字是预测正确的情况</a:t>
            </a:r>
            <a:endParaRPr kumimoji="1" lang="en-US" altLang="zh-CN" sz="1400" dirty="0"/>
          </a:p>
          <a:p>
            <a:pPr lvl="1">
              <a:lnSpc>
                <a:spcPct val="150000"/>
              </a:lnSpc>
            </a:pPr>
            <a:r>
              <a:rPr kumimoji="1" lang="zh-CN" altLang="en-US" sz="1400" dirty="0"/>
              <a:t>如，有</a:t>
            </a:r>
            <a:r>
              <a:rPr kumimoji="1" lang="en-US" altLang="zh-CN" sz="1400" dirty="0"/>
              <a:t>2</a:t>
            </a:r>
            <a:r>
              <a:rPr kumimoji="1" lang="zh-CN" altLang="en-US" sz="1400" dirty="0"/>
              <a:t>个样本，真实是</a:t>
            </a:r>
            <a:r>
              <a:rPr kumimoji="1" lang="en-US" altLang="zh-CN" sz="1400" dirty="0"/>
              <a:t>C3</a:t>
            </a:r>
            <a:r>
              <a:rPr kumimoji="1" lang="zh-CN" altLang="en-US" sz="1400" dirty="0"/>
              <a:t>，被错误预测为</a:t>
            </a:r>
            <a:r>
              <a:rPr kumimoji="1" lang="en-US" altLang="zh-CN" sz="1400" dirty="0"/>
              <a:t>C1</a:t>
            </a:r>
          </a:p>
          <a:p>
            <a:pPr lvl="1">
              <a:lnSpc>
                <a:spcPct val="150000"/>
              </a:lnSpc>
            </a:pPr>
            <a:r>
              <a:rPr kumimoji="1" lang="zh-CN" altLang="en-US" sz="1400" dirty="0"/>
              <a:t>用对角线上的数值之和除以总样本数，则得</a:t>
            </a:r>
            <a:r>
              <a:rPr kumimoji="1" lang="zh-CN" altLang="en-US" sz="1400" dirty="0">
                <a:solidFill>
                  <a:srgbClr val="FF0000"/>
                </a:solidFill>
              </a:rPr>
              <a:t>准确率（</a:t>
            </a:r>
            <a:r>
              <a:rPr kumimoji="1" lang="en-US" altLang="zh-CN" sz="1400" dirty="0">
                <a:solidFill>
                  <a:srgbClr val="FF0000"/>
                </a:solidFill>
              </a:rPr>
              <a:t>accuracy</a:t>
            </a:r>
            <a:r>
              <a:rPr kumimoji="1" lang="zh-CN" altLang="en-US" sz="1400" dirty="0">
                <a:solidFill>
                  <a:srgbClr val="FF0000"/>
                </a:solidFill>
              </a:rPr>
              <a:t>）</a:t>
            </a:r>
            <a:endParaRPr kumimoji="1" lang="en-US" altLang="zh-CN" sz="1400" dirty="0">
              <a:solidFill>
                <a:srgbClr val="FF0000"/>
              </a:solidFill>
            </a:endParaRPr>
          </a:p>
          <a:p>
            <a:pPr lvl="1">
              <a:lnSpc>
                <a:spcPct val="150000"/>
              </a:lnSpc>
            </a:pPr>
            <a:endParaRPr kumimoji="1" lang="en-US" altLang="zh-CN" sz="1400" dirty="0"/>
          </a:p>
          <a:p>
            <a:endParaRPr kumimoji="1" lang="zh-CN" altLang="en-US" sz="2000" dirty="0"/>
          </a:p>
        </p:txBody>
      </p:sp>
      <p:pic>
        <p:nvPicPr>
          <p:cNvPr id="2" name="图片 1">
            <a:extLst>
              <a:ext uri="{FF2B5EF4-FFF2-40B4-BE49-F238E27FC236}">
                <a16:creationId xmlns:a16="http://schemas.microsoft.com/office/drawing/2014/main" id="{BE927B34-6904-084B-83D2-6BF616DE723D}"/>
              </a:ext>
            </a:extLst>
          </p:cNvPr>
          <p:cNvPicPr>
            <a:picLocks noChangeAspect="1"/>
          </p:cNvPicPr>
          <p:nvPr/>
        </p:nvPicPr>
        <p:blipFill>
          <a:blip r:embed="rId3"/>
          <a:stretch>
            <a:fillRect/>
          </a:stretch>
        </p:blipFill>
        <p:spPr>
          <a:xfrm>
            <a:off x="5105400" y="1581150"/>
            <a:ext cx="2665562" cy="1733433"/>
          </a:xfrm>
          <a:prstGeom prst="rect">
            <a:avLst/>
          </a:prstGeom>
        </p:spPr>
      </p:pic>
      <p:sp>
        <p:nvSpPr>
          <p:cNvPr id="4" name="灯片编号占位符 3">
            <a:extLst>
              <a:ext uri="{FF2B5EF4-FFF2-40B4-BE49-F238E27FC236}">
                <a16:creationId xmlns:a16="http://schemas.microsoft.com/office/drawing/2014/main" id="{D64A30B8-C9E8-A143-B7B7-F423564ADFBE}"/>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73</a:t>
            </a:fld>
            <a:endParaRPr lang="en-US">
              <a:solidFill>
                <a:prstClr val="black">
                  <a:tint val="75000"/>
                </a:prstClr>
              </a:solidFill>
            </a:endParaRPr>
          </a:p>
        </p:txBody>
      </p:sp>
    </p:spTree>
    <p:extLst>
      <p:ext uri="{BB962C8B-B14F-4D97-AF65-F5344CB8AC3E}">
        <p14:creationId xmlns:p14="http://schemas.microsoft.com/office/powerpoint/2010/main" val="160850534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a:extLst>
              <a:ext uri="{FF2B5EF4-FFF2-40B4-BE49-F238E27FC236}">
                <a16:creationId xmlns:a16="http://schemas.microsoft.com/office/drawing/2014/main" id="{313CA035-7482-DC40-90C8-786846C4077B}"/>
              </a:ext>
            </a:extLst>
          </p:cNvPr>
          <p:cNvSpPr>
            <a:spLocks noGrp="1" noChangeArrowheads="1"/>
          </p:cNvSpPr>
          <p:nvPr>
            <p:ph type="title"/>
          </p:nvPr>
        </p:nvSpPr>
        <p:spPr>
          <a:xfrm>
            <a:off x="1219200" y="256429"/>
            <a:ext cx="6896100" cy="727465"/>
          </a:xfrm>
        </p:spPr>
        <p:txBody>
          <a:bodyPr/>
          <a:lstStyle/>
          <a:p>
            <a:r>
              <a:rPr lang="zh-CN" altLang="en-US" sz="2400" dirty="0">
                <a:latin typeface="微软雅黑" panose="020B0503020204020204" pitchFamily="34" charset="-122"/>
                <a:ea typeface="微软雅黑" panose="020B0503020204020204" pitchFamily="34" charset="-122"/>
              </a:rPr>
              <a:t>模型评估</a:t>
            </a:r>
            <a:r>
              <a:rPr lang="en-US" altLang="zh-CN" sz="2400" dirty="0">
                <a:latin typeface="微软雅黑" panose="020B0503020204020204" pitchFamily="34" charset="-122"/>
                <a:ea typeface="微软雅黑" panose="020B0503020204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rPr>
              <a:t>二元分类混淆矩阵</a:t>
            </a:r>
          </a:p>
        </p:txBody>
      </p:sp>
      <p:cxnSp>
        <p:nvCxnSpPr>
          <p:cNvPr id="30728" name="直接连接符 10">
            <a:extLst>
              <a:ext uri="{FF2B5EF4-FFF2-40B4-BE49-F238E27FC236}">
                <a16:creationId xmlns:a16="http://schemas.microsoft.com/office/drawing/2014/main" id="{BFFC2F1E-CF31-4942-9F28-845A3CAD5E5F}"/>
              </a:ext>
            </a:extLst>
          </p:cNvPr>
          <p:cNvCxnSpPr>
            <a:cxnSpLocks noChangeShapeType="1"/>
          </p:cNvCxnSpPr>
          <p:nvPr/>
        </p:nvCxnSpPr>
        <p:spPr bwMode="auto">
          <a:xfrm rot="5400000">
            <a:off x="-1485652" y="2778077"/>
            <a:ext cx="3429000" cy="16073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sp>
        <p:nvSpPr>
          <p:cNvPr id="13" name="内容占位符 2">
            <a:extLst>
              <a:ext uri="{FF2B5EF4-FFF2-40B4-BE49-F238E27FC236}">
                <a16:creationId xmlns:a16="http://schemas.microsoft.com/office/drawing/2014/main" id="{421B47DD-F7EC-EF4A-A2C9-36739F8B7E79}"/>
              </a:ext>
            </a:extLst>
          </p:cNvPr>
          <p:cNvSpPr>
            <a:spLocks noGrp="1"/>
          </p:cNvSpPr>
          <p:nvPr>
            <p:ph idx="1"/>
          </p:nvPr>
        </p:nvSpPr>
        <p:spPr>
          <a:xfrm>
            <a:off x="148480" y="939882"/>
            <a:ext cx="8843120" cy="4115033"/>
          </a:xfrm>
        </p:spPr>
        <p:txBody>
          <a:bodyPr>
            <a:normAutofit lnSpcReduction="10000"/>
          </a:bodyPr>
          <a:lstStyle/>
          <a:p>
            <a:pPr>
              <a:lnSpc>
                <a:spcPct val="150000"/>
              </a:lnSpc>
            </a:pPr>
            <a:r>
              <a:rPr kumimoji="1" lang="zh-CN" altLang="en-US" sz="1800" dirty="0"/>
              <a:t>除了</a:t>
            </a:r>
            <a:r>
              <a:rPr kumimoji="1" lang="en-US" altLang="zh-CN" sz="1800" dirty="0"/>
              <a:t>accuracy</a:t>
            </a:r>
            <a:r>
              <a:rPr kumimoji="1" lang="zh-CN" altLang="en-US" sz="1800" dirty="0"/>
              <a:t>，还可以用更多的方式来度量模型的准确性</a:t>
            </a:r>
            <a:endParaRPr kumimoji="1" lang="en-US" altLang="zh-CN" sz="1800" dirty="0"/>
          </a:p>
          <a:p>
            <a:pPr>
              <a:lnSpc>
                <a:spcPct val="150000"/>
              </a:lnSpc>
            </a:pPr>
            <a:r>
              <a:rPr kumimoji="1" lang="zh-CN" altLang="en-US" sz="1800" dirty="0"/>
              <a:t>对于</a:t>
            </a:r>
            <a:r>
              <a:rPr kumimoji="1" lang="zh-CN" altLang="en-US" sz="1800" dirty="0">
                <a:solidFill>
                  <a:srgbClr val="FF0000"/>
                </a:solidFill>
              </a:rPr>
              <a:t>二元分类</a:t>
            </a:r>
            <a:r>
              <a:rPr kumimoji="1" lang="zh-CN" altLang="en-US" sz="1800" dirty="0"/>
              <a:t>问题，混淆矩阵可以简化为右图：</a:t>
            </a:r>
            <a:endParaRPr kumimoji="1" lang="en-US" altLang="zh-CN" sz="1800" dirty="0"/>
          </a:p>
          <a:p>
            <a:pPr lvl="1">
              <a:lnSpc>
                <a:spcPct val="150000"/>
              </a:lnSpc>
            </a:pPr>
            <a:r>
              <a:rPr kumimoji="1" lang="zh-CN" altLang="en-US" sz="1600" dirty="0"/>
              <a:t>同样，对角线数值之和除以全部样本数为</a:t>
            </a:r>
            <a:r>
              <a:rPr kumimoji="1" lang="en-US" altLang="zh-CN" sz="1600" dirty="0">
                <a:solidFill>
                  <a:srgbClr val="FF0000"/>
                </a:solidFill>
              </a:rPr>
              <a:t>accuracy</a:t>
            </a:r>
          </a:p>
          <a:p>
            <a:pPr lvl="1">
              <a:lnSpc>
                <a:spcPct val="150000"/>
              </a:lnSpc>
            </a:pPr>
            <a:endParaRPr kumimoji="1" lang="en-US" altLang="zh-CN" sz="1600" dirty="0"/>
          </a:p>
          <a:p>
            <a:pPr lvl="1">
              <a:lnSpc>
                <a:spcPct val="150000"/>
              </a:lnSpc>
            </a:pPr>
            <a:endParaRPr kumimoji="1" lang="en-US" altLang="zh-CN" sz="1600" dirty="0"/>
          </a:p>
          <a:p>
            <a:pPr lvl="1">
              <a:lnSpc>
                <a:spcPct val="150000"/>
              </a:lnSpc>
            </a:pPr>
            <a:r>
              <a:rPr kumimoji="1" lang="zh-CN" altLang="en-US" sz="1600" dirty="0"/>
              <a:t>除此之外，还可以用更多度量进一步解释分类结果的好坏</a:t>
            </a:r>
            <a:endParaRPr kumimoji="1" lang="en-US" altLang="zh-CN" sz="1600" dirty="0"/>
          </a:p>
          <a:p>
            <a:pPr lvl="2">
              <a:lnSpc>
                <a:spcPct val="150000"/>
              </a:lnSpc>
            </a:pPr>
            <a:r>
              <a:rPr kumimoji="1" lang="en-US" altLang="zh-CN" sz="1500" dirty="0">
                <a:solidFill>
                  <a:srgbClr val="7030A0"/>
                </a:solidFill>
              </a:rPr>
              <a:t>Sensitivity</a:t>
            </a:r>
            <a:r>
              <a:rPr kumimoji="1" lang="zh-CN" altLang="en-US" sz="1500" dirty="0">
                <a:solidFill>
                  <a:srgbClr val="7030A0"/>
                </a:solidFill>
              </a:rPr>
              <a:t> </a:t>
            </a:r>
            <a:r>
              <a:rPr kumimoji="1" lang="en-US" altLang="zh-CN" sz="1500" dirty="0">
                <a:solidFill>
                  <a:srgbClr val="7030A0"/>
                </a:solidFill>
              </a:rPr>
              <a:t>=</a:t>
            </a:r>
            <a:r>
              <a:rPr kumimoji="1" lang="zh-CN" altLang="en-US" sz="1500" dirty="0">
                <a:solidFill>
                  <a:srgbClr val="7030A0"/>
                </a:solidFill>
              </a:rPr>
              <a:t> </a:t>
            </a:r>
            <a:r>
              <a:rPr kumimoji="1" lang="en-US" altLang="zh-CN" sz="1500" dirty="0">
                <a:solidFill>
                  <a:srgbClr val="7030A0"/>
                </a:solidFill>
              </a:rPr>
              <a:t>TPR</a:t>
            </a:r>
            <a:r>
              <a:rPr kumimoji="1" lang="zh-CN" altLang="en-US" sz="1500" dirty="0">
                <a:solidFill>
                  <a:srgbClr val="7030A0"/>
                </a:solidFill>
              </a:rPr>
              <a:t> （</a:t>
            </a:r>
            <a:r>
              <a:rPr kumimoji="1" lang="en-US" altLang="zh-CN" sz="1500" dirty="0">
                <a:solidFill>
                  <a:srgbClr val="7030A0"/>
                </a:solidFill>
              </a:rPr>
              <a:t>true</a:t>
            </a:r>
            <a:r>
              <a:rPr kumimoji="1" lang="zh-CN" altLang="en-US" sz="1500" dirty="0">
                <a:solidFill>
                  <a:srgbClr val="7030A0"/>
                </a:solidFill>
              </a:rPr>
              <a:t> </a:t>
            </a:r>
            <a:r>
              <a:rPr kumimoji="1" lang="en-US" altLang="zh-CN" sz="1500" dirty="0">
                <a:solidFill>
                  <a:srgbClr val="7030A0"/>
                </a:solidFill>
              </a:rPr>
              <a:t>positive</a:t>
            </a:r>
            <a:r>
              <a:rPr kumimoji="1" lang="zh-CN" altLang="en-US" sz="1500" dirty="0">
                <a:solidFill>
                  <a:srgbClr val="7030A0"/>
                </a:solidFill>
              </a:rPr>
              <a:t> </a:t>
            </a:r>
            <a:r>
              <a:rPr kumimoji="1" lang="en-US" altLang="zh-CN" sz="1500" dirty="0">
                <a:solidFill>
                  <a:srgbClr val="7030A0"/>
                </a:solidFill>
              </a:rPr>
              <a:t>rate</a:t>
            </a:r>
            <a:r>
              <a:rPr kumimoji="1" lang="zh-CN" altLang="en-US" sz="1500" dirty="0">
                <a:solidFill>
                  <a:srgbClr val="7030A0"/>
                </a:solidFill>
              </a:rPr>
              <a:t>）</a:t>
            </a:r>
            <a:r>
              <a:rPr kumimoji="1" lang="en-US" altLang="zh-CN" sz="1500" dirty="0">
                <a:solidFill>
                  <a:srgbClr val="7030A0"/>
                </a:solidFill>
              </a:rPr>
              <a:t>=</a:t>
            </a:r>
            <a:r>
              <a:rPr kumimoji="1" lang="zh-CN" altLang="en-US" sz="1500" dirty="0">
                <a:solidFill>
                  <a:srgbClr val="7030A0"/>
                </a:solidFill>
              </a:rPr>
              <a:t> </a:t>
            </a:r>
            <a:r>
              <a:rPr kumimoji="1" lang="en-US" altLang="zh-CN" sz="1500" dirty="0">
                <a:solidFill>
                  <a:srgbClr val="7030A0"/>
                </a:solidFill>
              </a:rPr>
              <a:t>recall</a:t>
            </a:r>
          </a:p>
          <a:p>
            <a:pPr lvl="2">
              <a:lnSpc>
                <a:spcPct val="150000"/>
              </a:lnSpc>
            </a:pPr>
            <a:r>
              <a:rPr kumimoji="1" lang="en-US" altLang="zh-CN" sz="1500" dirty="0">
                <a:solidFill>
                  <a:srgbClr val="7030A0"/>
                </a:solidFill>
              </a:rPr>
              <a:t>Specificity</a:t>
            </a:r>
            <a:r>
              <a:rPr kumimoji="1" lang="zh-CN" altLang="en-US" sz="1500" dirty="0">
                <a:solidFill>
                  <a:srgbClr val="7030A0"/>
                </a:solidFill>
              </a:rPr>
              <a:t>（</a:t>
            </a:r>
            <a:r>
              <a:rPr kumimoji="1" lang="en-US" altLang="zh-CN" sz="1500" dirty="0">
                <a:solidFill>
                  <a:srgbClr val="7030A0"/>
                </a:solidFill>
              </a:rPr>
              <a:t>true</a:t>
            </a:r>
            <a:r>
              <a:rPr kumimoji="1" lang="zh-CN" altLang="en-US" sz="1500" dirty="0">
                <a:solidFill>
                  <a:srgbClr val="7030A0"/>
                </a:solidFill>
              </a:rPr>
              <a:t> </a:t>
            </a:r>
            <a:r>
              <a:rPr kumimoji="1" lang="en-US" altLang="zh-CN" sz="1500" dirty="0">
                <a:solidFill>
                  <a:srgbClr val="7030A0"/>
                </a:solidFill>
              </a:rPr>
              <a:t>negative</a:t>
            </a:r>
            <a:r>
              <a:rPr kumimoji="1" lang="zh-CN" altLang="en-US" sz="1500" dirty="0">
                <a:solidFill>
                  <a:srgbClr val="7030A0"/>
                </a:solidFill>
              </a:rPr>
              <a:t> </a:t>
            </a:r>
            <a:r>
              <a:rPr kumimoji="1" lang="en-US" altLang="zh-CN" sz="1500" dirty="0">
                <a:solidFill>
                  <a:srgbClr val="7030A0"/>
                </a:solidFill>
              </a:rPr>
              <a:t>rate</a:t>
            </a:r>
            <a:r>
              <a:rPr kumimoji="1" lang="zh-CN" altLang="en-US" sz="1500" dirty="0">
                <a:solidFill>
                  <a:srgbClr val="7030A0"/>
                </a:solidFill>
              </a:rPr>
              <a:t>）</a:t>
            </a:r>
            <a:r>
              <a:rPr kumimoji="1" lang="en-US" altLang="zh-CN" sz="1500" dirty="0">
                <a:solidFill>
                  <a:srgbClr val="7030A0"/>
                </a:solidFill>
              </a:rPr>
              <a:t>=</a:t>
            </a:r>
            <a:r>
              <a:rPr kumimoji="1" lang="zh-CN" altLang="en-US" sz="1500" dirty="0">
                <a:solidFill>
                  <a:srgbClr val="7030A0"/>
                </a:solidFill>
              </a:rPr>
              <a:t> </a:t>
            </a:r>
            <a:r>
              <a:rPr kumimoji="1" lang="en-US" altLang="zh-CN" sz="1500" dirty="0">
                <a:solidFill>
                  <a:srgbClr val="7030A0"/>
                </a:solidFill>
              </a:rPr>
              <a:t>1</a:t>
            </a:r>
            <a:r>
              <a:rPr kumimoji="1" lang="zh-CN" altLang="en-US" sz="1500" dirty="0">
                <a:solidFill>
                  <a:srgbClr val="7030A0"/>
                </a:solidFill>
              </a:rPr>
              <a:t> </a:t>
            </a:r>
            <a:r>
              <a:rPr kumimoji="1" lang="en-US" altLang="zh-CN" sz="1500" dirty="0">
                <a:solidFill>
                  <a:srgbClr val="7030A0"/>
                </a:solidFill>
              </a:rPr>
              <a:t>–</a:t>
            </a:r>
            <a:r>
              <a:rPr kumimoji="1" lang="zh-CN" altLang="en-US" sz="1500" dirty="0">
                <a:solidFill>
                  <a:srgbClr val="7030A0"/>
                </a:solidFill>
              </a:rPr>
              <a:t> </a:t>
            </a:r>
            <a:r>
              <a:rPr kumimoji="1" lang="en-US" altLang="zh-CN" sz="1500" dirty="0">
                <a:solidFill>
                  <a:srgbClr val="7030A0"/>
                </a:solidFill>
              </a:rPr>
              <a:t>FPR</a:t>
            </a:r>
            <a:r>
              <a:rPr kumimoji="1" lang="zh-CN" altLang="en-US" sz="1500" dirty="0">
                <a:solidFill>
                  <a:srgbClr val="7030A0"/>
                </a:solidFill>
              </a:rPr>
              <a:t> </a:t>
            </a:r>
            <a:r>
              <a:rPr kumimoji="1" lang="en-US" altLang="zh-CN" sz="1500" dirty="0">
                <a:solidFill>
                  <a:srgbClr val="7030A0"/>
                </a:solidFill>
              </a:rPr>
              <a:t>(false</a:t>
            </a:r>
            <a:r>
              <a:rPr kumimoji="1" lang="zh-CN" altLang="en-US" sz="1500" dirty="0">
                <a:solidFill>
                  <a:srgbClr val="7030A0"/>
                </a:solidFill>
              </a:rPr>
              <a:t> </a:t>
            </a:r>
            <a:r>
              <a:rPr kumimoji="1" lang="en-US" altLang="zh-CN" sz="1500" dirty="0">
                <a:solidFill>
                  <a:srgbClr val="7030A0"/>
                </a:solidFill>
              </a:rPr>
              <a:t>positive</a:t>
            </a:r>
            <a:r>
              <a:rPr kumimoji="1" lang="zh-CN" altLang="en-US" sz="1500" dirty="0">
                <a:solidFill>
                  <a:srgbClr val="7030A0"/>
                </a:solidFill>
              </a:rPr>
              <a:t> </a:t>
            </a:r>
            <a:r>
              <a:rPr kumimoji="1" lang="en-US" altLang="zh-CN" sz="1500" dirty="0">
                <a:solidFill>
                  <a:srgbClr val="7030A0"/>
                </a:solidFill>
              </a:rPr>
              <a:t>rate)</a:t>
            </a:r>
          </a:p>
          <a:p>
            <a:pPr lvl="2">
              <a:lnSpc>
                <a:spcPct val="150000"/>
              </a:lnSpc>
            </a:pPr>
            <a:r>
              <a:rPr kumimoji="1" lang="en-US" altLang="zh-CN" sz="1500" dirty="0">
                <a:solidFill>
                  <a:srgbClr val="FF0000"/>
                </a:solidFill>
              </a:rPr>
              <a:t>Precision</a:t>
            </a:r>
            <a:r>
              <a:rPr kumimoji="1" lang="zh-CN" altLang="en-US" sz="1500" dirty="0">
                <a:solidFill>
                  <a:srgbClr val="FF0000"/>
                </a:solidFill>
              </a:rPr>
              <a:t>：</a:t>
            </a:r>
            <a:r>
              <a:rPr kumimoji="1" lang="en-US" altLang="zh-CN" sz="1500" dirty="0">
                <a:solidFill>
                  <a:srgbClr val="FF0000"/>
                </a:solidFill>
              </a:rPr>
              <a:t>#FP=0</a:t>
            </a:r>
            <a:r>
              <a:rPr kumimoji="1" lang="zh-CN" altLang="en-US" sz="1500" dirty="0">
                <a:solidFill>
                  <a:srgbClr val="FF0000"/>
                </a:solidFill>
              </a:rPr>
              <a:t>时最好，表示预测为正例的可信度</a:t>
            </a:r>
            <a:endParaRPr kumimoji="1" lang="en-US" altLang="zh-CN" sz="1500" dirty="0">
              <a:solidFill>
                <a:srgbClr val="FF0000"/>
              </a:solidFill>
            </a:endParaRPr>
          </a:p>
          <a:p>
            <a:pPr lvl="2">
              <a:lnSpc>
                <a:spcPct val="150000"/>
              </a:lnSpc>
            </a:pPr>
            <a:r>
              <a:rPr kumimoji="1" lang="en-US" altLang="zh-CN" sz="1500" dirty="0">
                <a:solidFill>
                  <a:srgbClr val="FF0000"/>
                </a:solidFill>
              </a:rPr>
              <a:t>Recall</a:t>
            </a:r>
            <a:r>
              <a:rPr kumimoji="1" lang="zh-CN" altLang="en-US" sz="1500" dirty="0">
                <a:solidFill>
                  <a:srgbClr val="FF0000"/>
                </a:solidFill>
              </a:rPr>
              <a:t>：</a:t>
            </a:r>
            <a:r>
              <a:rPr kumimoji="1" lang="en-US" altLang="zh-CN" sz="1500" dirty="0">
                <a:solidFill>
                  <a:srgbClr val="FF0000"/>
                </a:solidFill>
              </a:rPr>
              <a:t>#FN=0</a:t>
            </a:r>
            <a:r>
              <a:rPr kumimoji="1" lang="zh-CN" altLang="en-US" sz="1500" dirty="0">
                <a:solidFill>
                  <a:srgbClr val="FF0000"/>
                </a:solidFill>
              </a:rPr>
              <a:t>时最好，正例被预测出来的比例</a:t>
            </a:r>
            <a:endParaRPr kumimoji="1" lang="en-US" altLang="zh-CN" sz="1500" dirty="0">
              <a:solidFill>
                <a:srgbClr val="FF0000"/>
              </a:solidFill>
            </a:endParaRPr>
          </a:p>
          <a:p>
            <a:pPr lvl="1">
              <a:lnSpc>
                <a:spcPct val="150000"/>
              </a:lnSpc>
            </a:pPr>
            <a:endParaRPr kumimoji="1" lang="zh-CN" altLang="en-US" sz="1600" dirty="0"/>
          </a:p>
        </p:txBody>
      </p:sp>
      <p:pic>
        <p:nvPicPr>
          <p:cNvPr id="4" name="图片 3">
            <a:extLst>
              <a:ext uri="{FF2B5EF4-FFF2-40B4-BE49-F238E27FC236}">
                <a16:creationId xmlns:a16="http://schemas.microsoft.com/office/drawing/2014/main" id="{9DD2D222-1179-FE42-A051-44F62426E2B5}"/>
              </a:ext>
            </a:extLst>
          </p:cNvPr>
          <p:cNvPicPr>
            <a:picLocks noChangeAspect="1"/>
          </p:cNvPicPr>
          <p:nvPr/>
        </p:nvPicPr>
        <p:blipFill>
          <a:blip r:embed="rId3"/>
          <a:stretch>
            <a:fillRect/>
          </a:stretch>
        </p:blipFill>
        <p:spPr>
          <a:xfrm>
            <a:off x="1447800" y="2236372"/>
            <a:ext cx="3352800" cy="640178"/>
          </a:xfrm>
          <a:prstGeom prst="rect">
            <a:avLst/>
          </a:prstGeom>
        </p:spPr>
      </p:pic>
      <p:pic>
        <p:nvPicPr>
          <p:cNvPr id="5" name="图片 4">
            <a:extLst>
              <a:ext uri="{FF2B5EF4-FFF2-40B4-BE49-F238E27FC236}">
                <a16:creationId xmlns:a16="http://schemas.microsoft.com/office/drawing/2014/main" id="{F229944A-A504-9E43-B6DA-BC6A86183756}"/>
              </a:ext>
            </a:extLst>
          </p:cNvPr>
          <p:cNvPicPr>
            <a:picLocks noChangeAspect="1"/>
          </p:cNvPicPr>
          <p:nvPr/>
        </p:nvPicPr>
        <p:blipFill>
          <a:blip r:embed="rId4"/>
          <a:stretch>
            <a:fillRect/>
          </a:stretch>
        </p:blipFill>
        <p:spPr>
          <a:xfrm>
            <a:off x="6248040" y="2734120"/>
            <a:ext cx="2832100" cy="2349500"/>
          </a:xfrm>
          <a:prstGeom prst="rect">
            <a:avLst/>
          </a:prstGeom>
        </p:spPr>
      </p:pic>
      <p:sp>
        <p:nvSpPr>
          <p:cNvPr id="12" name="文本框 11">
            <a:extLst>
              <a:ext uri="{FF2B5EF4-FFF2-40B4-BE49-F238E27FC236}">
                <a16:creationId xmlns:a16="http://schemas.microsoft.com/office/drawing/2014/main" id="{9BBB1968-2FCB-B743-9F52-5CDB80C17088}"/>
              </a:ext>
            </a:extLst>
          </p:cNvPr>
          <p:cNvSpPr txBox="1"/>
          <p:nvPr/>
        </p:nvSpPr>
        <p:spPr>
          <a:xfrm>
            <a:off x="5727699" y="1586529"/>
            <a:ext cx="1371602" cy="369332"/>
          </a:xfrm>
          <a:prstGeom prst="rect">
            <a:avLst/>
          </a:prstGeom>
          <a:solidFill>
            <a:schemeClr val="bg1"/>
          </a:solidFill>
        </p:spPr>
        <p:txBody>
          <a:bodyPr wrap="square" rtlCol="0">
            <a:spAutoFit/>
          </a:bodyPr>
          <a:lstStyle/>
          <a:p>
            <a:r>
              <a:rPr kumimoji="1" lang="en-US" altLang="zh-CN" dirty="0"/>
              <a:t>Positive</a:t>
            </a:r>
            <a:endParaRPr kumimoji="1" lang="zh-CN" altLang="en-US" dirty="0"/>
          </a:p>
        </p:txBody>
      </p:sp>
      <p:sp>
        <p:nvSpPr>
          <p:cNvPr id="14" name="文本框 13">
            <a:extLst>
              <a:ext uri="{FF2B5EF4-FFF2-40B4-BE49-F238E27FC236}">
                <a16:creationId xmlns:a16="http://schemas.microsoft.com/office/drawing/2014/main" id="{A8D70B8C-3C5D-5542-88D0-71715D509A0B}"/>
              </a:ext>
            </a:extLst>
          </p:cNvPr>
          <p:cNvSpPr txBox="1"/>
          <p:nvPr/>
        </p:nvSpPr>
        <p:spPr>
          <a:xfrm>
            <a:off x="5638799" y="2024740"/>
            <a:ext cx="1524001" cy="369332"/>
          </a:xfrm>
          <a:prstGeom prst="rect">
            <a:avLst/>
          </a:prstGeom>
          <a:solidFill>
            <a:schemeClr val="bg1"/>
          </a:solidFill>
        </p:spPr>
        <p:txBody>
          <a:bodyPr wrap="square" rtlCol="0">
            <a:spAutoFit/>
          </a:bodyPr>
          <a:lstStyle/>
          <a:p>
            <a:r>
              <a:rPr kumimoji="1" lang="en-US" altLang="zh-CN" dirty="0"/>
              <a:t>  Negative</a:t>
            </a:r>
            <a:endParaRPr kumimoji="1" lang="zh-CN" altLang="en-US" dirty="0"/>
          </a:p>
        </p:txBody>
      </p:sp>
      <p:sp>
        <p:nvSpPr>
          <p:cNvPr id="8" name="文本框 7">
            <a:extLst>
              <a:ext uri="{FF2B5EF4-FFF2-40B4-BE49-F238E27FC236}">
                <a16:creationId xmlns:a16="http://schemas.microsoft.com/office/drawing/2014/main" id="{1A50D9F9-1E2A-0F49-B2D7-5BABAB9A741A}"/>
              </a:ext>
            </a:extLst>
          </p:cNvPr>
          <p:cNvSpPr txBox="1"/>
          <p:nvPr/>
        </p:nvSpPr>
        <p:spPr>
          <a:xfrm>
            <a:off x="6852196" y="874503"/>
            <a:ext cx="1002205" cy="646331"/>
          </a:xfrm>
          <a:prstGeom prst="rect">
            <a:avLst/>
          </a:prstGeom>
          <a:solidFill>
            <a:schemeClr val="bg1"/>
          </a:solidFill>
        </p:spPr>
        <p:txBody>
          <a:bodyPr wrap="square" rtlCol="0">
            <a:spAutoFit/>
          </a:bodyPr>
          <a:lstStyle/>
          <a:p>
            <a:r>
              <a:rPr kumimoji="1" lang="en-US" altLang="zh-CN" dirty="0"/>
              <a:t>True</a:t>
            </a:r>
          </a:p>
          <a:p>
            <a:r>
              <a:rPr kumimoji="1" lang="en-US" altLang="zh-CN" dirty="0"/>
              <a:t>Positive</a:t>
            </a:r>
            <a:endParaRPr kumimoji="1" lang="zh-CN" altLang="en-US" dirty="0"/>
          </a:p>
        </p:txBody>
      </p:sp>
      <p:sp>
        <p:nvSpPr>
          <p:cNvPr id="15" name="文本框 14">
            <a:extLst>
              <a:ext uri="{FF2B5EF4-FFF2-40B4-BE49-F238E27FC236}">
                <a16:creationId xmlns:a16="http://schemas.microsoft.com/office/drawing/2014/main" id="{6D93559D-3968-1844-A6F5-A65F3BA2A6BE}"/>
              </a:ext>
            </a:extLst>
          </p:cNvPr>
          <p:cNvSpPr txBox="1"/>
          <p:nvPr/>
        </p:nvSpPr>
        <p:spPr>
          <a:xfrm>
            <a:off x="7965078" y="874503"/>
            <a:ext cx="1066801" cy="646331"/>
          </a:xfrm>
          <a:prstGeom prst="rect">
            <a:avLst/>
          </a:prstGeom>
          <a:solidFill>
            <a:schemeClr val="bg1"/>
          </a:solidFill>
        </p:spPr>
        <p:txBody>
          <a:bodyPr wrap="square" rtlCol="0">
            <a:spAutoFit/>
          </a:bodyPr>
          <a:lstStyle/>
          <a:p>
            <a:r>
              <a:rPr kumimoji="1" lang="en-US" altLang="zh-CN" dirty="0"/>
              <a:t>True</a:t>
            </a:r>
          </a:p>
          <a:p>
            <a:r>
              <a:rPr kumimoji="1" lang="en-US" altLang="zh-CN" dirty="0"/>
              <a:t>Negative</a:t>
            </a:r>
            <a:endParaRPr kumimoji="1" lang="zh-CN" altLang="en-US" dirty="0"/>
          </a:p>
        </p:txBody>
      </p:sp>
      <p:pic>
        <p:nvPicPr>
          <p:cNvPr id="3" name="图片 2">
            <a:extLst>
              <a:ext uri="{FF2B5EF4-FFF2-40B4-BE49-F238E27FC236}">
                <a16:creationId xmlns:a16="http://schemas.microsoft.com/office/drawing/2014/main" id="{7BD2F5C2-34DA-F743-A2E8-016E8D4319EC}"/>
              </a:ext>
            </a:extLst>
          </p:cNvPr>
          <p:cNvPicPr>
            <a:picLocks noChangeAspect="1"/>
          </p:cNvPicPr>
          <p:nvPr/>
        </p:nvPicPr>
        <p:blipFill>
          <a:blip r:embed="rId5"/>
          <a:stretch>
            <a:fillRect/>
          </a:stretch>
        </p:blipFill>
        <p:spPr>
          <a:xfrm>
            <a:off x="6718300" y="1517650"/>
            <a:ext cx="2349500" cy="977900"/>
          </a:xfrm>
          <a:prstGeom prst="rect">
            <a:avLst/>
          </a:prstGeom>
          <a:solidFill>
            <a:schemeClr val="bg1"/>
          </a:solidFill>
        </p:spPr>
      </p:pic>
      <p:sp>
        <p:nvSpPr>
          <p:cNvPr id="6" name="灯片编号占位符 5">
            <a:extLst>
              <a:ext uri="{FF2B5EF4-FFF2-40B4-BE49-F238E27FC236}">
                <a16:creationId xmlns:a16="http://schemas.microsoft.com/office/drawing/2014/main" id="{B7738CFF-6E14-7544-BB2F-6185BD40ED2B}"/>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74</a:t>
            </a:fld>
            <a:endParaRPr lang="en-US">
              <a:solidFill>
                <a:prstClr val="black">
                  <a:tint val="75000"/>
                </a:prstClr>
              </a:solidFill>
            </a:endParaRPr>
          </a:p>
        </p:txBody>
      </p:sp>
      <p:sp>
        <p:nvSpPr>
          <p:cNvPr id="7" name="文本框 6">
            <a:extLst>
              <a:ext uri="{FF2B5EF4-FFF2-40B4-BE49-F238E27FC236}">
                <a16:creationId xmlns:a16="http://schemas.microsoft.com/office/drawing/2014/main" id="{C9E05AC2-9CF5-4B4C-945D-C01982237D0E}"/>
              </a:ext>
            </a:extLst>
          </p:cNvPr>
          <p:cNvSpPr txBox="1"/>
          <p:nvPr/>
        </p:nvSpPr>
        <p:spPr>
          <a:xfrm>
            <a:off x="3810657" y="2236372"/>
            <a:ext cx="838200" cy="338554"/>
          </a:xfrm>
          <a:prstGeom prst="rect">
            <a:avLst/>
          </a:prstGeom>
          <a:solidFill>
            <a:schemeClr val="bg1"/>
          </a:solidFill>
        </p:spPr>
        <p:txBody>
          <a:bodyPr wrap="square" rtlCol="0">
            <a:spAutoFit/>
          </a:bodyPr>
          <a:lstStyle/>
          <a:p>
            <a:r>
              <a:rPr kumimoji="1" lang="en-US" altLang="zh-CN" sz="1600" dirty="0">
                <a:latin typeface="+mn-ea"/>
              </a:rPr>
              <a:t>TN</a:t>
            </a:r>
            <a:endParaRPr kumimoji="1" lang="zh-CN" altLang="en-US" sz="1600" dirty="0">
              <a:latin typeface="+mn-ea"/>
            </a:endParaRPr>
          </a:p>
        </p:txBody>
      </p:sp>
    </p:spTree>
    <p:extLst>
      <p:ext uri="{BB962C8B-B14F-4D97-AF65-F5344CB8AC3E}">
        <p14:creationId xmlns:p14="http://schemas.microsoft.com/office/powerpoint/2010/main" val="1364226026"/>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eaLnBrk="0" fontAlgn="base" hangingPunct="0">
              <a:spcBef>
                <a:spcPct val="0"/>
              </a:spcBef>
              <a:spcAft>
                <a:spcPct val="0"/>
              </a:spcAft>
            </a:pPr>
            <a:endParaRPr lang="zh-CN" altLang="en-US">
              <a:solidFill>
                <a:srgbClr val="000000"/>
              </a:solidFill>
              <a:latin typeface="Arial" panose="020B0604020202020204" pitchFamily="34" charset="0"/>
              <a:ea typeface="微软雅黑" panose="020B0503020204020204" pitchFamily="34" charset="-122"/>
            </a:endParaRPr>
          </a:p>
        </p:txBody>
      </p:sp>
      <p:sp>
        <p:nvSpPr>
          <p:cNvPr id="4" name="AutoShape 2"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230981" y="595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eaLnBrk="0" fontAlgn="base" hangingPunct="0">
              <a:spcBef>
                <a:spcPct val="0"/>
              </a:spcBef>
              <a:spcAft>
                <a:spcPct val="0"/>
              </a:spcAft>
            </a:pPr>
            <a:endParaRPr lang="zh-CN" altLang="en-US">
              <a:solidFill>
                <a:srgbClr val="000000"/>
              </a:solidFill>
              <a:latin typeface="Arial" panose="020B0604020202020204" pitchFamily="34" charset="0"/>
              <a:ea typeface="微软雅黑" panose="020B0503020204020204" pitchFamily="34" charset="-122"/>
            </a:endParaRPr>
          </a:p>
        </p:txBody>
      </p:sp>
      <p:sp>
        <p:nvSpPr>
          <p:cNvPr id="5" name="AutoShape 4"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345281" y="12025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eaLnBrk="0" fontAlgn="base" hangingPunct="0">
              <a:spcBef>
                <a:spcPct val="0"/>
              </a:spcBef>
              <a:spcAft>
                <a:spcPct val="0"/>
              </a:spcAft>
            </a:pPr>
            <a:endParaRPr lang="zh-CN" altLang="en-US">
              <a:solidFill>
                <a:srgbClr val="000000"/>
              </a:solidFill>
              <a:latin typeface="Arial" panose="020B0604020202020204" pitchFamily="34" charset="0"/>
              <a:ea typeface="微软雅黑" panose="020B0503020204020204" pitchFamily="34" charset="-122"/>
            </a:endParaRPr>
          </a:p>
        </p:txBody>
      </p:sp>
      <p:sp>
        <p:nvSpPr>
          <p:cNvPr id="6" name="AutoShape 6"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459581" y="23455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eaLnBrk="0" fontAlgn="base" hangingPunct="0">
              <a:spcBef>
                <a:spcPct val="0"/>
              </a:spcBef>
              <a:spcAft>
                <a:spcPct val="0"/>
              </a:spcAft>
            </a:pPr>
            <a:endParaRPr lang="zh-CN" altLang="en-US">
              <a:solidFill>
                <a:srgbClr val="000000"/>
              </a:solidFill>
              <a:latin typeface="Arial" panose="020B0604020202020204" pitchFamily="34" charset="0"/>
              <a:ea typeface="微软雅黑" panose="020B0503020204020204" pitchFamily="34" charset="-122"/>
            </a:endParaRPr>
          </a:p>
        </p:txBody>
      </p:sp>
      <p:sp>
        <p:nvSpPr>
          <p:cNvPr id="9" name="AutoShape 2" descr="data:image/png;base64,iVBORw0KGgoAAAANSUhEUgAAAXIAAAEBCAYAAABlki5mAAAABHNCSVQICAgIfAhkiAAAAAlwSFlzAAALEgAACxIB0t1+/AAAADl0RVh0U29mdHdhcmUAbWF0cGxvdGxpYiB2ZXJzaW9uIDIuMS4yLCBodHRwOi8vbWF0cGxvdGxpYi5vcmcvNQv5yAAAEjVJREFUeJzt3XtQVVXDx/EfIkg3IQ3FJyzU1JmyyOQxUZMxEUsqCrFQw2nSHEsxrdHx9Zo+5G2mKEubUodGJUob8NKohZlMFJU2jZdMx0xQQhElFbyBh/3+4QvpPG+ejXL2OUu+n788zIH1m5r5nXXW3msvP8uyLAEAjNXE2wEAANeHIgcAw1HkAGA4ihwADEeRA4DhKHIAMBxFDgCGo8gBwHAUOQAYjiIHAMNR5ABguKae+sPnz5/X7t27FRoaKn9/f08NAwA3FJfLpbKyMnXp0kVBQUG2fsdjRb57924NGzbMU38eAG5omZmZioqKsvVejxV5aGhoXZiwsDBPDQMAN5SjR49q2LBhdR1qh8eKvHY5JSwsTOHh4Z4aBgBuSPVZkuZiJwAYjiIHAMNR5ABgOIocAAxHkQOA4ShyADCcx24/bAibCgqV90uxt2MA/6+YruF6LDrC2zEA356R5/1SrIN/nvJ2DOC/HPzzFJMM+AyfnpFLUrs7gzX3ld7ejgFc4X8W53s7AlDHp2fkAAD3KHIAMJytIt+yZYsSExP1+OOPKy0tzdOZAAD14LbIDx8+rJkzZ2rx4sVat26d9uzZo7y8PCeyAQBscHuxMzc3VwMHDqx7FG16erqaNWvm8WAAAHvczsiLiorkcrk0evRoJSQk6JNPPlFwcLAT2QAANrgtcpfLpYKCAs2ZM0efffaZdu7cqZycHCeyAQBscFvkd9xxh6Kjo9WiRQsFBQUpNjZWO3fudCIbAMAGt0Xet29f5efn6/Tp03K5XPr222913333OZENAGCD24udkZGRGjlypIYOHarq6mr16tVLgwYNciIbAMAGW1v0k5KSlJSU5OksAIBrwM5OADAcRQ4AhqPIAcBwFDkAGI4iBwDDUeQAYDiKHAAMR5EDgOEocgAwHEUOAIajyAHAcBQ5ABiOIgcAw1HkAGA4ihwADEeRA4DhKHIAMBxFDgCGo8gBwHAUOQAYjiIHAMNR5ABgOIocAAxHkQOA4ZraeVNKSorKy8vVtOmlt8+ePVuRkZEeDQYAsMdtkVuWpcLCQn3zzTd1RQ4A8B1ul1b++OMPSdKLL76op556SitXrvR4KACAfW6n2KdPn1Z0dLSmT5+u6upqDR8+XO3atVOvXr2cyAcAcMNtkXft2lVdu3ate52UlKS8vDyKHAB8hNulle3bt6ugoKDutWVZrJUDgA9xW+QVFRVasGCBLly4oMrKSuXk5Kh///5OZAMA2OB2at23b1/t2LFDTz/9tGpqajR06NArlloAAN5la41k/PjxGj9+vKezAACuATs7AcBwFDkAGI4iBwDDUeQAYDiKHAAMR5EDgOEocgAwHEUOAIajyAHAcBQ5ABiOIgcAw1HkAGA4ihwADEeRA4DhKHIAMBxFDgCGo8gBwHAUOQAYjiIHAMNR5ABgOIocAAzX1NsBYK7NB75VftE2b8fwisK//iVJemPL215O4h297/63Yjs84u0Y+D8UOa5ZftE2FZ4sVkRIuLejOK5zdIm3I3hN4cliSaLIfQhFjusSERKuNx59zdsx4KDG+i3El9leI58/f74mT57sySwAgGtgq8gLCgqUk5Pj6SwAgGvgtshPnjyp9PR0jR492ok8AIB6clvkM2bM0IQJE9S8eXMn8gAA6umqRb569Wq1adNG0dHRTuUBANTTVe9a2bBhg8rKypSQkKBTp07p7NmzmjNnjqZMmeJUPgCAG1ct8oyMjLp/Z2dn66effqLEAcDHsEUfAAxne0NQYmKiEhMTPZkFAHANmJEDgOEocgAwHEUOAIajyAHAcBQ5ABiOIgcAw1HkAGA4ihwADMcJQYDBvHFuau1Rb06fFMQ5of+MGTlgsNpzU50UERLu+DmthSeLG+1B33YwIwcM1xjOTeWc0KtjRg4AhqPIAcBwFDkAGI4iBwDDUeQAYDiKHAAMR5EDgOEocgAwHEUOAIajyAHAcBQ5ABiOIgcAw1HkAGA4ihwADGeryN99910NHDhQ8fHxysjI8HQmAEA9uH0e+U8//aQffvhB69at08WLFzVw4EDFxMSoffv2TuQDALjhdkbevXt3LV++XE2bNtWJEyfkcrl08803O5ENAGCDraWVgIAALVy4UPHx8YqOjlbr1q09nQsAYJPti53jxo1TQUGBjhw5olWrVnkyEwCgHtwW+YEDB/Tbb79Jkm666SbFxcVp3759Hg8GALDHbZEXFxdr2rRpqqqqUlVVlb7++mt169bNiWwAABvc3rUSExOjnTt36umnn5a/v7/i4uIUHx/vRDYAgA1ui1ySUlNTlZqa6uksAIBrwM5OADAcRQ4AhqPIAcBwFDkAGI4iBwDDUeQAYDiKHAAMR5EDgOEocgAwHEUOAIajyAHAcBQ5ABiOIgcAw1HkAGA4ihwADEeRA4DhKHIAMBxFDgCGo8gBwHAUOQAYjiIHAMNR5ABgOIocAAxHkQOA4ZraedP777+vjRs3SpJiYmI0adIkj4YCANjntsi///575efnKycnR35+fho5cqRyc3PVv39/J/I1CpsPfKv8om3ejlFvhSeLJUlvbHnby0nqr/fd/1Zsh0e8HQNoEG6XVkJDQzV58mQFBgYqICBAHTp0UElJiRPZGo38om11pWiSiJBwRYSEeztGvRWeLDbygxP4J25n5B07dqz7d2FhoTZu3KisrCyPhmqMIkLC9cajr3k7RqNg4jcI4GpsX+zcv3+/XnzxRU2aNEkREREejAQAqA9bRf7zzz/rhRde0Ouvv65nnnnG05kAAPXgdmnlyJEjGjNmjNLT0xUdHe1EJgBAPbgt8mXLlunChQuaN29e3c+Sk5M1ZMgQjwYDANjjtsinTZumadOmOZEFAHANbG0IAnzJ9d5331D3v3MvOnwFW/RhnOu9774h7n/nXnT4EmbkMJK377vnXnT4EmbkAGA4ihwADEeRA4DhKHIAMBxFDgCGo8gBwHAUOQAYjiIHAMNR5ABgOIocAAxHkQOA4ShyADAcRQ4AhqPIAcBwFDkAGI4iBwDDUeQAYDiKHAAMx1FvAK7L9R6GbUdDHZjtjqkHajMjB3BdrvcwbDsa4sBsd0w+UJsZOYDr5u3DsBuCyQdq256RV1ZW6oknnlBxsWc/eQEA9WOryHfs2KEhQ4aosLDQw3EAAPVlq8hXrVqlmTNnqlWrVp7OAwCoJ1tr5G+++aancwAArhF3rQCA4ShyADAcRQ4AhuM+cjfYtQbA19WryLds2eKpHD6rdteaJ3eVeXrHmvT3hwVFDtx4mJHbwK41AL6MNXIAMBxFDgCGo8gBwHAUOQAYjiIHAMNR5ABgOIocAAxHkQOA4dgQZIjrfVRAQz0GgG3+gO9hRm6I6z3gtiEOrzX5cFrgRsaM3CDeflQA2/wB38SMHAAMx4wcwA2hMV9HYkYO4IbQmK8jMSMHcMNorNeRmJEDgOEocgAwHEUOAIajyAHAcBQ5ABiOIgcAw1HkAGA4ihwADEeRA4DhbBX5+vXrNXDgQMXFxSkzM9PTmQAA9eB2i35paanS09OVnZ2twMBAJScn6+GHH9Y999zjRD4AgBtui/z7779Xjx49FBISIkkaMGCANm3apLFjx17191wulyTp6NGj1xzuzOnjkqTi4mt/EM71qjxR4fUMvpLDFzL4Sg5fyOArOXwhg6/kaIgMtZ1Z26F2+FmWZV3tDR9++KHOnj2rCRMmSJJWr16tnTt36j//+c9V//D27ds1bNgw20EAAH/LzMxUVFSUrfe6nZHX1NTIz8+v7rVlWVe8/iddunRRZmamQkND5e/vbysMADR2LpdLZWVl6tKli+3fcVvkYWFh2r59e93rsrIytWrVyu0fDgoKsv1pAgD42913312v97u9a6Vnz54qKChQeXm5zp07p6+++kp9+vS55oAAgIbldkbeunVrTZgwQcOHD1d1dbWSkpL0wAMPOJENAGCD24udAADfxs5OADAcRQ4AhqPIAcBwFDkAGM7tXSvekpubq4ULF6pJkyYKDg5WWlqa7rrrLsfGX7NmjTIyMupeV1RUqLS0VHl5ebrjjjscyyFJW7du1VtvvaWqqip17txZc+bM0a233upohrVr12rZsmXy8/PTTTfdpKlTp+r+++93NIMkrVy5UllZWfLz81Pbtm2Vlpamli1bOpphxYoVWrlypYKCgtShQwfNmDGj7hEWTpo3b542bdqk4OBgSVK7du30zjvvOJph3759SktLU0VFhZo0aaLZs2fXayNLQ7EsS5MnT1anTp00YsQIx8e/3ObNmzVx4kT98ssvzg1q+aBz585ZkZGRVmFhoWVZlpWRkWG99NJLXstTVVVlPfvss1ZWVpbjY584ccLq0aOHdfDgQcuyLGvBggXWzJkzHc1w4MABq1evXlZpaallWZa1detWKyYmxtEMlmVZu3btsvr27WudPn3asizLmjdvnjV9+nRHMxQUFFiPPPKIdeTIEcuyLCsnJ8dKTU11NEOtZ5991vr555+9MrZlWdbZs2etXr16WVu3brUsy7Jyc3OtAQMGOJ7j999/t1JSUqzIyEhr6dKljo9/uYMHD1qxsbHWgw8+6Oi4Prm04nK5ZFmWKiouPYDmzJkzatasmdfyLFmyRC1atFBycrLjY+fn5+v+++9XRESEJGnIkCFav369LAfvGg0MDFRaWlrdjt4uXbro+PHjqqqqcixD7bhffvmlbrvtNl24cEGlpaWOz4R//fVX9ezZU2FhYZKkuLg4bdmyxfH/FlVVVdqzZ4+WLl2qJ598UqmpqSopKXE0w3fffae2bdsqJiZGktSvXz/HvxFIl55JMnjwYD322GOOj325c+fOaeLEiZo8ebLjY/vk0sott9yiWbNmKTk5WSEhIaqpqVFWVpZXspSXlysjI0PZ2dleGf/o0aN1pSFdemRCZWWlzpw549jySnh4uMLDwyVd+go7d+5cPfroowoMDHRk/MsFBARo8+bNmjp1qgIDAzVu3DhHx4+MjNSKFSv0559/6s4771R2draqq6t18uRJW4+uaCilpaXq0aOHxo8fr44dO2rZsmV65ZVXlJOTY+tZSA3h4MGDCg0N1ZQpU7R37141b95cEydOdGTsy82YMUPSpQ8Wb5oxY4aee+45de7c2fGxfXJGvm/fPi1atEgbNmxQfn6+Ro8erdTUVEdnobVWrVqlfv36qW3bto6PLf33Q8tqNWni/P+6s2fP6tVXX9WhQ4eUlpbm+Pi1YmNj9eOPPyo1NVUjRoxQTU2NY2NHRUVpzJgxGjt2rBITE+Xn56eQkBAFBAQ4lkGS2rZtqyVLlqhTp07y8/PTiBEjdOjQIUcf4Xrx4kXl5eXpueeeU3Z2tp5//nmNGjXK8W8nviAzM1NNmzZVUlKSV8b3ySLPz8/XQw89VHdxc9iwYdq/f7/++usvx7Ns2LBBiYmJjo9bq02bNjp27Fjd69LSUgUHB+vmm292NEdJSYmSk5Pl7++v5cuXq3nz5o6OL0lFRUVXPMBt0KBBKikp0alTpxzLUFlZqe7duysnJ0fZ2dmKjY2VJMeXePbu3as1a9Zc8TPLshz9QGnVqpU6dOigyMhISZc+YF0ulw4fPuxYBl+Rk5OjXbt2KSEhQaNGjdL58+eVkJCg0tJSR8b3ySK/9957tW3bNh0/fulgic2bNys8PFwtWrRwNMepU6d06NAhde3a1dFxL9e7d2/t2LFDhYWFkqRPP/1U/fr1czRDZWWlUlJSFBcXp/T0dAUFBTk6fq2ysjK99tprKi8vl3TpCMKOHTvq9ttvdyzDsWPHlJKSosrKSknSBx98oPj4eMeWM2o1adJEb775Zl1pfvLJJ+rcufMVy3Ce1qdPHxUXF2v37t2SpG3btsnPz69uGa4x+fzzz/XFF19o7dq1+uijjxQUFKS1a9eqdevWjozvk2vk0dHRGjFihFJSUhQQEKDg4GAtXrzY8RxFRUUKDQ11/Gvz5Vq2bKm5c+dq3Lhxqq6u1l133aX58+c7miEzM1MlJSXKzc1Vbm5u3c8//vhjR0s0KipKo0eP1vDhw+Xv769WrVpp0aJFjo0vSe3bt9eoUaM0ePBg1dTUqFu3bnVrtE7q1KmTpk2bppdfflkul0thYWF6++23Hc0QGhqqRYsWadasWTp37pwCAwP13nvvefXGhMaKh2YBgOF8cmkFAGAfRQ4AhqPIAcBwFDkAGI4iBwDDUeQAYDiKHAAMR5EDgOH+F2GHWRrqzxxYAAAAAElFTkSuQmCC"/>
          <p:cNvSpPr>
            <a:spLocks noChangeAspect="1" noChangeArrowheads="1"/>
          </p:cNvSpPr>
          <p:nvPr/>
        </p:nvSpPr>
        <p:spPr bwMode="auto">
          <a:xfrm>
            <a:off x="573881" y="34885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eaLnBrk="0" fontAlgn="base" hangingPunct="0">
              <a:spcBef>
                <a:spcPct val="0"/>
              </a:spcBef>
              <a:spcAft>
                <a:spcPct val="0"/>
              </a:spcAft>
            </a:pPr>
            <a:endParaRPr lang="zh-CN" altLang="en-US">
              <a:solidFill>
                <a:srgbClr val="000000"/>
              </a:solidFill>
              <a:latin typeface="Arial" panose="020B0604020202020204" pitchFamily="34" charset="0"/>
              <a:ea typeface="微软雅黑" panose="020B0503020204020204" pitchFamily="34" charset="-122"/>
            </a:endParaRPr>
          </a:p>
        </p:txBody>
      </p:sp>
      <p:sp>
        <p:nvSpPr>
          <p:cNvPr id="8" name="矩形 7">
            <a:extLst>
              <a:ext uri="{FF2B5EF4-FFF2-40B4-BE49-F238E27FC236}">
                <a16:creationId xmlns:a16="http://schemas.microsoft.com/office/drawing/2014/main" id="{076A2EE9-7737-4B46-9521-3F2E94D44F05}"/>
              </a:ext>
            </a:extLst>
          </p:cNvPr>
          <p:cNvSpPr/>
          <p:nvPr/>
        </p:nvSpPr>
        <p:spPr>
          <a:xfrm>
            <a:off x="623211" y="1021018"/>
            <a:ext cx="8520789" cy="874407"/>
          </a:xfrm>
          <a:prstGeom prst="rect">
            <a:avLst/>
          </a:prstGeom>
        </p:spPr>
        <p:txBody>
          <a:bodyPr wrap="square">
            <a:spAutoFit/>
          </a:bodyPr>
          <a:lstStyle/>
          <a:p>
            <a:pPr defTabSz="685800" eaLnBrk="0" fontAlgn="base" hangingPunct="0">
              <a:lnSpc>
                <a:spcPct val="150000"/>
              </a:lnSpc>
              <a:spcBef>
                <a:spcPct val="0"/>
              </a:spcBef>
              <a:spcAft>
                <a:spcPct val="0"/>
              </a:spcAft>
            </a:pPr>
            <a:r>
              <a:rPr lang="zh-CN" altLang="en-US" b="1" dirty="0">
                <a:solidFill>
                  <a:srgbClr val="333333"/>
                </a:solidFill>
                <a:latin typeface="微软雅黑"/>
                <a:ea typeface="微软雅黑"/>
              </a:rPr>
              <a:t>有</a:t>
            </a:r>
            <a:r>
              <a:rPr lang="en-US" altLang="zh-CN" b="1" dirty="0">
                <a:solidFill>
                  <a:srgbClr val="333333"/>
                </a:solidFill>
                <a:latin typeface="微软雅黑"/>
                <a:ea typeface="微软雅黑"/>
              </a:rPr>
              <a:t>100</a:t>
            </a:r>
            <a:r>
              <a:rPr lang="zh-CN" altLang="en-US" b="1" dirty="0">
                <a:solidFill>
                  <a:srgbClr val="333333"/>
                </a:solidFill>
                <a:latin typeface="微软雅黑"/>
                <a:ea typeface="微软雅黑"/>
              </a:rPr>
              <a:t>张照片，其中，猫的照片有</a:t>
            </a:r>
            <a:r>
              <a:rPr lang="en-US" altLang="zh-CN" b="1" dirty="0">
                <a:solidFill>
                  <a:srgbClr val="333333"/>
                </a:solidFill>
                <a:latin typeface="微软雅黑"/>
                <a:ea typeface="微软雅黑"/>
              </a:rPr>
              <a:t>60</a:t>
            </a:r>
            <a:r>
              <a:rPr lang="zh-CN" altLang="en-US" b="1" dirty="0">
                <a:solidFill>
                  <a:srgbClr val="333333"/>
                </a:solidFill>
                <a:latin typeface="微软雅黑"/>
                <a:ea typeface="微软雅黑"/>
              </a:rPr>
              <a:t>张，狗的照片是</a:t>
            </a:r>
            <a:r>
              <a:rPr lang="en-US" altLang="zh-CN" b="1" dirty="0">
                <a:solidFill>
                  <a:srgbClr val="333333"/>
                </a:solidFill>
                <a:latin typeface="微软雅黑"/>
                <a:ea typeface="微软雅黑"/>
              </a:rPr>
              <a:t>40</a:t>
            </a:r>
            <a:r>
              <a:rPr lang="zh-CN" altLang="en-US" b="1" dirty="0">
                <a:solidFill>
                  <a:srgbClr val="333333"/>
                </a:solidFill>
                <a:latin typeface="微软雅黑"/>
                <a:ea typeface="微软雅黑"/>
              </a:rPr>
              <a:t>张。</a:t>
            </a:r>
            <a:endParaRPr lang="en-US" altLang="zh-CN" b="1" dirty="0">
              <a:solidFill>
                <a:srgbClr val="333333"/>
              </a:solidFill>
              <a:latin typeface="微软雅黑"/>
              <a:ea typeface="微软雅黑"/>
            </a:endParaRPr>
          </a:p>
          <a:p>
            <a:pPr defTabSz="685800" eaLnBrk="0" fontAlgn="base" hangingPunct="0">
              <a:lnSpc>
                <a:spcPct val="150000"/>
              </a:lnSpc>
              <a:spcBef>
                <a:spcPct val="0"/>
              </a:spcBef>
              <a:spcAft>
                <a:spcPct val="0"/>
              </a:spcAft>
            </a:pPr>
            <a:r>
              <a:rPr lang="zh-CN" altLang="en-US" b="1" dirty="0">
                <a:solidFill>
                  <a:srgbClr val="333333"/>
                </a:solidFill>
                <a:latin typeface="微软雅黑"/>
                <a:ea typeface="微软雅黑"/>
              </a:rPr>
              <a:t>输入这</a:t>
            </a:r>
            <a:r>
              <a:rPr lang="en-US" altLang="zh-CN" b="1" dirty="0">
                <a:solidFill>
                  <a:srgbClr val="333333"/>
                </a:solidFill>
                <a:latin typeface="微软雅黑"/>
                <a:ea typeface="微软雅黑"/>
              </a:rPr>
              <a:t>100</a:t>
            </a:r>
            <a:r>
              <a:rPr lang="zh-CN" altLang="en-US" b="1" dirty="0">
                <a:solidFill>
                  <a:srgbClr val="333333"/>
                </a:solidFill>
                <a:latin typeface="微软雅黑"/>
                <a:ea typeface="微软雅黑"/>
              </a:rPr>
              <a:t>张照片进行二分类识别，找出这</a:t>
            </a:r>
            <a:r>
              <a:rPr lang="en-US" altLang="zh-CN" b="1" dirty="0">
                <a:solidFill>
                  <a:srgbClr val="333333"/>
                </a:solidFill>
                <a:latin typeface="微软雅黑"/>
                <a:ea typeface="微软雅黑"/>
              </a:rPr>
              <a:t>100</a:t>
            </a:r>
            <a:r>
              <a:rPr lang="zh-CN" altLang="en-US" b="1" dirty="0">
                <a:solidFill>
                  <a:srgbClr val="333333"/>
                </a:solidFill>
                <a:latin typeface="微软雅黑"/>
                <a:ea typeface="微软雅黑"/>
              </a:rPr>
              <a:t>张照片中的所有的猫。</a:t>
            </a:r>
            <a:endParaRPr lang="en-US" altLang="zh-CN" b="1" dirty="0">
              <a:solidFill>
                <a:srgbClr val="333333"/>
              </a:solidFill>
              <a:latin typeface="微软雅黑"/>
              <a:ea typeface="微软雅黑"/>
            </a:endParaRPr>
          </a:p>
        </p:txBody>
      </p:sp>
      <p:graphicFrame>
        <p:nvGraphicFramePr>
          <p:cNvPr id="17" name="表格 16">
            <a:extLst>
              <a:ext uri="{FF2B5EF4-FFF2-40B4-BE49-F238E27FC236}">
                <a16:creationId xmlns:a16="http://schemas.microsoft.com/office/drawing/2014/main" id="{0EF9C1DF-0F07-4E22-A8E8-694317F5588B}"/>
              </a:ext>
            </a:extLst>
          </p:cNvPr>
          <p:cNvGraphicFramePr>
            <a:graphicFrameLocks noGrp="1"/>
          </p:cNvGraphicFramePr>
          <p:nvPr/>
        </p:nvGraphicFramePr>
        <p:xfrm>
          <a:off x="2426441" y="2440144"/>
          <a:ext cx="4466559" cy="2040771"/>
        </p:xfrm>
        <a:graphic>
          <a:graphicData uri="http://schemas.openxmlformats.org/drawingml/2006/table">
            <a:tbl>
              <a:tblPr firstRow="1" firstCol="1" lastRow="1" lastCol="1">
                <a:tableStyleId>{8A107856-5554-42FB-B03E-39F5DBC370BA}</a:tableStyleId>
              </a:tblPr>
              <a:tblGrid>
                <a:gridCol w="1105371">
                  <a:extLst>
                    <a:ext uri="{9D8B030D-6E8A-4147-A177-3AD203B41FA5}">
                      <a16:colId xmlns:a16="http://schemas.microsoft.com/office/drawing/2014/main" val="1806163844"/>
                    </a:ext>
                  </a:extLst>
                </a:gridCol>
                <a:gridCol w="1127908">
                  <a:extLst>
                    <a:ext uri="{9D8B030D-6E8A-4147-A177-3AD203B41FA5}">
                      <a16:colId xmlns:a16="http://schemas.microsoft.com/office/drawing/2014/main" val="2202083762"/>
                    </a:ext>
                  </a:extLst>
                </a:gridCol>
                <a:gridCol w="1116640">
                  <a:extLst>
                    <a:ext uri="{9D8B030D-6E8A-4147-A177-3AD203B41FA5}">
                      <a16:colId xmlns:a16="http://schemas.microsoft.com/office/drawing/2014/main" val="3857944060"/>
                    </a:ext>
                  </a:extLst>
                </a:gridCol>
                <a:gridCol w="1116640">
                  <a:extLst>
                    <a:ext uri="{9D8B030D-6E8A-4147-A177-3AD203B41FA5}">
                      <a16:colId xmlns:a16="http://schemas.microsoft.com/office/drawing/2014/main" val="3110448570"/>
                    </a:ext>
                  </a:extLst>
                </a:gridCol>
              </a:tblGrid>
              <a:tr h="495109">
                <a:tc rowSpan="2" gridSpan="2">
                  <a:txBody>
                    <a:bodyPr/>
                    <a:lstStyle/>
                    <a:p>
                      <a:pPr marL="0" indent="0" algn="l" defTabSz="914400" rtl="0" eaLnBrk="1" latinLnBrk="0" hangingPunct="1">
                        <a:spcBef>
                          <a:spcPts val="180"/>
                        </a:spcBef>
                        <a:spcAft>
                          <a:spcPts val="180"/>
                        </a:spcAft>
                      </a:pPr>
                      <a:endParaRPr lang="zh-CN" altLang="en-US" sz="1800" kern="1200" dirty="0">
                        <a:solidFill>
                          <a:schemeClr val="bg1"/>
                        </a:solidFill>
                        <a:effectLst/>
                        <a:latin typeface="+mj-ea"/>
                        <a:ea typeface="+mj-ea"/>
                        <a:cs typeface="+mn-cs"/>
                      </a:endParaRPr>
                    </a:p>
                  </a:txBody>
                  <a:tcPr marL="51435" marR="51435" marT="0" marB="0" anchor="ctr">
                    <a:solidFill>
                      <a:srgbClr val="0070C0"/>
                    </a:solidFill>
                  </a:tcPr>
                </a:tc>
                <a:tc rowSpan="2" hMerge="1">
                  <a:txBody>
                    <a:bodyPr/>
                    <a:lstStyle/>
                    <a:p>
                      <a:endParaRPr lang="zh-CN" altLang="en-US"/>
                    </a:p>
                  </a:txBody>
                  <a:tcPr/>
                </a:tc>
                <a:tc gridSpan="2">
                  <a:txBody>
                    <a:bodyPr/>
                    <a:lstStyle/>
                    <a:p>
                      <a:pPr marL="0" indent="0" algn="ctr" defTabSz="914400" rtl="0" eaLnBrk="1" latinLnBrk="0" hangingPunct="1">
                        <a:spcBef>
                          <a:spcPts val="180"/>
                        </a:spcBef>
                        <a:spcAft>
                          <a:spcPts val="180"/>
                        </a:spcAft>
                      </a:pPr>
                      <a:r>
                        <a:rPr lang="en-US" sz="1800" kern="1200" dirty="0" err="1">
                          <a:solidFill>
                            <a:schemeClr val="bg1"/>
                          </a:solidFill>
                          <a:effectLst/>
                          <a:latin typeface="+mj-ea"/>
                          <a:ea typeface="+mj-ea"/>
                          <a:cs typeface="+mn-cs"/>
                        </a:rPr>
                        <a:t>预测值</a:t>
                      </a:r>
                      <a:endParaRPr lang="zh-CN" altLang="en-US" sz="1800" kern="1200" dirty="0">
                        <a:solidFill>
                          <a:schemeClr val="bg1"/>
                        </a:solidFill>
                        <a:effectLst/>
                        <a:latin typeface="+mj-ea"/>
                        <a:ea typeface="+mj-ea"/>
                        <a:cs typeface="+mn-cs"/>
                      </a:endParaRPr>
                    </a:p>
                  </a:txBody>
                  <a:tcPr marL="51435" marR="51435" marT="0" marB="0" anchor="ctr">
                    <a:solidFill>
                      <a:srgbClr val="0070C0"/>
                    </a:solidFill>
                  </a:tcPr>
                </a:tc>
                <a:tc hMerge="1">
                  <a:txBody>
                    <a:bodyPr/>
                    <a:lstStyle/>
                    <a:p>
                      <a:endParaRPr lang="zh-CN" altLang="en-US"/>
                    </a:p>
                  </a:txBody>
                  <a:tcPr/>
                </a:tc>
                <a:extLst>
                  <a:ext uri="{0D108BD9-81ED-4DB2-BD59-A6C34878D82A}">
                    <a16:rowId xmlns:a16="http://schemas.microsoft.com/office/drawing/2014/main" val="2155779665"/>
                  </a:ext>
                </a:extLst>
              </a:tr>
              <a:tr h="535037">
                <a:tc gridSpan="2" vMerge="1">
                  <a:txBody>
                    <a:bodyPr/>
                    <a:lstStyle/>
                    <a:p>
                      <a:endParaRPr lang="zh-CN" altLang="en-US"/>
                    </a:p>
                  </a:txBody>
                  <a:tcPr/>
                </a:tc>
                <a:tc hMerge="1" vMerge="1">
                  <a:txBody>
                    <a:bodyPr/>
                    <a:lstStyle/>
                    <a:p>
                      <a:endParaRPr lang="zh-CN" altLang="en-US"/>
                    </a:p>
                  </a:txBody>
                  <a:tcPr/>
                </a:tc>
                <a:tc>
                  <a:txBody>
                    <a:bodyPr/>
                    <a:lstStyle/>
                    <a:p>
                      <a:pPr marL="0" indent="0" algn="l" defTabSz="914400" rtl="0" eaLnBrk="1" latinLnBrk="0" hangingPunct="1">
                        <a:spcBef>
                          <a:spcPts val="180"/>
                        </a:spcBef>
                        <a:spcAft>
                          <a:spcPts val="180"/>
                        </a:spcAft>
                      </a:pPr>
                      <a:r>
                        <a:rPr lang="en-US" sz="1800" kern="1200" dirty="0">
                          <a:solidFill>
                            <a:schemeClr val="bg1"/>
                          </a:solidFill>
                          <a:effectLst/>
                          <a:latin typeface="+mj-ea"/>
                          <a:ea typeface="+mj-ea"/>
                          <a:cs typeface="+mn-cs"/>
                        </a:rPr>
                        <a:t>Positive</a:t>
                      </a:r>
                      <a:endParaRPr lang="zh-CN" altLang="en-US" sz="1800" kern="1200" dirty="0">
                        <a:solidFill>
                          <a:schemeClr val="bg1"/>
                        </a:solidFill>
                        <a:effectLst/>
                        <a:latin typeface="+mj-ea"/>
                        <a:ea typeface="+mj-ea"/>
                        <a:cs typeface="+mn-cs"/>
                      </a:endParaRPr>
                    </a:p>
                  </a:txBody>
                  <a:tcPr marL="51435" marR="51435" marT="0" marB="0" anchor="ctr">
                    <a:solidFill>
                      <a:srgbClr val="0070C0"/>
                    </a:solidFill>
                  </a:tcPr>
                </a:tc>
                <a:tc>
                  <a:txBody>
                    <a:bodyPr/>
                    <a:lstStyle/>
                    <a:p>
                      <a:pPr marL="0" indent="0" algn="l" defTabSz="914400" rtl="0" eaLnBrk="1" latinLnBrk="0" hangingPunct="1">
                        <a:spcBef>
                          <a:spcPts val="180"/>
                        </a:spcBef>
                        <a:spcAft>
                          <a:spcPts val="180"/>
                        </a:spcAft>
                      </a:pPr>
                      <a:r>
                        <a:rPr lang="en-US" sz="1800" kern="1200" dirty="0" err="1">
                          <a:solidFill>
                            <a:schemeClr val="bg1"/>
                          </a:solidFill>
                          <a:effectLst/>
                          <a:latin typeface="+mj-ea"/>
                          <a:ea typeface="+mj-ea"/>
                          <a:cs typeface="+mn-cs"/>
                        </a:rPr>
                        <a:t>Negtive</a:t>
                      </a:r>
                      <a:endParaRPr lang="zh-CN" altLang="en-US" sz="1800" kern="1200" dirty="0">
                        <a:solidFill>
                          <a:schemeClr val="bg1"/>
                        </a:solidFill>
                        <a:effectLst/>
                        <a:latin typeface="+mj-ea"/>
                        <a:ea typeface="+mj-ea"/>
                        <a:cs typeface="+mn-cs"/>
                      </a:endParaRPr>
                    </a:p>
                  </a:txBody>
                  <a:tcPr marL="51435" marR="51435" marT="0" marB="0" anchor="ctr">
                    <a:solidFill>
                      <a:srgbClr val="0070C0"/>
                    </a:solidFill>
                  </a:tcPr>
                </a:tc>
                <a:extLst>
                  <a:ext uri="{0D108BD9-81ED-4DB2-BD59-A6C34878D82A}">
                    <a16:rowId xmlns:a16="http://schemas.microsoft.com/office/drawing/2014/main" val="1689687978"/>
                  </a:ext>
                </a:extLst>
              </a:tr>
              <a:tr h="495109">
                <a:tc rowSpan="2">
                  <a:txBody>
                    <a:bodyPr/>
                    <a:lstStyle/>
                    <a:p>
                      <a:pPr marL="0" indent="0" algn="ctr" defTabSz="914400" rtl="0" eaLnBrk="1" latinLnBrk="0" hangingPunct="1">
                        <a:spcBef>
                          <a:spcPts val="180"/>
                        </a:spcBef>
                        <a:spcAft>
                          <a:spcPts val="180"/>
                        </a:spcAft>
                      </a:pPr>
                      <a:r>
                        <a:rPr lang="en-US" sz="1800" kern="1200" dirty="0" err="1">
                          <a:solidFill>
                            <a:schemeClr val="bg1"/>
                          </a:solidFill>
                          <a:effectLst/>
                          <a:latin typeface="+mj-ea"/>
                          <a:ea typeface="+mj-ea"/>
                          <a:cs typeface="+mn-cs"/>
                        </a:rPr>
                        <a:t>实际值</a:t>
                      </a:r>
                      <a:endParaRPr lang="zh-CN" altLang="en-US" sz="1800" kern="1200" dirty="0">
                        <a:solidFill>
                          <a:schemeClr val="bg1"/>
                        </a:solidFill>
                        <a:effectLst/>
                        <a:latin typeface="+mj-ea"/>
                        <a:ea typeface="+mj-ea"/>
                        <a:cs typeface="+mn-cs"/>
                      </a:endParaRPr>
                    </a:p>
                  </a:txBody>
                  <a:tcPr marL="51435" marR="51435" marT="0" marB="0" anchor="ctr">
                    <a:solidFill>
                      <a:srgbClr val="0070C0"/>
                    </a:solidFill>
                  </a:tcPr>
                </a:tc>
                <a:tc>
                  <a:txBody>
                    <a:bodyPr/>
                    <a:lstStyle/>
                    <a:p>
                      <a:pPr marL="0" indent="0" algn="l" defTabSz="914400" rtl="0" eaLnBrk="1" latinLnBrk="0" hangingPunct="1">
                        <a:spcBef>
                          <a:spcPts val="180"/>
                        </a:spcBef>
                        <a:spcAft>
                          <a:spcPts val="180"/>
                        </a:spcAft>
                      </a:pPr>
                      <a:r>
                        <a:rPr lang="en-US" sz="1800" kern="1200" dirty="0">
                          <a:solidFill>
                            <a:schemeClr val="bg1"/>
                          </a:solidFill>
                          <a:effectLst/>
                          <a:latin typeface="+mj-ea"/>
                          <a:ea typeface="+mj-ea"/>
                          <a:cs typeface="+mn-cs"/>
                        </a:rPr>
                        <a:t>Positive</a:t>
                      </a:r>
                      <a:endParaRPr lang="zh-CN" altLang="en-US" sz="1800" kern="1200" dirty="0">
                        <a:solidFill>
                          <a:schemeClr val="bg1"/>
                        </a:solidFill>
                        <a:effectLst/>
                        <a:latin typeface="+mj-ea"/>
                        <a:ea typeface="+mj-ea"/>
                        <a:cs typeface="+mn-cs"/>
                      </a:endParaRPr>
                    </a:p>
                  </a:txBody>
                  <a:tcPr marL="51435" marR="51435" marT="0" marB="0" anchor="ctr">
                    <a:solidFill>
                      <a:srgbClr val="0070C0"/>
                    </a:solidFill>
                  </a:tcPr>
                </a:tc>
                <a:tc>
                  <a:txBody>
                    <a:bodyPr/>
                    <a:lstStyle/>
                    <a:p>
                      <a:pPr marL="0" indent="0" algn="ctr" defTabSz="914400" rtl="0" eaLnBrk="1" latinLnBrk="0" hangingPunct="1">
                        <a:spcBef>
                          <a:spcPts val="180"/>
                        </a:spcBef>
                        <a:spcAft>
                          <a:spcPts val="180"/>
                        </a:spcAft>
                      </a:pPr>
                      <a:r>
                        <a:rPr lang="en-US" sz="1800" kern="1200" dirty="0">
                          <a:solidFill>
                            <a:schemeClr val="bg1"/>
                          </a:solidFill>
                          <a:effectLst/>
                          <a:latin typeface="+mj-ea"/>
                          <a:ea typeface="+mj-ea"/>
                          <a:cs typeface="+mn-cs"/>
                        </a:rPr>
                        <a:t>TP</a:t>
                      </a:r>
                      <a:r>
                        <a:rPr lang="en-US" altLang="zh-CN" sz="1800" kern="1200" dirty="0">
                          <a:solidFill>
                            <a:schemeClr val="bg1"/>
                          </a:solidFill>
                          <a:effectLst/>
                          <a:latin typeface="+mj-ea"/>
                          <a:ea typeface="+mj-ea"/>
                          <a:cs typeface="+mn-cs"/>
                        </a:rPr>
                        <a:t>=40</a:t>
                      </a:r>
                      <a:endParaRPr lang="zh-CN" altLang="en-US" sz="1800" kern="1200" dirty="0">
                        <a:solidFill>
                          <a:schemeClr val="bg1"/>
                        </a:solidFill>
                        <a:effectLst/>
                        <a:latin typeface="+mj-ea"/>
                        <a:ea typeface="+mj-ea"/>
                        <a:cs typeface="+mn-cs"/>
                      </a:endParaRPr>
                    </a:p>
                  </a:txBody>
                  <a:tcPr marL="51435" marR="51435" marT="0" marB="0" anchor="ctr">
                    <a:solidFill>
                      <a:srgbClr val="0070C0"/>
                    </a:solidFill>
                  </a:tcPr>
                </a:tc>
                <a:tc>
                  <a:txBody>
                    <a:bodyPr/>
                    <a:lstStyle/>
                    <a:p>
                      <a:pPr marL="0" indent="0" algn="ctr" defTabSz="914400" rtl="0" eaLnBrk="1" latinLnBrk="0" hangingPunct="1">
                        <a:spcBef>
                          <a:spcPts val="180"/>
                        </a:spcBef>
                        <a:spcAft>
                          <a:spcPts val="180"/>
                        </a:spcAft>
                      </a:pPr>
                      <a:r>
                        <a:rPr lang="en-US" sz="1800" kern="1200" dirty="0">
                          <a:solidFill>
                            <a:schemeClr val="bg1"/>
                          </a:solidFill>
                          <a:effectLst/>
                          <a:latin typeface="+mj-ea"/>
                          <a:ea typeface="+mj-ea"/>
                          <a:cs typeface="+mn-cs"/>
                        </a:rPr>
                        <a:t>FN</a:t>
                      </a:r>
                      <a:r>
                        <a:rPr lang="en-US" altLang="zh-CN" sz="1800" kern="1200" dirty="0">
                          <a:solidFill>
                            <a:schemeClr val="bg1"/>
                          </a:solidFill>
                          <a:effectLst/>
                          <a:latin typeface="+mj-ea"/>
                          <a:ea typeface="+mj-ea"/>
                          <a:cs typeface="+mn-cs"/>
                        </a:rPr>
                        <a:t>=20</a:t>
                      </a:r>
                      <a:endParaRPr lang="zh-CN" altLang="en-US" sz="1800" kern="1200" dirty="0">
                        <a:solidFill>
                          <a:schemeClr val="bg1"/>
                        </a:solidFill>
                        <a:effectLst/>
                        <a:latin typeface="+mj-ea"/>
                        <a:ea typeface="+mj-ea"/>
                        <a:cs typeface="+mn-cs"/>
                      </a:endParaRPr>
                    </a:p>
                  </a:txBody>
                  <a:tcPr marL="51435" marR="51435" marT="0" marB="0" anchor="ctr">
                    <a:solidFill>
                      <a:srgbClr val="0070C0"/>
                    </a:solidFill>
                  </a:tcPr>
                </a:tc>
                <a:extLst>
                  <a:ext uri="{0D108BD9-81ED-4DB2-BD59-A6C34878D82A}">
                    <a16:rowId xmlns:a16="http://schemas.microsoft.com/office/drawing/2014/main" val="1775348197"/>
                  </a:ext>
                </a:extLst>
              </a:tr>
              <a:tr h="515516">
                <a:tc vMerge="1">
                  <a:txBody>
                    <a:bodyPr/>
                    <a:lstStyle/>
                    <a:p>
                      <a:endParaRPr lang="zh-CN" altLang="en-US"/>
                    </a:p>
                  </a:txBody>
                  <a:tcPr/>
                </a:tc>
                <a:tc>
                  <a:txBody>
                    <a:bodyPr/>
                    <a:lstStyle/>
                    <a:p>
                      <a:pPr marL="0" indent="0" algn="l" defTabSz="914400" rtl="0" eaLnBrk="1" latinLnBrk="0" hangingPunct="1">
                        <a:spcBef>
                          <a:spcPts val="180"/>
                        </a:spcBef>
                        <a:spcAft>
                          <a:spcPts val="180"/>
                        </a:spcAft>
                      </a:pPr>
                      <a:r>
                        <a:rPr lang="en-US" sz="1800" kern="1200" dirty="0" err="1">
                          <a:solidFill>
                            <a:schemeClr val="bg1"/>
                          </a:solidFill>
                          <a:effectLst/>
                          <a:latin typeface="+mj-ea"/>
                          <a:ea typeface="+mj-ea"/>
                          <a:cs typeface="+mn-cs"/>
                        </a:rPr>
                        <a:t>Negtive</a:t>
                      </a:r>
                      <a:endParaRPr lang="zh-CN" altLang="en-US" sz="1800" kern="1200" dirty="0">
                        <a:solidFill>
                          <a:schemeClr val="bg1"/>
                        </a:solidFill>
                        <a:effectLst/>
                        <a:latin typeface="+mj-ea"/>
                        <a:ea typeface="+mj-ea"/>
                        <a:cs typeface="+mn-cs"/>
                      </a:endParaRPr>
                    </a:p>
                  </a:txBody>
                  <a:tcPr marL="51435" marR="51435" marT="0" marB="0" anchor="ctr">
                    <a:solidFill>
                      <a:srgbClr val="0070C0"/>
                    </a:solidFill>
                  </a:tcPr>
                </a:tc>
                <a:tc>
                  <a:txBody>
                    <a:bodyPr/>
                    <a:lstStyle/>
                    <a:p>
                      <a:pPr marL="0" indent="0" algn="ctr" defTabSz="914400" rtl="0" eaLnBrk="1" latinLnBrk="0" hangingPunct="1">
                        <a:spcBef>
                          <a:spcPts val="180"/>
                        </a:spcBef>
                        <a:spcAft>
                          <a:spcPts val="180"/>
                        </a:spcAft>
                      </a:pPr>
                      <a:r>
                        <a:rPr lang="en-US" sz="1800" kern="1200" dirty="0">
                          <a:solidFill>
                            <a:schemeClr val="bg1"/>
                          </a:solidFill>
                          <a:effectLst/>
                          <a:latin typeface="+mj-ea"/>
                          <a:ea typeface="+mj-ea"/>
                          <a:cs typeface="+mn-cs"/>
                        </a:rPr>
                        <a:t>FP</a:t>
                      </a:r>
                      <a:r>
                        <a:rPr lang="en-US" altLang="zh-CN" sz="1800" kern="1200" dirty="0">
                          <a:solidFill>
                            <a:schemeClr val="bg1"/>
                          </a:solidFill>
                          <a:effectLst/>
                          <a:latin typeface="+mj-ea"/>
                          <a:ea typeface="+mj-ea"/>
                          <a:cs typeface="+mn-cs"/>
                        </a:rPr>
                        <a:t>=10</a:t>
                      </a:r>
                      <a:endParaRPr lang="zh-CN" altLang="en-US" sz="1800" kern="1200" dirty="0">
                        <a:solidFill>
                          <a:schemeClr val="bg1"/>
                        </a:solidFill>
                        <a:effectLst/>
                        <a:latin typeface="+mj-ea"/>
                        <a:ea typeface="+mj-ea"/>
                        <a:cs typeface="+mn-cs"/>
                      </a:endParaRPr>
                    </a:p>
                  </a:txBody>
                  <a:tcPr marL="51435" marR="51435" marT="0" marB="0" anchor="ctr">
                    <a:solidFill>
                      <a:srgbClr val="0070C0"/>
                    </a:solidFill>
                  </a:tcPr>
                </a:tc>
                <a:tc>
                  <a:txBody>
                    <a:bodyPr/>
                    <a:lstStyle/>
                    <a:p>
                      <a:pPr marL="0" indent="0" algn="ctr" defTabSz="914400" rtl="0" eaLnBrk="1" latinLnBrk="0" hangingPunct="1">
                        <a:spcBef>
                          <a:spcPts val="180"/>
                        </a:spcBef>
                        <a:spcAft>
                          <a:spcPts val="180"/>
                        </a:spcAft>
                      </a:pPr>
                      <a:r>
                        <a:rPr lang="en-US" sz="1800" kern="1200" dirty="0">
                          <a:solidFill>
                            <a:schemeClr val="bg1"/>
                          </a:solidFill>
                          <a:effectLst/>
                          <a:latin typeface="+mj-ea"/>
                          <a:ea typeface="+mj-ea"/>
                          <a:cs typeface="+mn-cs"/>
                        </a:rPr>
                        <a:t>TN</a:t>
                      </a:r>
                      <a:r>
                        <a:rPr lang="en-US" altLang="zh-CN" sz="1800" kern="1200" dirty="0">
                          <a:solidFill>
                            <a:schemeClr val="bg1"/>
                          </a:solidFill>
                          <a:effectLst/>
                          <a:latin typeface="+mj-ea"/>
                          <a:ea typeface="+mj-ea"/>
                          <a:cs typeface="+mn-cs"/>
                        </a:rPr>
                        <a:t>=30</a:t>
                      </a:r>
                      <a:endParaRPr lang="zh-CN" altLang="en-US" sz="1800" kern="1200" dirty="0">
                        <a:solidFill>
                          <a:schemeClr val="bg1"/>
                        </a:solidFill>
                        <a:effectLst/>
                        <a:latin typeface="+mj-ea"/>
                        <a:ea typeface="+mj-ea"/>
                        <a:cs typeface="+mn-cs"/>
                      </a:endParaRPr>
                    </a:p>
                  </a:txBody>
                  <a:tcPr marL="51435" marR="51435" marT="0" marB="0" anchor="ctr">
                    <a:solidFill>
                      <a:srgbClr val="0070C0"/>
                    </a:solidFill>
                  </a:tcPr>
                </a:tc>
                <a:extLst>
                  <a:ext uri="{0D108BD9-81ED-4DB2-BD59-A6C34878D82A}">
                    <a16:rowId xmlns:a16="http://schemas.microsoft.com/office/drawing/2014/main" val="3189960408"/>
                  </a:ext>
                </a:extLst>
              </a:tr>
            </a:tbl>
          </a:graphicData>
        </a:graphic>
      </p:graphicFrame>
      <p:sp>
        <p:nvSpPr>
          <p:cNvPr id="14" name="矩形 13">
            <a:extLst>
              <a:ext uri="{FF2B5EF4-FFF2-40B4-BE49-F238E27FC236}">
                <a16:creationId xmlns:a16="http://schemas.microsoft.com/office/drawing/2014/main" id="{550C0881-2024-49B2-88E2-E99B12F3C461}"/>
              </a:ext>
            </a:extLst>
          </p:cNvPr>
          <p:cNvSpPr/>
          <p:nvPr/>
        </p:nvSpPr>
        <p:spPr>
          <a:xfrm>
            <a:off x="3392890" y="2081534"/>
            <a:ext cx="2262158" cy="369332"/>
          </a:xfrm>
          <a:prstGeom prst="rect">
            <a:avLst/>
          </a:prstGeom>
        </p:spPr>
        <p:txBody>
          <a:bodyPr wrap="none">
            <a:spAutoFit/>
          </a:bodyPr>
          <a:lstStyle/>
          <a:p>
            <a:pPr defTabSz="685800" eaLnBrk="0" fontAlgn="base" hangingPunct="0">
              <a:spcBef>
                <a:spcPct val="0"/>
              </a:spcBef>
              <a:spcAft>
                <a:spcPct val="0"/>
              </a:spcAft>
            </a:pPr>
            <a:r>
              <a:rPr lang="zh-CN" altLang="en-US" b="1" dirty="0">
                <a:solidFill>
                  <a:srgbClr val="333333"/>
                </a:solidFill>
                <a:latin typeface="-apple-system"/>
                <a:ea typeface="微软雅黑" panose="020B0503020204020204" pitchFamily="34" charset="-122"/>
              </a:rPr>
              <a:t>识别结果的混淆矩阵</a:t>
            </a:r>
            <a:endParaRPr lang="zh-CN" altLang="en-US" b="1" dirty="0">
              <a:solidFill>
                <a:srgbClr val="000000"/>
              </a:solidFill>
              <a:latin typeface="Arial" panose="020B0604020202020204" pitchFamily="34" charset="0"/>
              <a:ea typeface="微软雅黑" panose="020B0503020204020204" pitchFamily="34" charset="-122"/>
            </a:endParaRPr>
          </a:p>
        </p:txBody>
      </p:sp>
      <p:sp>
        <p:nvSpPr>
          <p:cNvPr id="2" name="Rectangle 2">
            <a:extLst>
              <a:ext uri="{FF2B5EF4-FFF2-40B4-BE49-F238E27FC236}">
                <a16:creationId xmlns:a16="http://schemas.microsoft.com/office/drawing/2014/main" id="{03446A4F-F37C-796F-8AD2-DB5DF67EC2C5}"/>
              </a:ext>
            </a:extLst>
          </p:cNvPr>
          <p:cNvSpPr>
            <a:spLocks noGrp="1" noChangeArrowheads="1"/>
          </p:cNvSpPr>
          <p:nvPr>
            <p:ph type="title"/>
          </p:nvPr>
        </p:nvSpPr>
        <p:spPr>
          <a:xfrm>
            <a:off x="701835" y="161899"/>
            <a:ext cx="4221168" cy="508397"/>
          </a:xfrm>
        </p:spPr>
        <p:txBody>
          <a:bodyPr/>
          <a:lstStyle/>
          <a:p>
            <a:pPr algn="l" eaLnBrk="1" hangingPunct="1"/>
            <a:r>
              <a:rPr lang="zh-CN" altLang="en-US" dirty="0">
                <a:solidFill>
                  <a:srgbClr val="C00000"/>
                </a:solidFill>
              </a:rPr>
              <a:t>二元分类混淆矩阵</a:t>
            </a:r>
            <a:r>
              <a:rPr lang="en-US" altLang="zh-CN" dirty="0">
                <a:solidFill>
                  <a:srgbClr val="C00000"/>
                </a:solidFill>
              </a:rPr>
              <a:t>---</a:t>
            </a:r>
            <a:r>
              <a:rPr lang="zh-CN" altLang="en-US" dirty="0">
                <a:solidFill>
                  <a:srgbClr val="C00000"/>
                </a:solidFill>
              </a:rPr>
              <a:t>举例</a:t>
            </a:r>
          </a:p>
        </p:txBody>
      </p:sp>
      <p:sp>
        <p:nvSpPr>
          <p:cNvPr id="11" name="文本框 10">
            <a:extLst>
              <a:ext uri="{FF2B5EF4-FFF2-40B4-BE49-F238E27FC236}">
                <a16:creationId xmlns:a16="http://schemas.microsoft.com/office/drawing/2014/main" id="{BA8EC320-BFAC-2B5C-F33A-8CC7F1CC7766}"/>
              </a:ext>
            </a:extLst>
          </p:cNvPr>
          <p:cNvSpPr txBox="1"/>
          <p:nvPr/>
        </p:nvSpPr>
        <p:spPr>
          <a:xfrm>
            <a:off x="1402773" y="4604012"/>
            <a:ext cx="6693230" cy="463075"/>
          </a:xfrm>
          <a:prstGeom prst="rect">
            <a:avLst/>
          </a:prstGeom>
          <a:noFill/>
        </p:spPr>
        <p:txBody>
          <a:bodyPr wrap="square">
            <a:spAutoFit/>
          </a:bodyPr>
          <a:lstStyle/>
          <a:p>
            <a:pPr defTabSz="685800" eaLnBrk="0" fontAlgn="base" hangingPunct="0">
              <a:lnSpc>
                <a:spcPct val="150000"/>
              </a:lnSpc>
              <a:spcBef>
                <a:spcPct val="0"/>
              </a:spcBef>
              <a:spcAft>
                <a:spcPct val="0"/>
              </a:spcAft>
            </a:pPr>
            <a:r>
              <a:rPr lang="zh-CN" altLang="en-US" b="1" dirty="0">
                <a:solidFill>
                  <a:srgbClr val="333333"/>
                </a:solidFill>
                <a:latin typeface="-apple-system"/>
                <a:ea typeface="微软雅黑" panose="020B0503020204020204" pitchFamily="34" charset="-122"/>
              </a:rPr>
              <a:t>正例（</a:t>
            </a:r>
            <a:r>
              <a:rPr lang="en-US" altLang="zh-CN" b="1" dirty="0">
                <a:solidFill>
                  <a:srgbClr val="333333"/>
                </a:solidFill>
                <a:latin typeface="-apple-system"/>
                <a:ea typeface="微软雅黑" panose="020B0503020204020204" pitchFamily="34" charset="-122"/>
              </a:rPr>
              <a:t>Positives</a:t>
            </a:r>
            <a:r>
              <a:rPr lang="zh-CN" altLang="en-US" b="1" dirty="0">
                <a:solidFill>
                  <a:srgbClr val="333333"/>
                </a:solidFill>
                <a:latin typeface="-apple-system"/>
                <a:ea typeface="微软雅黑" panose="020B0503020204020204" pitchFamily="34" charset="-122"/>
              </a:rPr>
              <a:t>）：猫</a:t>
            </a:r>
            <a:r>
              <a:rPr lang="en-US" altLang="zh-CN" b="1" dirty="0">
                <a:solidFill>
                  <a:srgbClr val="333333"/>
                </a:solidFill>
                <a:latin typeface="-apple-system"/>
                <a:ea typeface="微软雅黑" panose="020B0503020204020204" pitchFamily="34" charset="-122"/>
              </a:rPr>
              <a:t>;        </a:t>
            </a:r>
            <a:r>
              <a:rPr lang="zh-CN" altLang="en-US" b="1" dirty="0">
                <a:solidFill>
                  <a:srgbClr val="333333"/>
                </a:solidFill>
                <a:latin typeface="-apple-system"/>
                <a:ea typeface="微软雅黑" panose="020B0503020204020204" pitchFamily="34" charset="-122"/>
              </a:rPr>
              <a:t>负例（</a:t>
            </a:r>
            <a:r>
              <a:rPr lang="en-US" altLang="zh-CN" b="1" dirty="0">
                <a:solidFill>
                  <a:srgbClr val="333333"/>
                </a:solidFill>
                <a:latin typeface="-apple-system"/>
                <a:ea typeface="微软雅黑" panose="020B0503020204020204" pitchFamily="34" charset="-122"/>
              </a:rPr>
              <a:t>Negatives</a:t>
            </a:r>
            <a:r>
              <a:rPr lang="zh-CN" altLang="en-US" b="1" dirty="0">
                <a:solidFill>
                  <a:srgbClr val="333333"/>
                </a:solidFill>
                <a:latin typeface="-apple-system"/>
                <a:ea typeface="微软雅黑" panose="020B0503020204020204" pitchFamily="34" charset="-122"/>
              </a:rPr>
              <a:t>）：狗</a:t>
            </a:r>
            <a:endParaRPr lang="zh-CN" altLang="en-US" b="1" dirty="0">
              <a:solidFill>
                <a:srgbClr val="000000"/>
              </a:solidFill>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11549966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AutoShape 5" descr="data:image/png;base64,iVBORw0KGgoAAAANSUhEUgAAAtEAAAHwCAYAAABg0TMJAAAABHNCSVQICAgIfAhkiAAAAAlwSFlz%0AAAALEgAACxIB0t1+/AAAIABJREFUeJzs3Xd4lFX6xvHvIUYIRSKIaEIVMYCgBKKC2FtcXTGi4qJi%0AFysKSiju7s+y7goEKdIULIAiiyJmdUURARXsYNBoIIAKSII0iYBECcn5/XEmGNh0MvNOuT/XxeXk%0AzZRnJkjuOfO8zzHWWkREREREpPJqeV2AiIiIiEioUYgWEREREakihWgRERERkSpSiBYRERERqSKF%0AaBERERGRKlKIFhERERGpIoVoEQlKxphWxhhrjDnM9/XbxpgbA/C4jxhjXvL34/geK8EYs8IYs8sY%0Ac58x5mljzN8D8djBxhizzhhzQTVve6YxJruma6rE40bsz0tEFKJF5BD4gk++MWa3MWazMWaaMaa+%0APx7LWvsna+30StZUrTBWifs+xxhT5Hu+u4wx2caYmw/hLgcDi621Day1T1lr77TW/qPEY22smcor%0Az/cmosD3HPOMMR8bY7oHuo7y+N5cHV/8tbV2ibU2wU+PdasxZpXv573ZGDPPGNPA97j7f14iEnkU%0AokXkUF1mra0PdAGSgL8dfAXjhMu/N7m+53sEMASYaozpcPCVilfQK9AS+LaG66sJs33PsQmwFJhr%0AjDEe1xRwxpizgX8Bfay1DYD2wGxvqxKRYBEuv9RExGPW2hzgbaAjgDHmfWPMP40xHwF7gOOMMQ2N%0AMc8ZYzYZY3KMMY8bY6J8148yxowyxmwzxnwPXFry/n33d1uJr283xqz0rRBmGWO6GGNeBFoAb/pW%0AUgf7rtvNt6KaZ4z5yhhzTon7aW2M+cB3PwuAoyr5fK21Nh3YAXQo0X5yqzFmA7DId/89jTHf+h77%0AfWNMe9/xRcC5wARfrSf4VvIfN8bU872Wcb7v7TbGxB30epxmjPmp+PXzHbvCGPO17/Kpxphlxpid%0AvhXU0ZV5Xgc9xwJgOnAM0NgYU8sY8zdjzHpjzBZjzAxjTEPf4xU//37GmFzfz3hQidqmGWMeL/F1%0AmSvtvto/8b1mm4wxE4wxh/u+96Hval/5XpdrDr4vY0x732ud53vtex5Ux0RjzFu+n/lnxpg2ZbwE%0ApwCfWGszfK/Hz9ba6dbaXQc/J2NM8d+54j9FxpibfN9rZ4xZYIz52bhPL3pX6QchIkFJIVpEaoQx%0ApjlwCZBR4nBfoB/QAFgPTAP2AccDicBFQHEwvh34s+94EnBVOY91NfAIcANuRbgnsN1a2xfYgG91%0A3Fo70hgTD7wFPA40AgYBrxljmvju7mVgOS48/wOoVN+1L1BeAcQCmSW+dTZuxTLZGHMCMAsYgFvV%0AnYcL+Idba88DlgD3+mpdXXwH1tpfgT/hW/X2/ckt+fjW2s+AX4HzShy+1vd8AMYB46y1RwBtgFcq%0A87wOeo61gZuAH62123yXb8KF/+OA+sCEg252LtAW97MdYqrXWlMIDMT9TLoD5wN3A1hrz/Jd52Tf%0A63LAyrAxJhp4E3gXOBroD8w0xpRs9/gL8ChwJLAW+GcZdXyG+zk+aozp4Xs9SmWtLf47Vx+4GvgJ%0AWOh7Q7QA93M52vfYk0wpn16ISGhRiBaRQ5VujMnDfez/Ae7j72LTrLXfWmv34QLsJcAAa+2v1tot%0AwBhcqADoDYy11v5orf0ZeKKcx7wNGGmt/cK3IrzWWru+jOteD8yz1s6z1hZZaxcAy4BLjDEtcKuN%0Af7fW/m6t/RAXwMoT53u+24CHgb7W2pIntT3ie375wDXAW9baBb5V3VFADHB6BY9RWbOAPgDG9ele%0A4jsGUAAcb4w5ylq721r7aRXut7fvOf4IdAWu8B2/Dhhtrf3eWrsbGAb8xRzYuvKo7/lnAi8U11cV%0A1trl1tpPrbX7rLXrgGdwb04qoxsu3A+31u611i4C/ntQHa9baz/3/b2cCXQuo44lQC9cq9JbwHZj%0AzOiSq/8H871xmg70ttb+iHtjuM5a+4Lv+WQAr+GCtoiEsMr07ImIlCfFWvteGd/7scTllkA0sMn8%0A0V5bq8R14g66flmhGKA58F0l62sJXG2MuazEsWhgse8xd/hWfks+bvNy7i/XWtusnO+XfA5xlHge%0A1toiY8yPQHwla6/Iy8DHxpi7cGHvyxJvJm4FHgNWGWN+wIXb/1byfl+x1l5fyvEDno/v8mFA0xLH%0ADv4ZdqrkY+7nC6KjcZ9I1PU9xvJK3jwOt3JedFAdJV/zn0pc3oML3aWy1r4NvG1cT/+5wKtANi7Y%0AH1x3Q+A/wN+stUt9h1sCp/nelBQ7DHixks9HRIKUQrSI+JMtcflH4HfgKN8K4ME2cWB4bVHO/f6I%0Aa1Go6DGLr/uitfb2g69ojGkJHGmMqVciSLco5T6qouRtcykRIo1799AcyKni/ZR+BWuzjDHrca0f%0AJVs5sNauAfr4wl8vYI4xpvFBbxiqKhcXCou1wLXnbAaK31g0B1aV+H5xG8qvuEBc7JhyHmcyri2o%0Aj7V2lzFmAOW095RSY3NjTK0SQboFsLqc21TId18Lfb3sHQ/+vu91fhk3bWVKiW/9CHxgrb3wUB5f%0ARIKP2jlEJCCstZtwfapPGmOO8PUUtzFuAgK4nt37jDHNjDFHAkPLubtngUHGmK7GOd4XiMEFuuNK%0AXPcl4DJjTLJxJy/W8Z2I1sy3arsMeNQYc7gx5gzgMmrOK8Clxpjzfb26D+LeSHxcidtuxp3M17CC%0A670M3A+chVslBcAYc70xpokv/BWvghaVcvuqmAUMNO5kzPq41p3ZB70p+rsxpq4x5kTgZv6YZrEC%0A10LTyBhzDK5PvCwNgJ3AbmNMO+Cug75/8M+4pM9wq8uDjTHRxp1Eehnw70o/Sx9jzOXGmL8YY470%0A/T07FddWUlprzD+BerifRUn/BU4wxvT11RNtjDnF+E4wFZHQpRAtIoF0A3A4kIWbajEHONb3vanA%0AfOAr4Etgbll3Yq19FRdaXgZ2Aem4nmtwvdR/801mGOTrS70ceAjYilsZTOWPf/+uBU4Dfsb1OM+o%0AiSfqqzMb15M9HtdDfRnupMe9lbjtKlxo/d73XOLKuOosXLBb5Dv5r9jFwLfGmN24kwz/4uvTxjc9%0A4sxqPKXncW0IHwI/AL/hTtwr6QPcyXoLgVHW2nd9x1/E/WzX4d5MlTcqbhDu57IL9/fi4Os+Akz3%0AvS4HTLrwvbaX4VbntwGTgBt8r2dV7cCd8LoGF+pfAtKstTNLuW4fXD/2jhITOq7zTfK4CNf7n4tr%0AJRkBlHmSooiEBmPtoXxqKSIi4kbc4YJ1dBntOiIiYUUr0SIiIiIiVaQQLSIiIiJSRWrnEBERERGp%0AIq1Ei4iIiIhUkUK0iIiIiEgVhcRmK0cddZRt1aqV12WIiIiISJhbvnz5Nmttk4quFxIhulWrVixb%0AtszrMkREREQkzPl2gq2Q2jlERERERKpIIVpEREREpIoUokVEREREqigkeqJLU1BQwMaNG/ntt9+8%0ALkWAOnXq0KxZM6Kjo70uRURERMTv/BaijTHNgRlAU8ACU6y144wxjwC3A1t9V33IWjuvqve/ceNG%0AGjRoQKtWrTDG1FTZUg3WWrZv387GjRtp3bq11+WIiIiI+J0/V6L3AQ9aa780xjQAlhtjFvi+N8Za%0AO+pQ7vy3335TgA4SxhgaN27M1q1bK76yiIiISBjwW4i21m4CNvku7zLGrATia/IxFKCDh34WIiIi%0AEkkCcmKhMaYVkAh85jvU3xjztTHmeWPMkWXcpp8xZpkxZlmwrnBGRUXRuXNnOnbsyNVXX82ePXuq%0AfV/vv/8+f/7znwF44403GD58eJnXzcvLY9KkSfu/zs3N5aqrrqr2Y4uIiIhI1fg9RBtj6gOvAQOs%0AtTuBycBxQGfcSvWTpd3OWjvFWptkrU1q0qTCTWM8ERMTw4oVK/jmm284/PDDefrppw/4vrWWoqKi%0AKt9vz549GTp0aJnfPzhEx8XFMWfOnCo/joiIiIhUj19DtDEmGhegZ1pr5wJYazdbawuttUXAVOBU%0Af9YQKGeeeSZr165l3bp1JCQkcMMNN9CxY0d+/PFH3n33Xbp3706XLl24+uqr2b17NwDvvPMO7dq1%0Ao0uXLsydO3f/fU2bNo17770XgM2bN3PFFVdw8sknc/LJJ/Pxxx8zdOhQvvvuOzp37kxqairr1q2j%0AY8eOgOsVv/nmm+nUqROJiYksXrx4/3326tWLiy++mLZt2zJ48OAAv0IiIiIi4cOf0zkM8Byw0lo7%0AusTxY3390gBXAN8c8oMNGAArVhzy3Rygc2cYO7ZSV923bx9vv/02F198MQBr1qxh+vTpdOvWjW3b%0AtvH444/z3nvvUa9ePUaMGMHo0aMZPHgwt99+O4sWLeL444/nmmuuKfW+77vvPs4++2xef/11CgsL%0A2b17N8OHD+ebb75hhe85r1u3bv/1J06ciDGGzMxMVq1axUUXXcTq1asBWLFiBRkZGdSuXZuEhAT6%0A9+9P8+bND+FFEhEREYlM/pzO0QPoC2QaY4oT7kNAH2NMZ9zYu3XAHX6swa/y8/Pp3Lkz4Faib731%0AVnJzc2nZsiXdunUD4NNPPyUrK4sePXoAsHfvXrp3786qVato3bo1bdu2BeD6669nypQp//MYixYt%0AYsaMGYDrwW7YsCE7duwos6alS5fSv39/ANq1a0fLli33h+jzzz+fhg0bAtChQwfWr1+vEC0iIiJS%0ADf6czrEUKG1kQ5VnQleokivGNa24J/pg9erV23/ZWsuFF17IrFmzDrhOabfzt9q1a++/HBUVxb59%0A+wJeg4iIiEg40LbfftatWzc++ugj1q5dC8Cvv/7K6tWradeuHevWreO7774D+J+QXez8889n8uTJ%0AABQWFvLLL7/QoEEDdu3aVer1zzzzTGbOnAnA6tWr2bBhAwkJCTX9tEREREQimkK0nzVp0oRp06bR%0Ap08fTjrppP2tHHXq1GHKlClceumldOnShaOPPrrU248bN47FixfTqVMnunbtSlZWFo0bN6ZHjx50%0A7NiR1NTUA65/9913U1RURKdOnbjmmmuYNm3aASvQIiIiInLojLXW6xoqlJSUZJctW3bAsZUrV9K+%0AfXuPKpLS6GciIiIioc4Ys9xam1TR9bQSLSIiIiJSRf6cziEiIiIiUq70jBzS5meTm5dPXGwMqckJ%0ApCTGe11WhRSiRURERMQT6Rk5DJubSX5BIQA5efkMm5sJEPRBWu0cIiIiIuKJtPnZ+wN0sfyCQtLm%0AZ3tUUeUpRIuIiIiIJ3Lz8qt0PJgoRIuIiIiIJ+JiY6p0PJgoRFfT9u3b6dy5M507d+aYY44hPj5+%0A/9d79+49pPt+/fXXSUtLq5E6r7/+elq3bs3JJ5/MCSecwI033khubm6Ftxs9ejS//fZbjdQgIiIi%0AUprU5ARioqMOOBYTHUVqcvBvFKcTC6upcePG+7fufuSRR6hfvz6DBg064DrWWqy11KpVtfcqV1xx%0ARY3VCTBmzBhSUlIoKipi9OjRnHfeeWRmZhIdHV3mbUaPHs0tt9xCnTp1arQWERERkWLFJw+G4nSO%0AiFmJTs/IocfwRbQe+hY9hi8iPSPHL4+zdu1aOnTowHXXXceJJ57Ipk2b6NevH0lJSZx44ok89thj%0A+6/brFkzHnnkERITEznppJNYvXo1AM8++ywDBgwA3Ery/fffz+mnn85xxx3H66+/DrgtwO+8807a%0AtWvHRRddxMUXX0x6enq5tdWqVYtBgwbRqFEj3n33XYBSaxszZgxbtmzhzDPP5IILLijzeiIiIiKH%0AKiUxno+GnscPwy/lo6HnhUSAhggJ0cXjU3Ly8rH8MT7FX0F61apVDBw4kKysLOLj4xk+fDjLli3j%0Aq6++YsGCBWRlZe2/btOmTcnIyOC2225j9OjRpd7fli1b+Oijj0hPT2fYsGEAvPrqq+Tk5JCVlcW0%0AadP45JNPKl1fly5dWLVqFUCptQ0cOJCjjz6aJUuW8N5775V5PREREZFIFREhOtDjU9q0aUNS0h+7%0ARc6aNYsuXbrQpUsXVq5ceUAA7dWrFwBdu3Zl3bp1pd5fSkoKxhhOOukkcnJc8F+6dCm9e/emVq1a%0AxMXFcfbZZ1e6vpJbvZdXW0mVvZ6IiIhIJIiInuhAj0+pV6/e/str1qxh3LhxfP7558TGxnL99dcf%0AcMJe7dq1AYiKimLfvn2l3l/xdeDAAFxdK1as4NJLL62wtso+BxEREZFIExEr0V6OT9m5cycNGjTg%0AiCOOYNOmTcyfP79G7rdHjx7MmTMHay2bNm3iww8/rPA21lrGjBnD9u3bufDCC8utrUGDBuzatcuv%0Az0FEREQkVEXESnRqcsIBW0pC4MandOnShQ4dOtCuXTtatmxJjx49auR+e/fuzaJFi2jfvj0tW7Yk%0AMTGRhg0blnrdgQMH8vDDD5Ofn0/37t1ZtGgR0dHR5dbWr18/LrjgApo3b86CBQv88hxEREREQpWp%0AifYAf0tKSrLLli074NjKlStp3759pe8jPSMnJMenlGf37t3Ur1+frVu3ctppp/HZZ5/RpEkTz+qp%0A6s9EREREJNgYY5Zba5Mqul5ErESDG58S6qH5YH/605/YuXMnBQUFPProo54GaBEREZFIEjEhOhwt%0AWbLE6xJEREREIlJEnFgoIiIiIlKTQjpEh0I/d6TQz0JEREQiSciG6Dp16rB9+3aFtyBgrWX79u3U%0AqVPH61JEREREAiJke6KbNWvGxo0b2bp1q9elCO5NTbNmzbwuQ0RERCQgQjZER0dH07p1a6/LEBER%0AEZEIFLLtHCIiIiIiXgnZlWgRERGJbOG4kZqEDoVoERERCTnpGTkMm5tJfkEhADl5+QybmwmgIC0B%0AoXYOERERCTlp87P3B+hi+QWFpM3P9qgiiTQK0SIiIhJycvPyq3RcpKYpRIuIiEjIiYuNqdJxkZqm%0AEC0iIiIhJzU5gZjoqAOOxURHkZqc4FFFEml0YqGIiIiEnOKTBzWdQ7yiEC0iIiIhKSUxXqFZPKN2%0ADhERERGRKlKIFhERERGpIoVoEREREZEqUogWEREREakihWgRERERkSrSdA4RERGRAErPyNFovjCg%0AlWgRERGRAEnPyGHY3Exy8vKxQE5ePsPmZpKekeN1ad4pKoL0dPjXv7yupEoUokVEREQCJG1+NvkF%0AhQccyy8oJG1+tkcVeWjvXnjhBTjxRLjiCpg+HX7/3euqKk0hWkRERCRAcvPyq3Q8LO3eDWPGQJs2%0AcMstULs2zJoF337rLocI9USLiIiIBEhcbAw5pQTmuNgYD6oJsG3bYPx4mDABfv4ZzjkHpk6F5GQw%0Axuvqqkwr0SIiIiIBkpqcQEx01AHHYqKjSE1O8KiiAFi/Hu6/H1q0gMcegzPPhE8+gcWL4eKLQzJA%0Ag1aiRURERAKmeApHREzn+OYbGDnStWoAXH89DB4M7dt7W1cNUYgWERERCaCUxPjwDM3FPv4Yhg+H%0AN9+EunXh3nvhgQegeXOvK6tRCtEiIiIicmishXnzYMQIWLIEGjWChx+G/v2hcWOvq/MLhWgRERER%0AqZ59+2D2bBeeMzPdavPYsXDbbVCvntfV+ZVCtIiIiIhUzZ49bsbzqFGwbh106ODmPPfpA9HRXlcX%0AEArRIiIiIh4JuS3Ad+yASZNg3DjYuhW6d3crz5ddBrUia+ibQrSIiIiIB4q3AC/ewbB4C3Ag+IJ0%0Abq7bIOXpp91mKZdcAkOHwhlnhOyIukMVWW8ZRERERIJESGwBnp3t+ptbtYLRo6FnT1ixAt56y817%0AjtAADVqJFhEREfFEUG8BvmyZG1M3d67bivv22+HBB+G447yuLGgoRIuIiIh4IOi2ALcWFi504Xnh%0AQmjYEIYNg/vug6ZNvakpiKmdQ0RERMQDQbMFeGEhzJkDp5wCF14IWVlup8ENG+Cf/1SALoNWokVE%0AREQ84PkW4L//Di++6ALzmjXQti1MnQp9+7oWDimXQrSIiIiIRzzZAnznTpgyxZ0ouGkTdO0Kr74K%0AV1wBUVEV314AhWgRERGRyLB5Mzz1FEycCL/8Ahdc4FaizzsvoqdsVJdCtIiIiEg4++EHt7Pg88+7%0AFo4rr4QhQyApyevKQppCtIiIiEg4+vprGDECZs92bRo33ACpqXDCCV5XFhYUokVERETChbWwZIkb%0AU/f221C/PjzwAAwYAHFxXlcXVhSiRUREREJdURG8+aYLz59+Ck2auPF0d90FRx7pdXVhSSFaRERE%0AJFTt3QuzZrkxdVlZbnvuiRPh5pshxqNNWyKE3zZbMcY0N8YsNsZkGWO+Ncbc7zveyBizwBizxvdf%0AvT0SERERqYpff4Vx4+D44+Gmm1zP88yZbt7z3XcrQAeAP3cs3Ac8aK3tAHQD7jHGdACGAguttW2B%0Ahb6vRURERKQi27fDo49Cixauz7l1a5g3D776Cq69Fg5Tk0Gg+O2VttZuAjb5Lu8yxqwE4oHLgXN8%0AV5sOvA8M8VcdIiIiIiHvxx/d5ihTpsCePdCzpxtTd/rpXlcWsQLydsUY0wpIBD4DmvoCNsBPQKkb%0Ashtj+gH9AFq0aOH/IkVERESCTVaW63eeOdN93aePC88nnuhtXeLXdg4AjDH1gdeAAdbanSW/Z621%0AgC3tdtbaKdbaJGttUpMmTfxdpoiIiEjw+PRTSElxYfnVV12f89q1MGOGAnSQ8OtKtDEmGhegZ1pr%0A5/oObzbGHGut3WSMORbY4s8aREREREKCtfDOO26DlA8+cKPpHn4Y7r0XjjrK6+rkIP6czmGA54CV%0A1trRJb71BnCj7/KNwH/8VYOIiIhI0Nu3z42pS0yESy6B775z/c8bNsAjjyhAByl/rkT3APoCmcaY%0AFb5jDwHDgVeMMbcC64HefqxBREREJDjl58O0aZCWBj/8AO3awQsvuCkbhx/udXVSAX9O51gKmDK+%0Afb6/HldEREQkqOXlweTJMHYsbNkCp53mVp579oRafj9dTWqIhgmKiIiIBMKmTS44T54Mu3ZBcjIM%0AHQpnnw2mrHVHCVYK0SIiIiL+tHata9mYNs31P/fuDYMHux5oCVkK0SIiIiL+sHy5m7Tx2msQHQ23%0A3AKDBkGbNl5XJjVAIVpERESkplgLixfD8OGwYAEccYRbdb7/fjjmGK+rkxqkEC0iIiJyqIqKID3d%0AhecvvnCBecQIuOMOaNjQ6+rEDxSiRURERKrr99/dltwjR0J2tmvVeOYZuOEGqFPH6+rEjxSiRURE%0ARKpq1y6YMsWNpsvNhS5d4JVXoFcviIryujoJAIVoERERkcrauhWeegomTHDzns87z03duOACjamL%0AMArRIiIiIhVZtw5GjYLnn4fffnMrzkOGwCmneF2ZeEQhWkRERKQsmZnuBMF//9vtJnjDDZCaCgkJ%0AXlcmHlOIFhERETnY0qVu0sZbb0G9ejBgAAwcCPHxXlcmQUIhWkRERATcmLp581x4/ugjaNwYHnsM%0A7rkHGjXyujoJMgrRIiIiEtkKCly7xogR8O230LIljB/vdhisW9fr6iRIKUSLiIhIZNqzB557zp0w%0AuGEDdOwIL74I11zjtukWKYdCtIiIiESWn392I+rGj4dt26BHD5g4ES69VGPqpNIUokVERCQybNzo%0ANkeZMgV+/RX+/Gc3pu6MM7yuTEKQQrSIiIiEt1Wr3LbcL73kTh689loYPNi1b4hUk0K0iIiIhKfP%0AP3eTNtLToU4duPNOeOABaNXK68okDChEi4iISPiwFhYscOF58WI48kj429+gf39o0sTr6iSMKESL%0AiIhI6Nu3D157zY2py8hwm6KMHg233w7163tdnYQhhWgREREJXb/9BtOnQ1oafPed2477+efhuuvg%0A8MO9rk7CmEK0iIiIhJ5ffoHJk2HsWNi8GU45xQXpyy+HWrW8ri6kpGfkkDY/m9y8fOJiY0hNTiAl%0AUdubV0QhWkRERELHTz+54Dx5MuzcCRddBEOHwjnnaMZzNaRn5DBsbib5BYUA5OTlM2xuJoCCdAX0%0AVk1ERESC39q1brpGq1ZuxTk5GZYvh/nz4dxzFaCrKW1+9v4AXSy/oJC0+dkeVRQ6tBItIiIiwevL%0AL93JgnPmwGGHwU03waBB0Lat15WFhdy8/Codlz8oRIuIiEhwsRbef9+NqXv3XWjQAFJT4f774dhj%0Ava4urMTFxpBTSmCOi43xoJrQonaOEJWekUOP4YtoPfQtegxfRHpGjtcliYiIHJqiInj9dejWDc47%0AD1asgH/9CzZscIFaAbrGpSYnEBMddcCxmOgoUpMTPKoodGglOgTpJAAREQkre/fCzJmubSM7G447%0Azp04eOONEKMVUX8qzg2azlF1CtEhqLyTAPSXXkREQsauXTB1qtsUJScHOneGWbPgqqtc/7MEREpi%0AvPJDNehvaAjSSQAiIhLStm6F8eNhwgTYscONp3vuOTeuTlM2JEQoRIcgnQQgIiIhaf16ePJJePZZ%0AyM+HlBQYMsT1QIuEGJ1YGIJ0EoCIiISUb76BG26ANm1cr/M110BW1h8nEYqEIK1EhyCdBCAiIiHh%0Ao4/cyYJvvgn16sF998HAgdC8udeViRwyhegQpZMAREQkKFkL8+a58LxkCTRuDI8+Cvfc4y6LhAmF%0AaBERETl0+/bB7NkuPGdmutXmsWPhttvcKrQfpGfk6FNZ8YxCtIiIiFTfnj3wwgswahSsWwcdOsCM%0AGfCXv0B0tN8eVnsmiNd0YqGIiIhU3Y4d8Pjj0KoV3Huv203wjTfcKnTfvn4N0FD+ngkigaCVaBER%0AEam8nBwYMwaeeQZ274ZLLnFj6s48M6AznrVngnhNIVpEREQqlp0NaWmuVaOoyLVrDB4MJ53kSTna%0AM0G8pnYOERERKdsXX7htuNu3h5kzoV8/WLMGXnrJswAN2jNBvKeVaBERETmQtbBwITzxBCxaBLGx%0A8NBDbs7z0Ud7XR2gPRPEewrRIiIi4hQWwty5MHw4fPklxMW5qRv9+kGDBl5X9z+0Z4J4SSFaREQk%0A0v3+u+t1HjkS1q6FE06AZ5+F66+H2rW9rk4kKClEi4iIRKqdO+Hpp920jZ9+gqQkmDMHUlIgKqri%0A24tEMIWHObCMAAAgAElEQVRoERGRSLN5M4wbB5MmwS+/wIUXuhMFzzsvoGPqREKZQrSIiEik+P57%0A1+P8/POwdy9ceSUMHQpdu3pdmUjIUYgWEREJdytWwIgR8MorcNhhcOONMGiQ630WkWpRiBYREQlH%0A1sKHH7pJG++8A/Xrw4MPwoABbuqGiBwShWgREZFwUlQEb77pwvOnn0KTJvDPf8Jdd8GRR3pdnUjY%0AUIgWEREJB3v3wssvuzF1K1dC69buxMGbboIYbYUtUtMUokVERELZ7t1upvOTT8LGjW4r7pdfhquv%0Adv3PIuIX+r9LREQkFG3bBhMmwPjx8PPPcOaZMGUKXHyxxtSJBIBCtIiISCjZsAFGj4apU2HPHujZ%0AE4YMgdNP97oykYiiEC0iIhIKsrJcv/PMme7r666DwYOhQwdv6xKJUArRIiIiweyTT9ykjTfegLp1%0A4e673ai6Fi28rkwkoilEi4iIBBtr3Wzn4cPdrOdGjeDhh6F/f2jc2OvqRASFaBERkeCxbx+8+qoL%0Az19/Dc2awdixcNttUK+e19WJSAkK0SIiUqb0jBzS5meTm5dPXGwMqckJpCTGe11W+MnPh2nTIC0N%0AfvgB2rd3X/fpA4cf7nV1IlIKhWgRESlVekYOw+Zmkl9QCEBOXj7D5mYCKEjXlLw8tyHKuHGwZQt0%0A6wZjxsBll0GtWl5XJyLl0P+hIiJSqrT52fsDdLH8gkLS5md7VFEYyc11kzVatIC//hW6doX334eP%0AP4bLL1eAFgkBWokWEZFS5eblV+m4VMKaNa5lY/p01/98zTUuTHfu7HVlIlJFCtEiIlKquNgYckoJ%0AzHGxMR5UE+KWL4cRI2DOHNfjfOutMGgQHHec15WJSDXp8yIRESlVanICMdFRBxyLiY4iNTnBo4pC%0AjLWwcCFceCEkJcH8+W5nwfXrXR+0ArRISPNbiDbGPG+M2WKM+abEsUeMMTnGmBW+P5f46/FFROTQ%0ApCTG80SvTsTHxmCA+NgYnujVSScVVqSwEF57DU49FS64AL75xq1Cb9gATzwBTZt6XaGI1AB/tnNM%0AAyYAMw46PsZaO8qPjysiIjUkJTFeobmyfv8dXnzRbc29Zg0cfzxMmQJ9+0KdOl5XJyI1zG8h2lr7%0AoTGmlb/uX0REJCjs3AnPPONG023aBF26wOzZcOWVEBVV8e1FJCR5cWJhf2PMDcAy4EFr7Q4PahAR%0AETk0W7a4+c4TJ8Ivv8D558OMGe6/xnhdnYj4WaBPLJwMHAd0BjYBT5Z1RWNMP2PMMmPMsq1btwaq%0APhERkfL98APccw+0bOl6nC+4AD7/HN57z11WgBaJCAEN0dbazdbaQmttETAVOLWc606x1iZZa5Oa%0ANGkSuCJFRERK8/XXcN110LYtTJ3qLq9c6cbWnXKK19WJSIAFtJ3DGHOstXaT78srgG/Ku76ISCRK%0Az8ghbX42uXn5xMXGkJqcoJP7vGItLF0Kw4fDvHlQvz4MGAADB0K8fiYikcxvIdoYMws4BzjKGLMR%0AeBg4xxjTGbDAOuAOfz2+iEgoSs/IYdjczP3bbefk5TNsbiaAgnQgFRXBW2+58Pzxx3DUUfD443D3%0A3XDkkV5XJyJBwJ/TOfqUcvg5fz2eiEg4SJufvT9AF8svKCRtfrZCdCAUFMCsWW6uc1aW63ueMAFu%0Avhnq1vW6OhEJItr2W0QkiOSWss12ecelhvz6Kzz3HDz5pNsUpWNHeOkl6N0boqO9rk5EgpBCtIhI%0AEImLjSGnlMAcFxvjQTURYPt2N6Luqafc5R493Jbcl1yiKRsiUq5Aj7gTEZFypCYnEBN94AYdMdFR%0ApCYneFRRmPrxR3jgAdeu8fDD0L07LFniTiK89FIFaBGpkFaiRUSCSHHfs6Zz+MnKlW5b7pdecpM3%0Arr0WBg927RsiIlWgEC0iEmRSEuMVmmvaZ5+5SRvp6RATA3fd5VaiW7XyujIRCVEK0SIiEp6shfnz%0AXXj+4AM3mu7vf4f+/UGbeInIIVKIFhGR8LJvn9tFcPhw+OortynK6NFw++1usxQRkRqgEC0iIuEh%0APx+mT4e0NPj+e2jXDl54wfU9H36419WJSJhRiBYRkdCWlweTJ8PYsbBlC5x6KowaBZdfDrU0hEpE%0A/EMhWkREQtOmTS44T54Mu3ZBcjIMHQpnn60RdSLidwrRIiISWtaudS0b06a5/uerr4YhQyAx0evK%0ARCSCKESLiEho+PJLGDHCnTQYHQ233AKDBkGbNl5XJiIRSCFaxCc9I0cbXIgEG2vh/ffdpI1334Uj%0AjnCbo9x/PxxzjNfViUgEU4gWwQXoYXMzyS8oBCAnL59hczMBFKRFvFBU5DZGGTECPv8cmjZ1QfrO%0AO6FhQ6+rExFRiBYBt8VycYAull9QSNr8bIVoOWT6lKMK9u51W3KPHAnZ2XDccfD003DjjVCnjtfV%0AiYjspxAtAuTm5VfpuEhl6VOOStq1C6ZOdZui5ORA587w73/DlVfCYfpVJSLBRwM0RYC42JgqHRep%0ArPI+5RBg61a3FXeLFvDgg9C2LbzzjjuJ8JprFKBFJGgpRIsAqckJxERHHXAsJjqK1OQEjyqScKFP%0AOcqwbh307w8tW8I//wnnnguffgqLF7t5z5rzLCJBTm/xRfjjY3X1rUpNi4uNIaeUwByxn3JkZrp+%0A51mz3G6C118PqanQvr3XlYmIVIlCtIhPSmK8QrPUuNTkhAN6oiFCP+VYutRN13jrLahXz42oGzgQ%0AmjXzujIRkWpRiBYR8aOI/pSjqAjmzXPh+aOPoHFjeOwxuOceaNTI6+pERA6JQrSIiJ9F3KccBQUw%0Ae7ab8fzNN+6kwXHj4NZb3Sq0iEgYUIgWEZGasWcPPP88jBoF69fDiSfCjBnwl7+4bbpFRMKIQrSI%0AiByan3+GiRPhqadg2zY4/XSYMAEuucSdPCgiEoYUokVEpHo2boQxY+CZZ+DXX11oHjYMzjjD68pE%0ARPxOIVpERKpm1SpIS4MXX3QnD/bpA4MHQ6dOXlcmIhIwCtEiIlI5n3/uThZ8/XWoXRvuuMPtMtiq%0AldeViYgEnEK0iIiUzVp47z03pm7RIoiNhb/+1e02ePTRXlcnIuIZhWgREflfhYXw2msuPGdkQFyc%0Am7rRrx80aOB1dSIinlOIFhGRP/z2mxtLl5YGa9fCCSfAs8+67blr1/a6OhGRoKEQLSIisHMnPP20%0Am7bx00+QlARz5kBKCkRFeV2diEjQUYgWEYlkmze73QQnTYJffoELL4SZM+Hcc8EYr6sTEQlaCtEi%0AIpHo++9dj/Pzz7ttuq+8EoYMga5dva5MRCQkKESLiESSFSvcmLpXXoHDDoObboJBg6BtW68rExEJ%0AKQrRIgGWnpFD2vxscvPyiYuNITU5gZTEeK/LknBmLXz4oZu08c47brrGoEEwYAAce6zX1YmIhCSF%0AaJEASs/IYdjcTPILCgHIyctn2NxMAAVpqXlFRfDGG27l+dNP3Vznf/0L7rrLzXsOInpzKSKhRiFa%0A5CD+/GWeNj97f4Aull9QSNr8bAUGqTl798LLL7vwvGoVtG4NEyfCzTdDTIzX1f0PvbkUkVBUy+sC%0ARIJJ8S/znLx8LH/8Mk/PyKmR+8/Ny6/ScZEq2b0bxo6FNm1cYD78cBemV6+Gu+8OygAN5b+5FBEJ%0AVlqJlmoJ9Y9ey6rf3yvFcbEx5JQSmONigzPcSIjYtg0mTIDx4+Hnn+Hss2HKFLj44pAYU6c3lyIS%0AihSipcpC/aPX8ur39y/z1OSEAx4bICY6itTkhBq5f4kwGzbA6NEwdSrs2QOXX+7G1HXv7nVlVaI3%0AlyISitTOIVUW6h+9lld/Wb+0a+qXeUpiPE/06kR8bAwGiI+N4YlenULizYcEkawsN5quTRvX69y7%0AN3z7LaSnh1yABvfmMib6wF0R9eZSRIKdVqKlykL9o9fy6h9zTWe/rxSnJMYrNEv1fPKJG1P3xhtQ%0Aty7cey888AA0b+51ZYek+P+HUG4RE5HIoxAtVRbqH72WV79+mUvQsRbeftuF5yVLoHFjeOQRF6Ab%0AN/a6uhqjN5ciEmoUoqXKQr2vt6L69ctcgsK+fW5XweHDITPTrTaPGwe33gr16nldnYhIxFOIlioL%0A9dXaUK9fwtyePfDCCzBqFKxbBx06wPTp0KcPREd7XZ2IiPgYa63XNVQoKSnJLlu2zOsyRET8Z8cO%0AmDTJrTZv3QrdusHQoXDZZVBL54CLiASKMWa5tTapoutV6l9mY0yPyhwTEZEqys2F1FRo0QL+9jdI%0ASoIPPoCPP3Yj6xSgRUSCUmX/dR5fyWMiIlIZ2dlw221uS+7Ro6FnT1ixAubNg7POColNUkREIlm5%0APdHGmO7A6UATY8wDJb51BBBV+q1ERKRMX3wBI0bA3LlQu7YL0g8+CMcd53VlIiJSBRWdWHg4UN93%0AvQYlju8ErvJXUSIiYcVaWLjQTdpYuBAaNoRhw+C++6BpU6+rExGRaig3RFtrPwA+MMZMs9auD1BN%0AIiLhobAQXn/dhefly+GYY2DkSLjjDjjiCK+rExGRQ1BRO8dYa+0AYIIx5n/GeFhre/qtMhGRUPX7%0A7/Diiy4wr1kDbdvC1KnQt69r4RARkZBXUTvHDN9/R/m7EBGRkLdzJ0yZ4k4U3LQJunaFV1+FK66A%0AKJ1GIiISTioK0WnA+cAl1tohAahHRCT0bNni5jtPmgR5eXDeeTBjBpx/vqZsiIiEqYpC9LHGmNOB%0AnsaYfwMH/Daw1n7pt8pERILdDz+4nQWff961cPTqBUOGwCmneF2ZiIj4WUUh+v+AvwPNgNEHfc8C%0A5/mjKBGRoPb1125M3ezZbjOUG2+EQYMgIcHrykREJEAqms4xB5hjjPm7tfYfAapJRCT4WAtLl7pJ%0AG/PmQf36MGAADBwI8fFeVyciIgFW0Uo0ANbafxhjegJn+Q69b639r//KEhEJEkVF8N//uvD8ySfQ%0ApAk8/jjcfTcceaTX1YmIiEcqFaKNMU8ApwIzfYfuN8acbq19yG+ViYh4qaAAZs1ybRtZWdCqFUyY%0AALfcAjExXlcnIiIeq1SIBi4FOltriwCMMdOBDEAhWkTCy6+/wrPPwpNPwo8/wkknwcsvw9VXw2GV%0A/SdTRETCXVV+I8QCP/suN/RDLSIi3tm+3a00jx/vLp91FjzzDFx8scbUiYjI/6hsiH4CyDDGLMaN%0AuTsLGOq3qkREAuXHH93mKFOmwJ490LOnG1N3+uleVyYiIkGswhBtjDHAUqAbUDz8dIi19id/FiYi%0A4ldZWW5b7pm+Uz2uvRYGD4YTT/S2LhERCQkVhmhrrTXGzLPWdgLeCEBNIiL+8+mnbtLGf/4Ddeu6%0AKRsPPAAtW/rtIdMzckibn01uXj5xsTGkJieQkqixeCIioaxWJa/3pTGmSltwGWOeN8ZsMcZ8U+JY%0AI2PMAmPMGt9/NR9KRPzPWnjnHTjnHOjeHT78EB5+GNavd9t1+zlAD5ubSU5ePhbIyctn2NxM0jNy%0A/PaYIiLif5UN0acBnxpjvjPGfG2MyTTGfF3BbaYBFx90bCiw0FrbFliI+qpFxJ/27XNj6hIT4U9/%0Agu++c/3PGzbAI4/AUUf5vYS0+dnkFxQecCy/oJC0+dl+f2wREfGfyp5YmFzVO7bWfmiMaXXQ4cuB%0Ac3yXpwPvA0Oqet8iIuXKz4dp0yAtDX74Adq1gxdecH3Phx8e0FJy8/KrdFxEREJDuSHaGFMHuBM4%0AHsgEnrPW7juEx2tqrd3ku/wT0PQQ7ktE5EB5eTB5MowdC1u2wKmnupXnnj2hVmU/eKtZcbEx5JQS%0AmONitWGLiEgoq+i3ynQgCReg/wQ8WVMPbK21gC3r+8aYfsaYZcaYZVu3bq2phxWRcLRpkxtL16IF%0APPSQa99YvNidRJiS4lmABkhNTiAmOuqAYzHRUaQmJ3hUkYiI1ISK2jk6+KZyYIx5Dvj8EB9vszHm%0AWGvtJmPMscCWsq5orZ0CTAFISkoqM2yLSARbswZGjXKtG/v2Qe/ebkxdYqLXle1XPIVD0zlERMJL%0ARSG6oPiCtXafOfRdu94AbgSG+/77n0O9QxGJQMuXw4gRMGeO63G++WZITYU2bbyurFQpifEKzSIi%0AYaaiEH2yMWan77IBYnxfG1xHxhFl3dAYMwt3EuFRxpiNwMO48PyKMeZWYD3Q+xDrF5FIYa1r0Rg+%0AHBYsgCOOcC0c998PxxzjdXUiIhJhyg3R1tqo8r5fwW37lPGt86t7nyISgYqKID3dhecvvnCBefhw%0AuPNOaNjQ6+pERCRCVXbEnYhIYP3+u9uSe+RIyM52rRrPPAM33AB16nhdnYiIRDiFaBEJLrt2wdSp%0AbjRdTo47SXD2bLjySoiq9odjIiIiNUohWkSCw9at8NRTMGGCm/d87rnw/PNw4YVw6Cc1i4iI1CiF%0AaBHx1rp18OST8Nxz8NtvcMUV7oTBU0/1ujIREZEyKUSLiDcyM12/86xZbjOUvn3dmLp27byuTERE%0ApEIK0QGSnpGjzRZEAJYuddM13noL6tWDAQPcn2bNvK5MRESk0hSiAyA9I4dhczPJLygEICcvn2Fz%0AMwEUpCUyFBXBvHkuPH/0ERx1FDz2GNxzDzRq5HV1IUdvykVEvFfL6wIiQdr87P0Bulh+QSFp87M9%0AqkgkQAoK4MUX4aST4LLLYONGGD8e1q+Hv/9dAboait+U5+TlY/njTXl6Ro7XpYmIRBSF6ADIzcuv%0A0nGRkLdnjwvLxx/v5jobAy+9BGvWwL33Qt26XlcYsvSmXEQkOKidIwDiYmPIKSUwx8XGeFCNiB/9%0A/DNMnOhG1W3bBmec4b6+9FKNqashelMuIhIctBIdAKnJCcREH7hJREx0FKnJCR5VJFLDNm6EBx+E%0AFi3g//4PunWDJUvcnz//WQG6BpX15ltvykVEAkshOgBSEuN5olcn4mNjMEB8bAxP9OqkE4Ek9K1a%0ABbfcAscdB+PGuRnPX38Nb77pVqGlxulNuYhIcFA7R4CkJMYrNEv4+PxzN2kjPR1q14Y77nAr0a1a%0AeV1Z2Cv+d0TTOUREvKUQLSKVYy0sWODC8+LFEBsLf/0r9O8PRx/tdXURRW/KRUS8pxAtIuUrLIQ5%0Ac2DECMjIgLg4t0337bdDgwZeVyciIuIJhWgRKd1vv8H06ZCWBt99ByecAM89B9dd51o4REREIphC%0AtIgc6Jdf4OmnYcwY2LwZTjkFRo6Eyy+HqKiKby8iIhIBFKJFxPnpJzdhY9Ik2LkTLroIhgyBc8/V%0AiDoREZGDKESLRLq1a2HUKJg2zW3TfdVVLjx36eJ1ZSIiIkFLIVokUmVkuJMFX30VDjsMbroJBg2C%0Atm29rkxERCToKUSLRBJr4YMP3Ji6+fPddI3UVLj/fjj2WK+rExERCRkK0SKRoKgI3njDhefPPoOm%0ATeGJJ+DOO9285zCQnpGjDUhERCRgFKJFwtnevfDyy65tY9Uqtz335Mlw440QE+N1dTUmPSOHYXMz%0AyS8oBCAnL59hczMBFKRFRMQvanldgIj4we7dbkRdmzZw881Qpw7MmgXZ2W71OYwCNLgtsIsDdLH8%0AgkLS5md7VJGIiIQ7rUSLhJOtW2H8eJgwAXbsgHPOgWefdePqDhpTF07tD7l5+VU6LiIicqgUokXC%0Awfr1bivuZ5+F/HxISXFj6rp1K/Xq4db+EBcbQ04pgTkuNrxW3EVEJHionUMklH3zDfTt69o2Jk+G%0Aa66BrCx4/fUyAzSEX/tDanICMdEH7qYYEx1FanKCRxWJiEi400q0SCj66CM3aeO//4V69eC++2Dg%0AQGjevFI3D7f2h+LV83BpTxERkeCnEC0SKqyFefNceF66lN9jj+TFC25kYodk6h7dlNRttUipXIYO%0Ay/aHlMR4hWYREQkYhWiRYLdvH8ye7cbUZWZC8+Z8nfooN5mT+NlEA7Cjij3NqckJB/REg9ofRERE%0AqkI90SLBas8emDjRbcN9/fVQWAjTp8N333FXozP2B+hiVelpTkmM54lenYiPjcEA8bExPNGrk1Zy%0ARUREKkkr0SLBZscOmDQJxo1zI+u6d4ennoJLL4Va7n1vTfQ0q/1BRESk+hSiJWIF3ZzknBy3Qcoz%0Az7jNUi65xI2pO/PM/5nxHI49zSIiIqFEITpIBV3ACzNBNSc5OxvS0mDGDNey8Ze/wODBcPLJZd5E%0APc0iIiLeUk90ECoOeDl5+Vj+CHjpGTlelxY2gmJO8hdfwFVXQfv2MHMm3H47rFnjLpcToEE9zSIi%0AIl7TSnQQKi/gKSTVDM/mJFsLCxe6MXULF0LDhjBsmJvz3LRple4qFHqa9YmKiIiEK4XoIBRuG2EE%0Ao4D3FBcWwty5bkzd8uVw7LGuhaNfPzjiCP88pseCqmVGRESkhqmdIwiVFeR00ljNCdg20b//DlOn%0AQrt20Ls37Nzpvv7hBxg0KGwDNARJy4yIiIifKEQHodTkBKKjDpzGEB1ldNJYDfJ7T/HOnW6luXVr%0At9rcsCG8+iqsXAm33Qa1a9fM4wQxfaIiIiLhTO0cwcpW8HUY8apv1i89xZs3u5nOEyfCL7/ABRfA%0Aiy+SfmQCae+uJvev7wRdb7C/Xn+N4RMRkXCmEB2E0uZnU1B0YGouKLJheWJhVfpmg/okte+/h1Gj%0A4IUXXAvHlVfC0KHQtWtQ9QYf/Bqe264Jry3P8UttGsMnIiLhTO0cQSiSPgavbN9s0I79++oruPZa%0AtzX3c89B376wapVr3ejaFQie3uDSXsOZn27wW20awyciIuFMK9FByJ8fgwfbam5l3zBUd+yfX56v%0AtfDhh25M3TvvQP368OCDMGAAxMVV+FwqOu4vpb2GZXUJ1VRtoTCGT0REpDq0Eh2E/DU5IhhXcys7%0AiaQ6QbTGn29REfznP3D66XDOOW5U3eOPw4YNMHJkqQG6tOdS0XF/qUowVt+yiIhI+RSig5C/PgYP%0AlraCkir7hqE6QbTGnu/evTB9OnTsCCkp7uTBSZNg/Xr461/hyCPLvXnAxulVoKzXyhz0tfqWRURE%0AKqZ2jiDlj4/Bg6WtoKTi51hRy0V1TlI75Oe7ezc8+yw8+SRs3AgnnQQvvwxXXw2HVf5/nco+R38r%0A6zW8sms8i1dtDZoWHxERkVCgEB1BgnXkWGXeMFQniFb7+W7bBhMmwPjx8PPPcNZZ8Mwz8Kc/gTl4%0A3bZygqE3OFjCvIiISDhQiI4goT5yrKpBtMrPd8MGGD3a7Si4Zw/07AlDhrge6DARDGFeREQkHChE%0AR5BIW4ms9PPNynInBs6c6b6+7joYPBg6dAhwxSIiIhIqjLXBvxVeUlKSXbZsmddlSLj59FM3pu4/%0A/4G6deH22+GBB6BFC68rExEREY8YY5Zba5Mqup5WoiNYsM2MDghr3WznESPggw+gUSN4+GG49144%0A6iivqxMREZEQoRAdoYJpK+qA2LfP7SI4YoTbZbBZMxgzBm67zW2WIiIiIlIFmhMdoYJxZrRf5OfD%0A5Mlwwglue+69e+GFF+C779wOgwrQIiIiUg1aiY5QwTgzukbl5bnwPHYsbNkCp53mVp4vuwxq6b2j%0AiIiIHBqliQgVLFtR17jcXDdZo0ULeOghSEyE99+HTz4hvUUSPUa+T+uhb9Fj+CJPtzsXERGR0KaV%0A6EoIxxPwQn1m9P9YswbS0tz23Pv2Qe/ebsZz585ABPaAi4iIiF9pJboCxeErJy8fyx/hK9RXMVMS%0A43miVyfiY2MwQHxsDE/06hR6gXL5cheYExJgxgy49VZYvRpmzdofoCGCesBFREQkILQSXYHywlfI%0ABc6DhOzuddbCokVu0saCBdCwIQwdCvffD02blnqTsO8BFxERkYBSiK5AKIevsGtDKSyE9HS3Qcqy%0AZXDMMW6nwTvugCOOKPemcbEx5JTyMwv5HnARERHxhEJ0BUI1fAWqBzggQf333+Gll1xgXr0ajj8e%0ApkyBvn2hTp1K3UWo9ICH3RufANJrJyIigaQQXYFQCV8Hq6gHuCbCht+D+q5d8MwzbjRdbi506QKz%0AZ8OVV0JUVJXuqrieYA5ZOvmx+vTaiYhIoBlrrdc1VCgpKckuW7bMs8cPxRWuVkPfKvN7MdFR//Om%0AoDonFfYYvqjUVfr42Bg+Gnpele7rAFu2wFNPwcSJbt7z+ee7nufzzwdjqn+/Qc5vr2cE0GsnIiI1%0AxRiz3FqbVNH1tBJdCaF4Ap4x7vy70tTUiZI13i/+ww/w5JPw3HOuhaNXLzem7pRTqnd/fuSPN1ah%0A3H/vNb12IiISaArRlRRKq9HpGTllBuiyVCds1Fi/+Ndfu0kbs2e73QRvuAFSU93YuiDkr9aBUO2/%0ADwZ67UREJNA8mRNtjFlnjMk0xqwwxnjXp1FJoTYrurzZx1FltENUJ2ykJicQE31gb3Kl+8WthSVL%0A4NJL4eST4Y03YMAAtxr97LNBG6DBfzOnD+n1jHB67UREJNC83GzlXGtt58r0nHgt1DbqKG9Vuc9p%0AzWssbFRrw5aiInjzTTjjDDjrLPj8c/jHP2D9etKvG0iPF7ODfltuf7UOhM0GOB7QayciIoGmdo5K%0ACLV+y7I+2j6ybjSPp3QiqWWjGmtNqXS/eEGB20VwxAjIyoKWLd3Jg7feCnXrhtR0BX+2DoRi/32w%0A0GsnIiKB5FWItsB7xphC4Blr7RSP6qiUUOu3LGss38OXnQj4P2yU7B8/ri6M2b2ck2Y/Bxs2QMeO%0AbuZz794QHb3/NqG0M2Sojj0UERGRmuNViD7DWptjjDkaWGCMWWWt/bDkFYwx/YB+AC1atPCixv1C%0ALTR5ORO5eEW59s4d9P/yLW5a/iaN8neyrfOpHDVpElxySalj6kJptT8UZk6LiIiIf3k+J9oY8wiw%0A21o7qqzreD0nGkJrOoeXUobN5s/vzaLPV/OpV/Ab77U5hae7XcWmjknlzuvVnF8REREJBkE7J9oY%0AUw+oZa3d5bt8EfBYoOuoKvVbVmDVKhg5klemv0gtW8R/OpzNM6ddyeomrQAwFawoh9pqv4iIiEQ2%0AL7VrTW0AABfASURBVNo5mvL/7d17lJ11fe/x9zfJFAYKDChVMoLAkaYuBJNDFkQRC9KaoCIRu1ot%0Ay4K6jncUXYTLwXVE6pJoLBYVpeANjigUCFO0lKAFqqYnaG4kQQkQG5DhYsRcQKZmkvzOH3tP2DPZ%0At2ff9573a61Zs+fZz977yW/vPPnkN9/n+4PbIvcr/WnAd1NKd7bhONqqZ2a277svd7Hg0BDsvTf/%0AcsLpXPnqt/D4AS8Zt1ul+vGsJRI9M36SJKkrtTxEp5R+Bby61a/bSbqpE0VRKcFdd8HChXDvvXDg%0AgfDJT8K559L3+HaeWbwWaphRrna2v+vHT5Ikdb129ometLqt7/RuO3bkVhU87jiYNw8efji3TPej%0Aj8Jll8HBB7ekX2/Xjp8kSeoZ9olug27qRAHAf/83XHcdLFoEGzbAn/4pfOMbcNZZsNdee+xezYxy%0APeUYXTd+kiSp5xii26Br+k5v3QpXXw1f/CI8/TQcf3wuSJ9xBkyp7ZcYQ6uG+fT3H2Dz86O7txWW%0AY0DluuiuGT9JktSzDNEtMHHW9ZQ/O5hbVwx3bieKp56Cf/xH+NrXYNs2mDsXLrwQTj65aI/nak2s%0AZS40MrqTS29/gD/s2FWx1rlZnTy8WFGSJFXLmugmGwuOw1tGSOSC4a0rhnn7cYNNrRuuySOPwPvf%0AD4cfnptxnjcPVq6EO++EU06pK0BD8VrmQltGRquqdW5G3XWx9+nixWsZWjVc83NKkqTe5Ux0k5W6%0ACO6eBzd1ziIiK1fm2tTdcktuKe5zzoHzz4dXvKKhL1NrzXKxx5Wqu651Nrmblh2XJEntZ4huso69%0ACC4luOeeXHi+6y7Yf3+44AL42MfgpS9t6EuNBdtya2P2901l774p42qlx1Rb61xP67uOfZ8kSVJH%0AspyjyUoFwLZdBLdrFyxeDCecAKeeCvffD5dfDo89lvvehAA9ViZRykB/H5efeQyfOv1o+vumjrsv%0AS61zPa3v2vE+Da0a5sSFd3PERf/KiQvvtnREkqQu4kx0k3XMctbbt8N3vgOf/zysXw9HHpnrvHH2%0A2bD33mUfWs8Fd+XqoAfzzzW23xNbRjigv4+9+6aw5fnRlra+a/X75IIxkiR1N0N0FeoJkVmXs264%0AZ5+Fa6+FK66A4WGYORNuvBHe/naYVvntrzfslQqwASy96A17PP+WkVH6+6byxb+ZmXmM6ml91+r3%0AyRpsSZK6myG6gkbMGFa7nHVDbdoEX/4yfOUrsHlzrj3d17+ea1eXoctGvWGvUrBtZJisdza5le+T%0ANdiSJHU3a6Ir6Lolph99FD76UXj5y+Hv/z4Xnpcty11EOG9e5jZ19Ya9BXNnlK1zbmSYbMWS443S%0AcbXykiQpE2eiK+iaGcN163KdNr73vVxQfte7YMECeOUrgdpLUupdHbBSmUSjVx9sy6x/DTqmVl6S%0AJNXEEF1Bxy8xvXQpLFwIP/gB7Ltvbhb64x+HQw/dvUs9JSmNCHvlgu1kDZNtr5WXJEl1MURXUEvI%0Aa/ry0SnBHXfkwvNPfwovehFcdhl8+MNw0EF77F5P3XGzw95kDpPdMmsuSZL2ZIiuIGvIq2bWt+aQ%0AvWMH3HRTLjyvWweHHQZf+hK85z25WegS6i1JaXbYM0xKkqRuY4iuQpaQV2nWt6bSiuefh299C77w%0ABdi4EY4+Gq6/Ht7xjtwy3RW0oySl6bPxkiRJbWR3jgarNOtbKmSfd9PqPVet27wZPvMZOPxw+MhH%0AYPp0uP12WLMmd+FgFQEaKnfIaLTCVQoTL/xHwRX5JElSr3AmusEqzfqWK6EYC5t7/+ZJ5v3wRvin%0Af4LnnoPTToOLL4aTTqrpmFxIRJIkqbEM0Q1W6ULEUiEb4MhnHud9P1vMqZ+9GyLlyjUuuACOPbbs%0Aa1ZTOuFCIpIkSY1jiG6wcrO+Q6uG+f0fduzxmGOffIgPLLuFeQ/9P7ZP6+OGmfOYftklvPHNcyq+%0AXiNWVGy0jm8LKEmSVCdDdBMUm/WdGHZJiddtXM0H77uZEx9dw9a99uWq1/w13z7udJ7Zd4DBtc/z%0AxjdXfq1OLJ2YrL2fJUnS5GGIbpGxsDtl105OW/+ffPC+W3jV0xt46o8P4jOnvIfvvXoev99rn937%0AV1v60ImlE5O597MkSZocDNEt8tvfbuWd6+7mfT+7lSM2P8mGgwa5YN5HGTr6FLZP27PLRrWlD51a%0AOmHvZ0mS1MsM0VWoq+fx1q1w9dUsvebzvPjZ33H/S4/i/fP/Nz886gR2TZnKgfv0MXV0V82lD5ZO%0ASJIktZ4huoKaL9x76im48kr46ldh2zZ2zXk95/yP07h38FUQAeTC7qdOPxqovfTB0glJkqTWi5RS%0Au4+hotmzZ6fly5e35bVPXHh30XKJwYF+ll70hj0fsGFDbmXBb30Ltm+Hv/oruPBCOO44V/GTJEnq%0AcBGxIqU0u9J+zkRXUPWFe6tXw+c+B//8zzBtGpx9NixYAEcdtXsX64QlSZJ6gyG6grIX7qUEP/4x%0ALFwId94J++0H558P550HhxzShqOVJElSKxiiKyh24d4+04Ir/ui/4LWXwLJl8Cd/Ap/9LHzwgzAw%0AUPNrNaLcw5IRSZKk5jNEV1B44d6mZ7Zx9sb/5KPLb2O/jY/AEUfAVVfBu98N/fW1lGvEyoOduHqh%0AJElSL5rS7gPoBvOPOoCle6/hoRvP5ZJbFrHf/vvAd78LDz0EH/pQ3QEayq882MrnkCRJUmXORFfj%0A2mvhE5+AP/9zuOYamDdvd5u6RmnEyoOduHqhJElSLzJEV+O974U5c+A1r2naSzRi5cFOXb1QkiSp%0A11jOUY39929qgIbcBYz9fVPHbcu68mAjnkOSJEmVOROdQTM7XzRi5UFXL5QkSWoNVyys0sTOF5Cb%0A5b38zGOYP2vQ1nKSJEk9wBULG6xS5wtby0mSJE0ehugqlet8US5gVwrRE2ewT/mzg7nnwU08sWWE%0AgX36SAm2jow6uy1JktRBDNFVKtf5oth2oOT2McUWR/nOssd237/5+dFxz+XstiRJUmewO0eVynW+%0AmFqiZ3Sp7WOKzWCX48IpkiRJncEQXaX5swa5/MxjGBzoJ4DBgf7dFxXuLHFxZqntY2pZBMWFUyRJ%0AktrPco4M5s8aLFpKMViipGOwwiIn5UpByj1GkiRJ7eVMdAPUushJsceV48IpkiRJncGZ6AaodZGT%0AYo9rVHcO+1ZLkiQ1j4ut9KBKC8NIkiSpOBdb6UHVzi7X07dakiRJlRmiu0SxntKl+kaXWxhGkiRJ%0A9fPCwi5RadnxQqU6eNjZQ5IkqTEM0V0iy+xyrd1CJEmSVB3LOVpgaNUwn/7+A7uX8R7o7+PStx6d%0AqT653LLjE9XaLaRWdgKRJEmTjSG6yYZWDbPglvsZ3flCF5QtI6MsuPl+YM965lIWzJ3BgpvvZ3TX%0AC8/TNyVKzi6XWhim0bLUakuSJPUKyzmabNGS9eMC9JjRXaloPXNZUeHnNshSqy1JktQrDNFNVq4j%0ARpZuGcXC+OjOGoJ4g9kJRJIkTUaG6CYr1xFjSgRHXPSvnLjwboZWDZd9nk4Nq3YCkSRJk5EhuskW%0AzJ1B39TidRc7UyLxQh1xuSBdS1gdWjXMiQvvrjqo18JOIJIkaTIyRDfRWNeK0Z2JKQU5ulikrlRH%0AnDWsjl3wN7xlpOqgXov5swa5/MxjGBzoJ4DBgX6XF5ckST3P7hwZVdvO7ZNDa7lh2WOMVTHvSrnQ%0Ae/mZx/Dxm1YXfe5ypRlZ29a1cunvVnUCkSRJ6hSG6Ayqbec2tGp4XIAeMxZiS/V8TsCJC+8uGY6z%0AhNVOraGWJEnqBZZzZFBtO7dFS9bvEaDHPLFlpGhpxphGlV14wZ8kSVLzGKIzqHZ2t9xs7/SB/nF1%0AxMU0os9ypRrqVlx0KEmS1KsM0RlUO7tbar+A3SF2/qxBll70hpLrpdRbdlHugr9WXXQoSZLUqwzR%0AGZQqw3h++45xAbTYfgGcNeewPWqam1l2MRbU/2vhm1l60RvGXZzoKoOSJEm1M0RnMDa7O9DfN277%0A5udHx83kFpsFPmvOYdzz4KY9yifa0Wd5sl50aAmLJElqlLaE6IiYFxHrI+KRiLioHcdQq/mzBtl3%0Arz2bmkycyS2cBV4wdwa3rhguWj7Rjj7Lk/GiQ0tYJElSI7W8xV1ETAWuAv4SeBz4eUTcnlL6RauP%0ApVZZZ3Ir9WxudZ/lBXNnjGvVB72/ymAr+2ZLkqTe146Z6OOBR1JKv0opbQduBM5ow3HULOtMbqeV%0AT0zGVQY77T2QJEndrR2LrQwCvy74+XHghDYcR82yzuSWWlylneUTk22VwU58DyRJUvfq2AsLI+J9%0AEbE8IpZv2rSp3YczTtaZ3HZcPKjxfA8kSVIjtWMmehg4tODnl+W3jZNSuga4BmD27NmlFgBsmywz%0AuYWt5Z7YMsL0gf6SS3urOXwPJElSI0VKrc2nETENeAg4lVx4/jnwtymlB0o9Zvbs2Wn58uUtOkJJ%0AkiRNVhGxIqU0u9J+LZ+JTintiIiPAEuAqcA3ywVoSZIkqdO0o5yDlNIdwB3teG1JkiSpXh17YaEk%0ASZLUqQzRkiRJUkaGaEmSJCmjttRE94KhVcO2S5MkSZqkDNE1GFo1PG7FwuEtI1y8eC2AQVqSJGkS%0AsJyjBouWrB+35DfAyOhOFi1Z36YjkiRJUisZomvwxJaRTNslSZLUWwzRNZg+0J9puyRJknqLIboG%0AC+bOoL9v6rht/X1TWTB3RpuOSJIkSa3khYU1GLt40O4ckiRJk1OklNp9DBXNnj07LV++vN2HUZSt%0A7iRJknpHRKxIKc2utJ8z0XWw1Z0kSdLkZE10HWx1J0mSNDk5E12HTm91Z6mJJElSczgTXYdObnU3%0AVmoyvGWExAulJkOrhtt9aJIkSV3PEF2HTm51Z6mJJElS81jOUYdObnXX6aUmkiRJ3cwQXaf5swY7%0AIjRPNH2gn+EigbkTSk0kSZK6neUcPaqTS00kSZK6nTPRPaqTS00kSZK6nSG6h3VqqYkkSVK3s5xD%0AkiRJysgQLUmSJGVkiJYkSZIyMkRLkiRJGRmiJUmSpIwM0ZIkSVJGhmhJkiQpI0O0JEmSlJEhWpIk%0AScrIEC1JkiRl5LLfFQytGmbRkvU8sWWE6QP9LJg7w6W0JUmSJjlDdBlDq4a5ePFaRkZ3AjC8ZYSL%0AF68FMEhLkiRNYpZzlLFoyfrdAXrMyOhOFi1Z36YjkiRJUicwRJfxxJaRTNslSZI0ORiiy5g+0J9p%0AuyRJkiYHQ3QZC+bOoL9v6rht/X1TWTB3RpuOSJIkSZ3ACwvLGLt40O4ckiRJKmSIrmD+rEFDsyRJ%0AksaxnEOSJEnKyBAtSZIkZWSIliRJkjIyREuSJEkZGaIlSZKkjAzRkiRJUkaGaEmSJCkjQ7QkSZKU%0AkSFakiRJysgQLUmSJGVkiJYkSZIyMkRLkiRJGRmiJUmSpIwM0ZIkSVJGhmhJkiQpI0O0JEmSlJEh%0AWpIkScooUkrtPoaKImIT8GgbD+HFwG/b+Pq9zvFtLse3uRzf5nFsm8vxbS7Ht7maOb4vTykdXGmn%0ArgjR7RYRy1NKs9t9HL3K8W0ux7e5HN/mcWyby/FtLse3uTphfC3nkCRJkjIyREuSJEkZGaKrc027%0AD6DHOb7N5fg2l+PbPI5tczm+zeX4Nlfbx9eaaEmSJCkjZ6IlSZKkjAzRBSJiY0SsjYjVEbG8yP0R%0AEV+KiEciYk1E/M92HGc3iogZ+XEd+9oWEedN2OfkiNhasM//adfxdoOI+GZE/CYi1hVsOygifhgR%0AD+e/H1jisfMiYn3+s3xR6466e5QY30UR8WD+7/9tETFQ4rFlzyWTXYmxvTQihgv+/r+pxGP97FZQ%0AYnxvKhjbjRGxusRj/eyWERGHRsQ9EfGLiHggIj6W3+65twHKjG9Hnnst5ygQERuB2Smlon0H8yf1%0Ac4E3AScAV6aUTmjdEfaGiJgKDAMnpJQeLdh+MnB+Sukt7Tq2bhIRrweeA65PKb0qv+3zwO9SSgvz%0AJ+gDU0oXTnjcVOAh4C+Bx4GfA+9MKf2ipX+ADldifN8I3J1S2hERnwOYOL75/TZS5lwy2ZUY20uB%0A51JKXyjzOD+7VSg2vhPu/wdga0rpsiL3bcTPbkkRcQhwSEppZUTsB6wA5gPn4Lm3bmXG92V04LnX%0AmehsziB3UkoppWXAQP4NVzanAhsKA7SySyn9GPjdhM1nANflb19H7uQz0fHAIymlX6WUtgM35h+n%0AAsXGN6V0V0ppR/7HZeRO7MqoxGe3Gn52q1BufCMigL8GvtfSg+oRKaUnU0or87efBX4JDOK5tyFK%0AjW+nnnsN0eMl4EcRsSIi3lfk/kHg1wU/P57fpmzeQekT+Gvzv675t4g4upUH1SNeklJ6Mn/7KeAl%0ARfbxc9wY7wH+rcR9lc4lKu7c/N//b5b4dbif3fqdBDydUnq4xP1+dqsUEYcDs4D78NzbcBPGt1DH%0AnHsN0eO9LqU0EzgN+HD+V2JqoIj4I+CtwM1F7l4JHJZSOhb4MjDUymPrNSlXq2W9VhNExCXADuCG%0AErt4Lsnua8CRwEzgSeAf2ns4PeudlJ+F9rNbhYj4Y+BW4LyU0rbC+zz31q/U+HbaudcQXSClNJz/%0A/hvgNnK/eik0DBxa8PPL8ttUvdOAlSmlpyfekVLallJ6Ln/7DqAvIl7c6gPsck+PlRjlv/+myD5+%0AjusQEecAbwHOSiUuKqniXKIJUkpPp5R2ppR2AddSfMz87NYhIqYBZwI3ldrHz25lEdFHLuDdkFJa%0AnN/subdBSoxvR557DdF5EbFvvoidiNgXeCOwbsJutwN/FzlzyF2Y8STKouQsSES8NF+vR0QcT+7z%0A+UwLj60X3A6cnb99NvAvRfb5OXBURByR/83AO/KPUwURMQ+4AHhrSun5EvtUcy7RBBOuL3kbxcfM%0Az259/gJ4MKX0eLE7/exWlv836hvAL1NKVxTc5bm3AUqNb8eee1NKfuX+Q3MkcH/+6wHgkvz2DwAf%0AyN8O4CpgA7CW3BWgbT/2bvkC9iUXig8o2FY4vh/Jj/395C4ceG27j7mTv8j9Z+RJYJRcbd17gRcB%0A/w48DPwIOCi/73TgjoLHvoncVeIbxj7rflU1vo+Qq2lcnf+6euL4ljqX+FVxbP9v/ry6hlywOGTi%0A2OZ/9rNbw/jmt3977HxbsK+f3Wxj+zpypRprCs4Db/Lc2/Tx7chzry3uJEmSpIws55AkSZIyMkRL%0AkiRJGRmiJUmSpIwM0ZIkSVJGhmhJkiQpI0O0JLVYROyMiNURsS4ibo6IfRr8/OdExFcq7HNyRLy2%0A4OcPRMTfNfI4JKmXGaIlqfVGUkozU0qvAraT65feaicDu0N0SunqlNL1bTgOSepKhmhJaq+fAK8A%0AiIhP5Gen10XEeflth0fEgxFxQ0T8MiJuGZu5joiNEfHi/O3ZEXHvxCePiNMj4r6IWBURP4qIl0TE%0A4eSC+8fzM+InRcSlEXF+/jEzI2JZRKyJiNsi4sD89nsj4nMR8bOIeCgiTmr+8EhSZzJES1KbRMQ0%0A4DRgbUQcB7wbOAGYA/yviJiV33UG8NWU0iuBbcCHMrzMT4E5KaVZwI3ABSmljcDVwBfzM+I/mfCY%0A64ELU0rHkltF8FMF901LKR0PnDdhuyRNKoZoSWq9/ohYDSwHHgO+QW6529tSSr9PKT0HLAbGZnp/%0AnVJamr/9nfy+1XoZsCQi1gILgKPL7RwRBwADKaX/yG+6Dnh9wS6L899XAIdnOA5J6inT2n0AkjQJ%0AjaSUZhZuiIhy+6cSP+/ghcmQvUs89svAFSml2yPiZODSTEe6pz/kv+/Ef0MkTWLOREtSZ/gJMD8i%0A9omIfYG35bcBHBYRr8nf/ltyJRoAG4Hj8rffXuJ5DwCG87fPLtj+LLDfxJ1TSluBzQX1zu8C/mPi%0AfpI02RmiJakDpJRWAt8GfgbcB3w9pbQqf/d64MMR8UvgQOBr+e2fBq6MiOXkZoaLuRS4OSJWAL8t%0A2P594G1jFxZOeMzZwKKIWAPMBC6r588mSb0oUpr4W0JJUqfId9L4Qb4dniSpQzgTLUmSJGXkTLQk%0ASZKUkTPRkiRJUkaGaEmSJCkjQ7QkSZKUkSFakiRJysgQLUmSJGVkiJYkSZIy+v9JU5gv3mOwXwAA%0AAABJRU5ErkJggg=="/>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eaLnBrk="0" fontAlgn="base" hangingPunct="0">
              <a:spcBef>
                <a:spcPct val="0"/>
              </a:spcBef>
              <a:spcAft>
                <a:spcPct val="0"/>
              </a:spcAft>
            </a:pPr>
            <a:endParaRPr lang="zh-CN" altLang="en-US">
              <a:solidFill>
                <a:srgbClr val="000000"/>
              </a:solidFill>
              <a:latin typeface="Arial" panose="020B0604020202020204" pitchFamily="34" charset="0"/>
              <a:ea typeface="微软雅黑" panose="020B0503020204020204" pitchFamily="34" charset="-122"/>
            </a:endParaRPr>
          </a:p>
        </p:txBody>
      </p:sp>
      <p:sp>
        <p:nvSpPr>
          <p:cNvPr id="4" name="AutoShape 2"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230981" y="595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eaLnBrk="0" fontAlgn="base" hangingPunct="0">
              <a:spcBef>
                <a:spcPct val="0"/>
              </a:spcBef>
              <a:spcAft>
                <a:spcPct val="0"/>
              </a:spcAft>
            </a:pPr>
            <a:endParaRPr lang="zh-CN" altLang="en-US">
              <a:solidFill>
                <a:srgbClr val="000000"/>
              </a:solidFill>
              <a:latin typeface="Arial" panose="020B0604020202020204" pitchFamily="34" charset="0"/>
              <a:ea typeface="微软雅黑" panose="020B0503020204020204" pitchFamily="34" charset="-122"/>
            </a:endParaRPr>
          </a:p>
        </p:txBody>
      </p:sp>
      <p:sp>
        <p:nvSpPr>
          <p:cNvPr id="5" name="AutoShape 4"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345281" y="12025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eaLnBrk="0" fontAlgn="base" hangingPunct="0">
              <a:spcBef>
                <a:spcPct val="0"/>
              </a:spcBef>
              <a:spcAft>
                <a:spcPct val="0"/>
              </a:spcAft>
            </a:pPr>
            <a:endParaRPr lang="zh-CN" altLang="en-US">
              <a:solidFill>
                <a:srgbClr val="000000"/>
              </a:solidFill>
              <a:latin typeface="Arial" panose="020B0604020202020204" pitchFamily="34" charset="0"/>
              <a:ea typeface="微软雅黑" panose="020B0503020204020204" pitchFamily="34" charset="-122"/>
            </a:endParaRPr>
          </a:p>
        </p:txBody>
      </p:sp>
      <p:sp>
        <p:nvSpPr>
          <p:cNvPr id="6" name="AutoShape 6"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p:cNvSpPr>
            <a:spLocks noChangeAspect="1" noChangeArrowheads="1"/>
          </p:cNvSpPr>
          <p:nvPr/>
        </p:nvSpPr>
        <p:spPr bwMode="auto">
          <a:xfrm>
            <a:off x="459581" y="23455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eaLnBrk="0" fontAlgn="base" hangingPunct="0">
              <a:spcBef>
                <a:spcPct val="0"/>
              </a:spcBef>
              <a:spcAft>
                <a:spcPct val="0"/>
              </a:spcAft>
            </a:pPr>
            <a:endParaRPr lang="zh-CN" altLang="en-US">
              <a:solidFill>
                <a:srgbClr val="000000"/>
              </a:solidFill>
              <a:latin typeface="Arial" panose="020B0604020202020204" pitchFamily="34" charset="0"/>
              <a:ea typeface="微软雅黑" panose="020B0503020204020204" pitchFamily="34" charset="-122"/>
            </a:endParaRPr>
          </a:p>
        </p:txBody>
      </p:sp>
      <p:sp>
        <p:nvSpPr>
          <p:cNvPr id="9" name="AutoShape 2" descr="data:image/png;base64,iVBORw0KGgoAAAANSUhEUgAAAXIAAAEBCAYAAABlki5mAAAABHNCSVQICAgIfAhkiAAAAAlwSFlzAAALEgAACxIB0t1+/AAAADl0RVh0U29mdHdhcmUAbWF0cGxvdGxpYiB2ZXJzaW9uIDIuMS4yLCBodHRwOi8vbWF0cGxvdGxpYi5vcmcvNQv5yAAAEjVJREFUeJzt3XtQVVXDx/EfIkg3IQ3FJyzU1JmyyOQxUZMxEUsqCrFQw2nSHEsxrdHx9Zo+5G2mKEubUodGJUob8NKohZlMFJU2jZdMx0xQQhElFbyBh/3+4QvpPG+ejXL2OUu+n788zIH1m5r5nXXW3msvP8uyLAEAjNXE2wEAANeHIgcAw1HkAGA4ihwADEeRA4DhKHIAMBxFDgCGo8gBwHAUOQAYjiIHAMNR5ABguKae+sPnz5/X7t27FRoaKn9/f08NAwA3FJfLpbKyMnXp0kVBQUG2fsdjRb57924NGzbMU38eAG5omZmZioqKsvVejxV5aGhoXZiwsDBPDQMAN5SjR49q2LBhdR1qh8eKvHY5JSwsTOHh4Z4aBgBuSPVZkuZiJwAYjiIHAMNR5ABgOIocAAxHkQOA4ShyADCcx24/bAibCgqV90uxt2MA/6+YruF6LDrC2zEA356R5/1SrIN/nvJ2DOC/HPzzFJMM+AyfnpFLUrs7gzX3ld7ejgFc4X8W53s7AlDHp2fkAAD3KHIAMJytIt+yZYsSExP1+OOPKy0tzdOZAAD14LbIDx8+rJkzZ2rx4sVat26d9uzZo7y8PCeyAQBscHuxMzc3VwMHDqx7FG16erqaNWvm8WAAAHvczsiLiorkcrk0evRoJSQk6JNPPlFwcLAT2QAANrgtcpfLpYKCAs2ZM0efffaZdu7cqZycHCeyAQBscFvkd9xxh6Kjo9WiRQsFBQUpNjZWO3fudCIbAMAGt0Xet29f5efn6/Tp03K5XPr222913333OZENAGCD24udkZGRGjlypIYOHarq6mr16tVLgwYNciIbAMAGW1v0k5KSlJSU5OksAIBrwM5OADAcRQ4AhqPIAcBwFDkAGI4iBwDDUeQAYDiKHAAMR5EDgOEocgAwHEUOAIajyAHAcBQ5ABiOIgcAw1HkAGA4ihwADEeRA4DhKHIAMBxFDgCGo8gBwHAUOQAYjiIHAMNR5ABgOIocAAxHkQOA4ZraeVNKSorKy8vVtOmlt8+ePVuRkZEeDQYAsMdtkVuWpcLCQn3zzTd1RQ4A8B1ul1b++OMPSdKLL76op556SitXrvR4KACAfW6n2KdPn1Z0dLSmT5+u6upqDR8+XO3atVOvXr2cyAcAcMNtkXft2lVdu3ate52UlKS8vDyKHAB8hNulle3bt6ugoKDutWVZrJUDgA9xW+QVFRVasGCBLly4oMrKSuXk5Kh///5OZAMA2OB2at23b1/t2LFDTz/9tGpqajR06NArlloAAN5la41k/PjxGj9+vKezAACuATs7AcBwFDkAGI4iBwDDUeQAYDiKHAAMR5EDgOEocgAwHEUOAIajyAHAcBQ5ABiOIgcAw1HkAGA4ihwADEeRA4DhKHIAMBxFDgCGo8gBwHAUOQAYjiIHAMNR5ABgOIocAAzX1NsBYK7NB75VftE2b8fwisK//iVJemPL215O4h297/63Yjs84u0Y+D8UOa5ZftE2FZ4sVkRIuLejOK5zdIm3I3hN4cliSaLIfQhFjusSERKuNx59zdsx4KDG+i3El9leI58/f74mT57sySwAgGtgq8gLCgqUk5Pj6SwAgGvgtshPnjyp9PR0jR492ok8AIB6clvkM2bM0IQJE9S8eXMn8gAA6umqRb569Wq1adNG0dHRTuUBANTTVe9a2bBhg8rKypSQkKBTp07p7NmzmjNnjqZMmeJUPgCAG1ct8oyMjLp/Z2dn66effqLEAcDHsEUfAAxne0NQYmKiEhMTPZkFAHANmJEDgOEocgAwHEUOAIajyAHAcBQ5ABiOIgcAw1HkAGA4ihwADMcJQYDBvHFuau1Rb06fFMQ5of+MGTlgsNpzU50UERLu+DmthSeLG+1B33YwIwcM1xjOTeWc0KtjRg4AhqPIAcBwFDkAGI4iBwDDUeQAYDiKHAAMR5EDgOEocgAwHEUOAIajyAHAcBQ5ABiOIgcAw1HkAGA4ihwADGeryN99910NHDhQ8fHxysjI8HQmAEA9uH0e+U8//aQffvhB69at08WLFzVw4EDFxMSoffv2TuQDALjhdkbevXt3LV++XE2bNtWJEyfkcrl08803O5ENAGCDraWVgIAALVy4UPHx8YqOjlbr1q09nQsAYJPti53jxo1TQUGBjhw5olWrVnkyEwCgHtwW+YEDB/Tbb79Jkm666SbFxcVp3759Hg8GALDHbZEXFxdr2rRpqqqqUlVVlb7++mt169bNiWwAABvc3rUSExOjnTt36umnn5a/v7/i4uIUHx/vRDYAgA1ui1ySUlNTlZqa6uksAIBrwM5OADAcRQ4AhqPIAcBwFDkAGI4iBwDDUeQAYDiKHAAMR5EDgOEocgAwHEUOAIajyAHAcBQ5ABiOIgcAw1HkAGA4ihwADEeRA4DhKHIAMBxFDgCGo8gBwHAUOQAYjiIHAMNR5ABgOIocAAxHkQOA4ZraedP777+vjRs3SpJiYmI0adIkj4YCANjntsi///575efnKycnR35+fho5cqRyc3PVv39/J/I1CpsPfKv8om3ejlFvhSeLJUlvbHnby0nqr/fd/1Zsh0e8HQNoEG6XVkJDQzV58mQFBgYqICBAHTp0UElJiRPZGo38om11pWiSiJBwRYSEeztGvRWeLDbygxP4J25n5B07dqz7d2FhoTZu3KisrCyPhmqMIkLC9cajr3k7RqNg4jcI4GpsX+zcv3+/XnzxRU2aNEkREREejAQAqA9bRf7zzz/rhRde0Ouvv65nnnnG05kAAPXgdmnlyJEjGjNmjNLT0xUdHe1EJgBAPbgt8mXLlunChQuaN29e3c+Sk5M1ZMgQjwYDANjjtsinTZumadOmOZEFAHANbG0IAnzJ9d5331D3v3MvOnwFW/RhnOu9774h7n/nXnT4EmbkMJK377vnXnT4EmbkAGA4ihwADEeRA4DhKHIAMBxFDgCGo8gBwHAUOQAYjiIHAMNR5ABgOIocAAxHkQOA4ShyADAcRQ4AhqPIAcBwFDkAGI4iBwDDUeQAYDiKHAAMx1FvAK7L9R6GbUdDHZjtjqkHajMjB3BdrvcwbDsa4sBsd0w+UJsZOYDr5u3DsBuCyQdq256RV1ZW6oknnlBxsWc/eQEA9WOryHfs2KEhQ4aosLDQw3EAAPVlq8hXrVqlmTNnqlWrVp7OAwCoJ1tr5G+++aancwAArhF3rQCA4ShyADAcRQ4AhuM+cjfYtQbA19WryLds2eKpHD6rdteaJ3eVeXrHmvT3hwVFDtx4mJHbwK41AL6MNXIAMBxFDgCGo8gBwHAUOQAYjiIHAMNR5ABgOIocAAxHkQOA4dgQZIjrfVRAQz0GgG3+gO9hRm6I6z3gtiEOrzX5cFrgRsaM3CDeflQA2/wB38SMHAAMx4wcwA2hMV9HYkYO4IbQmK8jMSMHcMNorNeRmJEDgOEocgAwHEUOAIajyAHAcBQ5ABiOIgcAw1HkAGA4ihwADEeRA4DhbBX5+vXrNXDgQMXFxSkzM9PTmQAA9eB2i35paanS09OVnZ2twMBAJScn6+GHH9Y999zjRD4AgBtui/z7779Xjx49FBISIkkaMGCANm3apLFjx17191wulyTp6NGj1xzuzOnjkqTi4mt/EM71qjxR4fUMvpLDFzL4Sg5fyOArOXwhg6/kaIgMtZ1Z26F2+FmWZV3tDR9++KHOnj2rCRMmSJJWr16tnTt36j//+c9V//D27ds1bNgw20EAAH/LzMxUVFSUrfe6nZHX1NTIz8+v7rVlWVe8/iddunRRZmamQkND5e/vbysMADR2LpdLZWVl6tKli+3fcVvkYWFh2r59e93rsrIytWrVyu0fDgoKsv1pAgD42913312v97u9a6Vnz54qKChQeXm5zp07p6+++kp9+vS55oAAgIbldkbeunVrTZgwQcOHD1d1dbWSkpL0wAMPOJENAGCD24udAADfxs5OADAcRQ4AhqPIAcBwFDkAGM7tXSvekpubq4ULF6pJkyYKDg5WWlqa7rrrLsfGX7NmjTIyMupeV1RUqLS0VHl5ebrjjjscyyFJW7du1VtvvaWqqip17txZc+bM0a233upohrVr12rZsmXy8/PTTTfdpKlTp+r+++93NIMkrVy5UllZWfLz81Pbtm2Vlpamli1bOpphxYoVWrlypYKCgtShQwfNmDGj7hEWTpo3b542bdqk4OBgSVK7du30zjvvOJph3759SktLU0VFhZo0aaLZs2fXayNLQ7EsS5MnT1anTp00YsQIx8e/3ObNmzVx4kT98ssvzg1q+aBz585ZkZGRVmFhoWVZlpWRkWG99NJLXstTVVVlPfvss1ZWVpbjY584ccLq0aOHdfDgQcuyLGvBggXWzJkzHc1w4MABq1evXlZpaallWZa1detWKyYmxtEMlmVZu3btsvr27WudPn3asizLmjdvnjV9+nRHMxQUFFiPPPKIdeTIEcuyLCsnJ8dKTU11NEOtZ5991vr555+9MrZlWdbZs2etXr16WVu3brUsy7Jyc3OtAQMGOJ7j999/t1JSUqzIyEhr6dKljo9/uYMHD1qxsbHWgw8+6Oi4Prm04nK5ZFmWKiouPYDmzJkzatasmdfyLFmyRC1atFBycrLjY+fn5+v+++9XRESEJGnIkCFav369LAfvGg0MDFRaWlrdjt4uXbro+PHjqqqqcixD7bhffvmlbrvtNl24cEGlpaWOz4R//fVX9ezZU2FhYZKkuLg4bdmyxfH/FlVVVdqzZ4+WLl2qJ598UqmpqSopKXE0w3fffae2bdsqJiZGktSvXz/HvxFIl55JMnjwYD322GOOj325c+fOaeLEiZo8ebLjY/vk0sott9yiWbNmKTk5WSEhIaqpqVFWVpZXspSXlysjI0PZ2dleGf/o0aN1pSFdemRCZWWlzpw549jySnh4uMLDwyVd+go7d+5cPfroowoMDHRk/MsFBARo8+bNmjp1qgIDAzVu3DhHx4+MjNSKFSv0559/6s4771R2draqq6t18uRJW4+uaCilpaXq0aOHxo8fr44dO2rZsmV65ZVXlJOTY+tZSA3h4MGDCg0N1ZQpU7R37141b95cEydOdGTsy82YMUPSpQ8Wb5oxY4aee+45de7c2fGxfXJGvm/fPi1atEgbNmxQfn6+Ro8erdTUVEdnobVWrVqlfv36qW3bto6PLf33Q8tqNWni/P+6s2fP6tVXX9WhQ4eUlpbm+Pi1YmNj9eOPPyo1NVUjRoxQTU2NY2NHRUVpzJgxGjt2rBITE+Xn56eQkBAFBAQ4lkGS2rZtqyVLlqhTp07y8/PTiBEjdOjQIUcf4Xrx4kXl5eXpueeeU3Z2tp5//nmNGjXK8W8nviAzM1NNmzZVUlKSV8b3ySLPz8/XQw89VHdxc9iwYdq/f7/++usvx7Ns2LBBiYmJjo9bq02bNjp27Fjd69LSUgUHB+vmm292NEdJSYmSk5Pl7++v5cuXq3nz5o6OL0lFRUVXPMBt0KBBKikp0alTpxzLUFlZqe7duysnJ0fZ2dmKjY2VJMeXePbu3as1a9Zc8TPLshz9QGnVqpU6dOigyMhISZc+YF0ulw4fPuxYBl+Rk5OjXbt2KSEhQaNGjdL58+eVkJCg0tJSR8b3ySK/9957tW3bNh0/fulgic2bNys8PFwtWrRwNMepU6d06NAhde3a1dFxL9e7d2/t2LFDhYWFkqRPP/1U/fr1czRDZWWlUlJSFBcXp/T0dAUFBTk6fq2ysjK99tprKi8vl3TpCMKOHTvq9ttvdyzDsWPHlJKSosrKSknSBx98oPj4eMeWM2o1adJEb775Zl1pfvLJJ+rcufMVy3Ce1qdPHxUXF2v37t2SpG3btsnPz69uGa4x+fzzz/XFF19o7dq1+uijjxQUFKS1a9eqdevWjozvk2vk0dHRGjFihFJSUhQQEKDg4GAtXrzY8RxFRUUKDQ11/Gvz5Vq2bKm5c+dq3Lhxqq6u1l133aX58+c7miEzM1MlJSXKzc1Vbm5u3c8//vhjR0s0KipKo0eP1vDhw+Xv769WrVpp0aJFjo0vSe3bt9eoUaM0ePBg1dTUqFu3bnVrtE7q1KmTpk2bppdfflkul0thYWF6++23Hc0QGhqqRYsWadasWTp37pwCAwP13nvvefXGhMaKh2YBgOF8cmkFAGAfRQ4AhqPIAcBwFDkAGI4iBwDDUeQAYDiKHAAMR5EDgOH+F2GHWRrqzxxYAAAAAElFTkSuQmCC"/>
          <p:cNvSpPr>
            <a:spLocks noChangeAspect="1" noChangeArrowheads="1"/>
          </p:cNvSpPr>
          <p:nvPr/>
        </p:nvSpPr>
        <p:spPr bwMode="auto">
          <a:xfrm>
            <a:off x="573881" y="34885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eaLnBrk="0" fontAlgn="base" hangingPunct="0">
              <a:spcBef>
                <a:spcPct val="0"/>
              </a:spcBef>
              <a:spcAft>
                <a:spcPct val="0"/>
              </a:spcAft>
            </a:pPr>
            <a:endParaRPr lang="zh-CN" altLang="en-US">
              <a:solidFill>
                <a:srgbClr val="000000"/>
              </a:solidFill>
              <a:latin typeface="Arial" panose="020B0604020202020204" pitchFamily="34" charset="0"/>
              <a:ea typeface="微软雅黑" panose="020B0503020204020204" pitchFamily="34" charset="-122"/>
            </a:endParaRPr>
          </a:p>
        </p:txBody>
      </p:sp>
      <p:sp>
        <p:nvSpPr>
          <p:cNvPr id="3" name="矩形 2">
            <a:extLst>
              <a:ext uri="{FF2B5EF4-FFF2-40B4-BE49-F238E27FC236}">
                <a16:creationId xmlns:a16="http://schemas.microsoft.com/office/drawing/2014/main" id="{6A791B10-0A20-4909-A565-B0E56463DE0D}"/>
              </a:ext>
            </a:extLst>
          </p:cNvPr>
          <p:cNvSpPr/>
          <p:nvPr/>
        </p:nvSpPr>
        <p:spPr>
          <a:xfrm>
            <a:off x="5294847" y="2194355"/>
            <a:ext cx="3774189" cy="2823850"/>
          </a:xfrm>
          <a:prstGeom prst="rect">
            <a:avLst/>
          </a:prstGeom>
        </p:spPr>
        <p:txBody>
          <a:bodyPr wrap="square">
            <a:spAutoFit/>
          </a:bodyPr>
          <a:lstStyle/>
          <a:p>
            <a:pPr defTabSz="685800" eaLnBrk="0" fontAlgn="base" hangingPunct="0">
              <a:spcBef>
                <a:spcPct val="0"/>
              </a:spcBef>
            </a:pPr>
            <a:r>
              <a:rPr lang="zh-CN" altLang="zh-CN" sz="1500" b="1" dirty="0">
                <a:solidFill>
                  <a:srgbClr val="000000"/>
                </a:solidFill>
                <a:latin typeface="微软雅黑"/>
                <a:ea typeface="微软雅黑"/>
                <a:cs typeface="宋体" panose="02010600030101010101" pitchFamily="2" charset="-122"/>
              </a:rPr>
              <a:t>正确率（</a:t>
            </a:r>
            <a:r>
              <a:rPr lang="en-US" altLang="zh-CN" sz="1500" b="1" dirty="0">
                <a:solidFill>
                  <a:srgbClr val="000000"/>
                </a:solidFill>
                <a:latin typeface="微软雅黑"/>
                <a:ea typeface="微软雅黑"/>
                <a:cs typeface="宋体" panose="02010600030101010101" pitchFamily="2" charset="-122"/>
              </a:rPr>
              <a:t>Accuracy</a:t>
            </a:r>
            <a:r>
              <a:rPr lang="zh-CN" altLang="zh-CN" sz="1500" b="1" dirty="0">
                <a:solidFill>
                  <a:srgbClr val="000000"/>
                </a:solidFill>
                <a:latin typeface="微软雅黑"/>
                <a:ea typeface="微软雅黑"/>
                <a:cs typeface="宋体" panose="02010600030101010101" pitchFamily="2" charset="-122"/>
              </a:rPr>
              <a:t>）</a:t>
            </a:r>
            <a:r>
              <a:rPr lang="en-US" altLang="zh-CN" sz="1500" dirty="0">
                <a:solidFill>
                  <a:srgbClr val="000000"/>
                </a:solidFill>
                <a:latin typeface="微软雅黑"/>
                <a:ea typeface="微软雅黑"/>
                <a:cs typeface="宋体" panose="02010600030101010101" pitchFamily="2" charset="-122"/>
              </a:rPr>
              <a:t>=(TP+ TN)/S</a:t>
            </a:r>
            <a:endParaRPr lang="zh-CN" altLang="zh-CN" sz="1500" dirty="0">
              <a:solidFill>
                <a:srgbClr val="000000"/>
              </a:solidFill>
              <a:latin typeface="微软雅黑"/>
              <a:ea typeface="微软雅黑"/>
              <a:cs typeface="宋体" panose="02010600030101010101" pitchFamily="2" charset="-122"/>
            </a:endParaRPr>
          </a:p>
          <a:p>
            <a:pPr defTabSz="685800" eaLnBrk="0" fontAlgn="base" hangingPunct="0">
              <a:spcBef>
                <a:spcPct val="0"/>
              </a:spcBef>
            </a:pPr>
            <a:r>
              <a:rPr lang="en-US" altLang="zh-CN" sz="1500" dirty="0">
                <a:solidFill>
                  <a:srgbClr val="000000"/>
                </a:solidFill>
                <a:latin typeface="微软雅黑"/>
                <a:ea typeface="微软雅黑"/>
                <a:cs typeface="宋体" panose="02010600030101010101" pitchFamily="2" charset="-122"/>
              </a:rPr>
              <a:t>TP+ TN =70</a:t>
            </a:r>
            <a:r>
              <a:rPr lang="zh-CN" altLang="zh-CN" sz="1500" dirty="0">
                <a:solidFill>
                  <a:srgbClr val="000000"/>
                </a:solidFill>
                <a:latin typeface="微软雅黑"/>
                <a:ea typeface="微软雅黑"/>
                <a:cs typeface="宋体" panose="02010600030101010101" pitchFamily="2" charset="-122"/>
              </a:rPr>
              <a:t>，</a:t>
            </a:r>
            <a:r>
              <a:rPr lang="en-US" altLang="zh-CN" sz="1500" dirty="0">
                <a:solidFill>
                  <a:srgbClr val="000000"/>
                </a:solidFill>
                <a:latin typeface="微软雅黑"/>
                <a:ea typeface="微软雅黑"/>
                <a:cs typeface="宋体" panose="02010600030101010101" pitchFamily="2" charset="-122"/>
              </a:rPr>
              <a:t>S= 100</a:t>
            </a:r>
            <a:r>
              <a:rPr lang="zh-CN" altLang="zh-CN" sz="1500" dirty="0">
                <a:solidFill>
                  <a:srgbClr val="000000"/>
                </a:solidFill>
                <a:latin typeface="微软雅黑"/>
                <a:ea typeface="微软雅黑"/>
                <a:cs typeface="宋体" panose="02010600030101010101" pitchFamily="2" charset="-122"/>
              </a:rPr>
              <a:t>，则正确率为：</a:t>
            </a:r>
          </a:p>
          <a:p>
            <a:pPr algn="ctr" defTabSz="685800" eaLnBrk="0" fontAlgn="base" hangingPunct="0">
              <a:spcBef>
                <a:spcPts val="281"/>
              </a:spcBef>
              <a:spcAft>
                <a:spcPts val="281"/>
              </a:spcAft>
            </a:pPr>
            <a:r>
              <a:rPr lang="en-US" altLang="zh-CN" sz="1500" b="1" dirty="0">
                <a:solidFill>
                  <a:srgbClr val="000000"/>
                </a:solidFill>
                <a:latin typeface="微软雅黑"/>
                <a:ea typeface="微软雅黑" panose="020B0503020204020204" pitchFamily="34" charset="-122"/>
                <a:cs typeface="宋体" panose="02010600030101010101" pitchFamily="2" charset="-122"/>
              </a:rPr>
              <a:t>Accuracy </a:t>
            </a:r>
            <a:r>
              <a:rPr lang="en-US" altLang="zh-CN" sz="1500" dirty="0">
                <a:solidFill>
                  <a:srgbClr val="000000"/>
                </a:solidFill>
                <a:latin typeface="微软雅黑"/>
                <a:ea typeface="微软雅黑"/>
                <a:cs typeface="宋体" panose="02010600030101010101" pitchFamily="2" charset="-122"/>
              </a:rPr>
              <a:t>=70/100=0.7</a:t>
            </a:r>
            <a:endParaRPr lang="zh-CN" altLang="zh-CN" sz="1500" dirty="0">
              <a:solidFill>
                <a:srgbClr val="000000"/>
              </a:solidFill>
              <a:latin typeface="微软雅黑"/>
              <a:ea typeface="微软雅黑"/>
              <a:cs typeface="宋体" panose="02010600030101010101" pitchFamily="2" charset="-122"/>
            </a:endParaRPr>
          </a:p>
          <a:p>
            <a:pPr defTabSz="685800" eaLnBrk="0" fontAlgn="base" hangingPunct="0">
              <a:spcBef>
                <a:spcPct val="0"/>
              </a:spcBef>
            </a:pPr>
            <a:r>
              <a:rPr lang="en-US" altLang="zh-CN" sz="1500" dirty="0">
                <a:solidFill>
                  <a:srgbClr val="000000"/>
                </a:solidFill>
                <a:latin typeface="微软雅黑"/>
                <a:ea typeface="微软雅黑"/>
                <a:cs typeface="宋体" panose="02010600030101010101" pitchFamily="2" charset="-122"/>
              </a:rPr>
              <a:t> </a:t>
            </a:r>
            <a:endParaRPr lang="zh-CN" altLang="zh-CN" sz="1500" dirty="0">
              <a:solidFill>
                <a:srgbClr val="000000"/>
              </a:solidFill>
              <a:latin typeface="微软雅黑"/>
              <a:ea typeface="微软雅黑"/>
              <a:cs typeface="宋体" panose="02010600030101010101" pitchFamily="2" charset="-122"/>
            </a:endParaRPr>
          </a:p>
          <a:p>
            <a:pPr defTabSz="685800" eaLnBrk="0" fontAlgn="base" hangingPunct="0">
              <a:spcBef>
                <a:spcPct val="0"/>
              </a:spcBef>
            </a:pPr>
            <a:r>
              <a:rPr lang="zh-CN" altLang="en-US" sz="1500" b="1" dirty="0">
                <a:solidFill>
                  <a:srgbClr val="FF0000"/>
                </a:solidFill>
                <a:latin typeface="微软雅黑"/>
                <a:ea typeface="微软雅黑"/>
                <a:cs typeface="宋体" panose="02010600030101010101" pitchFamily="2" charset="-122"/>
              </a:rPr>
              <a:t>查准、</a:t>
            </a:r>
            <a:r>
              <a:rPr lang="zh-CN" altLang="zh-CN" sz="1500" b="1" dirty="0">
                <a:solidFill>
                  <a:srgbClr val="FF0000"/>
                </a:solidFill>
                <a:latin typeface="微软雅黑"/>
                <a:ea typeface="微软雅黑"/>
                <a:cs typeface="宋体" panose="02010600030101010101" pitchFamily="2" charset="-122"/>
              </a:rPr>
              <a:t>精度（</a:t>
            </a:r>
            <a:r>
              <a:rPr lang="en-US" altLang="zh-CN" sz="1500" b="1" dirty="0">
                <a:solidFill>
                  <a:srgbClr val="FF0000"/>
                </a:solidFill>
                <a:latin typeface="微软雅黑"/>
                <a:ea typeface="微软雅黑"/>
                <a:cs typeface="宋体" panose="02010600030101010101" pitchFamily="2" charset="-122"/>
              </a:rPr>
              <a:t>Precision</a:t>
            </a:r>
            <a:r>
              <a:rPr lang="zh-CN" altLang="zh-CN" sz="1500" b="1" dirty="0">
                <a:solidFill>
                  <a:srgbClr val="FF0000"/>
                </a:solidFill>
                <a:latin typeface="微软雅黑"/>
                <a:ea typeface="微软雅黑"/>
                <a:cs typeface="宋体" panose="02010600030101010101" pitchFamily="2" charset="-122"/>
              </a:rPr>
              <a:t>）</a:t>
            </a:r>
            <a:r>
              <a:rPr lang="en-US" altLang="zh-CN" sz="1500" dirty="0">
                <a:solidFill>
                  <a:srgbClr val="000000"/>
                </a:solidFill>
                <a:latin typeface="微软雅黑"/>
                <a:ea typeface="微软雅黑"/>
                <a:cs typeface="宋体" panose="02010600030101010101" pitchFamily="2" charset="-122"/>
              </a:rPr>
              <a:t>=TP/(TP+ FP)</a:t>
            </a:r>
            <a:endParaRPr lang="zh-CN" altLang="zh-CN" sz="1500" dirty="0">
              <a:solidFill>
                <a:srgbClr val="000000"/>
              </a:solidFill>
              <a:latin typeface="微软雅黑"/>
              <a:ea typeface="微软雅黑"/>
              <a:cs typeface="宋体" panose="02010600030101010101" pitchFamily="2" charset="-122"/>
            </a:endParaRPr>
          </a:p>
          <a:p>
            <a:pPr defTabSz="685800" eaLnBrk="0" fontAlgn="base" hangingPunct="0">
              <a:spcBef>
                <a:spcPct val="0"/>
              </a:spcBef>
            </a:pPr>
            <a:r>
              <a:rPr lang="en-US" altLang="zh-CN" sz="1500" dirty="0">
                <a:solidFill>
                  <a:srgbClr val="000000"/>
                </a:solidFill>
                <a:latin typeface="微软雅黑"/>
                <a:ea typeface="微软雅黑"/>
                <a:cs typeface="宋体" panose="02010600030101010101" pitchFamily="2" charset="-122"/>
              </a:rPr>
              <a:t>TP=40</a:t>
            </a:r>
            <a:r>
              <a:rPr lang="zh-CN" altLang="zh-CN" sz="1500" dirty="0">
                <a:solidFill>
                  <a:srgbClr val="000000"/>
                </a:solidFill>
                <a:latin typeface="微软雅黑"/>
                <a:ea typeface="微软雅黑"/>
                <a:cs typeface="宋体" panose="02010600030101010101" pitchFamily="2" charset="-122"/>
              </a:rPr>
              <a:t>，</a:t>
            </a:r>
            <a:r>
              <a:rPr lang="en-US" altLang="zh-CN" sz="1500" dirty="0">
                <a:solidFill>
                  <a:srgbClr val="000000"/>
                </a:solidFill>
                <a:latin typeface="微软雅黑"/>
                <a:ea typeface="微软雅黑"/>
                <a:cs typeface="宋体" panose="02010600030101010101" pitchFamily="2" charset="-122"/>
              </a:rPr>
              <a:t>TP+ FP=50</a:t>
            </a:r>
            <a:r>
              <a:rPr lang="zh-CN" altLang="zh-CN" sz="1500" dirty="0">
                <a:solidFill>
                  <a:srgbClr val="000000"/>
                </a:solidFill>
                <a:latin typeface="微软雅黑"/>
                <a:ea typeface="微软雅黑"/>
                <a:cs typeface="宋体" panose="02010600030101010101" pitchFamily="2" charset="-122"/>
              </a:rPr>
              <a:t>。</a:t>
            </a:r>
          </a:p>
          <a:p>
            <a:pPr algn="ctr" defTabSz="685800" eaLnBrk="0" fontAlgn="base" hangingPunct="0">
              <a:spcBef>
                <a:spcPts val="281"/>
              </a:spcBef>
              <a:spcAft>
                <a:spcPts val="281"/>
              </a:spcAft>
            </a:pPr>
            <a:r>
              <a:rPr lang="en-US" altLang="zh-CN" sz="1500" b="1" dirty="0">
                <a:solidFill>
                  <a:srgbClr val="000000"/>
                </a:solidFill>
                <a:latin typeface="微软雅黑"/>
                <a:ea typeface="微软雅黑" panose="020B0503020204020204" pitchFamily="34" charset="-122"/>
                <a:cs typeface="宋体" panose="02010600030101010101" pitchFamily="2" charset="-122"/>
              </a:rPr>
              <a:t>Precision </a:t>
            </a:r>
            <a:r>
              <a:rPr lang="en-US" altLang="zh-CN" sz="1500" dirty="0">
                <a:solidFill>
                  <a:srgbClr val="000000"/>
                </a:solidFill>
                <a:latin typeface="微软雅黑"/>
                <a:ea typeface="微软雅黑"/>
                <a:cs typeface="宋体" panose="02010600030101010101" pitchFamily="2" charset="-122"/>
              </a:rPr>
              <a:t>=40/50=0.8</a:t>
            </a:r>
            <a:endParaRPr lang="zh-CN" altLang="zh-CN" sz="1500" dirty="0">
              <a:solidFill>
                <a:srgbClr val="000000"/>
              </a:solidFill>
              <a:latin typeface="微软雅黑"/>
              <a:ea typeface="微软雅黑"/>
              <a:cs typeface="宋体" panose="02010600030101010101" pitchFamily="2" charset="-122"/>
            </a:endParaRPr>
          </a:p>
          <a:p>
            <a:pPr defTabSz="685800" eaLnBrk="0" fontAlgn="base" hangingPunct="0">
              <a:spcBef>
                <a:spcPct val="0"/>
              </a:spcBef>
            </a:pPr>
            <a:r>
              <a:rPr lang="en-US" altLang="zh-CN" sz="1500" dirty="0">
                <a:solidFill>
                  <a:srgbClr val="000000"/>
                </a:solidFill>
                <a:latin typeface="微软雅黑"/>
                <a:ea typeface="微软雅黑"/>
                <a:cs typeface="宋体" panose="02010600030101010101" pitchFamily="2" charset="-122"/>
              </a:rPr>
              <a:t> </a:t>
            </a:r>
            <a:endParaRPr lang="zh-CN" altLang="zh-CN" sz="1500" dirty="0">
              <a:solidFill>
                <a:srgbClr val="000000"/>
              </a:solidFill>
              <a:latin typeface="微软雅黑"/>
              <a:ea typeface="微软雅黑"/>
              <a:cs typeface="宋体" panose="02010600030101010101" pitchFamily="2" charset="-122"/>
            </a:endParaRPr>
          </a:p>
          <a:p>
            <a:pPr defTabSz="685800" eaLnBrk="0" fontAlgn="base" hangingPunct="0">
              <a:spcBef>
                <a:spcPct val="0"/>
              </a:spcBef>
            </a:pPr>
            <a:r>
              <a:rPr lang="zh-CN" altLang="en-US" sz="1500" b="1" dirty="0">
                <a:solidFill>
                  <a:srgbClr val="00EA6A"/>
                </a:solidFill>
                <a:latin typeface="微软雅黑"/>
                <a:ea typeface="微软雅黑"/>
                <a:cs typeface="宋体" panose="02010600030101010101" pitchFamily="2" charset="-122"/>
              </a:rPr>
              <a:t>查全、</a:t>
            </a:r>
            <a:r>
              <a:rPr lang="zh-CN" altLang="zh-CN" sz="1500" b="1" dirty="0">
                <a:solidFill>
                  <a:srgbClr val="00EA6A"/>
                </a:solidFill>
                <a:latin typeface="微软雅黑"/>
                <a:ea typeface="微软雅黑"/>
                <a:cs typeface="宋体" panose="02010600030101010101" pitchFamily="2" charset="-122"/>
              </a:rPr>
              <a:t>召回率（</a:t>
            </a:r>
            <a:r>
              <a:rPr lang="en-US" altLang="zh-CN" sz="1500" b="1" dirty="0">
                <a:solidFill>
                  <a:srgbClr val="00EA6A"/>
                </a:solidFill>
                <a:latin typeface="微软雅黑"/>
                <a:ea typeface="微软雅黑"/>
                <a:cs typeface="宋体" panose="02010600030101010101" pitchFamily="2" charset="-122"/>
              </a:rPr>
              <a:t>Recall</a:t>
            </a:r>
            <a:r>
              <a:rPr lang="zh-CN" altLang="zh-CN" sz="1500" b="1" dirty="0">
                <a:solidFill>
                  <a:srgbClr val="00EA6A"/>
                </a:solidFill>
                <a:latin typeface="微软雅黑"/>
                <a:ea typeface="微软雅黑"/>
                <a:cs typeface="宋体" panose="02010600030101010101" pitchFamily="2" charset="-122"/>
              </a:rPr>
              <a:t>）</a:t>
            </a:r>
            <a:r>
              <a:rPr lang="en-US" altLang="zh-CN" sz="1500" dirty="0">
                <a:solidFill>
                  <a:srgbClr val="000000"/>
                </a:solidFill>
                <a:latin typeface="微软雅黑"/>
                <a:ea typeface="微软雅黑"/>
                <a:cs typeface="宋体" panose="02010600030101010101" pitchFamily="2" charset="-122"/>
              </a:rPr>
              <a:t>=TP/(TP+ FN)</a:t>
            </a:r>
            <a:endParaRPr lang="zh-CN" altLang="zh-CN" sz="1500" dirty="0">
              <a:solidFill>
                <a:srgbClr val="000000"/>
              </a:solidFill>
              <a:latin typeface="微软雅黑"/>
              <a:ea typeface="微软雅黑"/>
              <a:cs typeface="宋体" panose="02010600030101010101" pitchFamily="2" charset="-122"/>
            </a:endParaRPr>
          </a:p>
          <a:p>
            <a:pPr defTabSz="685800" eaLnBrk="0" fontAlgn="base" hangingPunct="0">
              <a:spcBef>
                <a:spcPct val="0"/>
              </a:spcBef>
            </a:pPr>
            <a:r>
              <a:rPr lang="en-US" altLang="zh-CN" sz="1500" dirty="0">
                <a:solidFill>
                  <a:srgbClr val="000000"/>
                </a:solidFill>
                <a:latin typeface="微软雅黑"/>
                <a:ea typeface="微软雅黑"/>
                <a:cs typeface="宋体" panose="02010600030101010101" pitchFamily="2" charset="-122"/>
              </a:rPr>
              <a:t>TP=40</a:t>
            </a:r>
            <a:r>
              <a:rPr lang="zh-CN" altLang="zh-CN" sz="1500" dirty="0">
                <a:solidFill>
                  <a:srgbClr val="000000"/>
                </a:solidFill>
                <a:latin typeface="微软雅黑"/>
                <a:ea typeface="微软雅黑"/>
                <a:cs typeface="宋体" panose="02010600030101010101" pitchFamily="2" charset="-122"/>
              </a:rPr>
              <a:t>，</a:t>
            </a:r>
            <a:r>
              <a:rPr lang="en-US" altLang="zh-CN" sz="1500" dirty="0">
                <a:solidFill>
                  <a:srgbClr val="000000"/>
                </a:solidFill>
                <a:latin typeface="微软雅黑"/>
                <a:ea typeface="微软雅黑"/>
                <a:cs typeface="宋体" panose="02010600030101010101" pitchFamily="2" charset="-122"/>
              </a:rPr>
              <a:t>TP+FN =60</a:t>
            </a:r>
            <a:r>
              <a:rPr lang="zh-CN" altLang="zh-CN" sz="1500" dirty="0">
                <a:solidFill>
                  <a:srgbClr val="000000"/>
                </a:solidFill>
                <a:latin typeface="微软雅黑"/>
                <a:ea typeface="微软雅黑"/>
                <a:cs typeface="宋体" panose="02010600030101010101" pitchFamily="2" charset="-122"/>
              </a:rPr>
              <a:t>。则召回率为：</a:t>
            </a:r>
          </a:p>
          <a:p>
            <a:pPr algn="ctr" defTabSz="685800" eaLnBrk="0" fontAlgn="base" hangingPunct="0">
              <a:spcBef>
                <a:spcPts val="281"/>
              </a:spcBef>
              <a:spcAft>
                <a:spcPts val="281"/>
              </a:spcAft>
            </a:pPr>
            <a:r>
              <a:rPr lang="en-US" altLang="zh-CN" sz="1500" b="1" dirty="0">
                <a:solidFill>
                  <a:srgbClr val="000000"/>
                </a:solidFill>
                <a:latin typeface="微软雅黑"/>
                <a:ea typeface="微软雅黑" panose="020B0503020204020204" pitchFamily="34" charset="-122"/>
                <a:cs typeface="宋体" panose="02010600030101010101" pitchFamily="2" charset="-122"/>
              </a:rPr>
              <a:t>Recall </a:t>
            </a:r>
            <a:r>
              <a:rPr lang="en-US" altLang="zh-CN" sz="1500" dirty="0">
                <a:solidFill>
                  <a:srgbClr val="000000"/>
                </a:solidFill>
                <a:latin typeface="微软雅黑"/>
                <a:ea typeface="微软雅黑"/>
                <a:cs typeface="宋体" panose="02010600030101010101" pitchFamily="2" charset="-122"/>
              </a:rPr>
              <a:t>=40/60=0.67</a:t>
            </a:r>
            <a:endParaRPr lang="zh-CN" altLang="zh-CN" sz="1500" dirty="0">
              <a:solidFill>
                <a:srgbClr val="000000"/>
              </a:solidFill>
              <a:latin typeface="微软雅黑"/>
              <a:ea typeface="微软雅黑"/>
              <a:cs typeface="宋体" panose="02010600030101010101" pitchFamily="2" charset="-122"/>
            </a:endParaRPr>
          </a:p>
        </p:txBody>
      </p:sp>
      <p:graphicFrame>
        <p:nvGraphicFramePr>
          <p:cNvPr id="13" name="表格 12">
            <a:extLst>
              <a:ext uri="{FF2B5EF4-FFF2-40B4-BE49-F238E27FC236}">
                <a16:creationId xmlns:a16="http://schemas.microsoft.com/office/drawing/2014/main" id="{A474C8A2-333A-426C-90B3-F44A2124504F}"/>
              </a:ext>
            </a:extLst>
          </p:cNvPr>
          <p:cNvGraphicFramePr>
            <a:graphicFrameLocks noGrp="1"/>
          </p:cNvGraphicFramePr>
          <p:nvPr/>
        </p:nvGraphicFramePr>
        <p:xfrm>
          <a:off x="158279" y="1962611"/>
          <a:ext cx="4934152" cy="3435434"/>
        </p:xfrm>
        <a:graphic>
          <a:graphicData uri="http://schemas.openxmlformats.org/drawingml/2006/table">
            <a:tbl>
              <a:tblPr>
                <a:tableStyleId>{08FB837D-C827-4EFA-A057-4D05807E0F7C}</a:tableStyleId>
              </a:tblPr>
              <a:tblGrid>
                <a:gridCol w="1841717">
                  <a:extLst>
                    <a:ext uri="{9D8B030D-6E8A-4147-A177-3AD203B41FA5}">
                      <a16:colId xmlns:a16="http://schemas.microsoft.com/office/drawing/2014/main" val="3095764278"/>
                    </a:ext>
                  </a:extLst>
                </a:gridCol>
                <a:gridCol w="1972286">
                  <a:extLst>
                    <a:ext uri="{9D8B030D-6E8A-4147-A177-3AD203B41FA5}">
                      <a16:colId xmlns:a16="http://schemas.microsoft.com/office/drawing/2014/main" val="317980365"/>
                    </a:ext>
                  </a:extLst>
                </a:gridCol>
                <a:gridCol w="1120149">
                  <a:extLst>
                    <a:ext uri="{9D8B030D-6E8A-4147-A177-3AD203B41FA5}">
                      <a16:colId xmlns:a16="http://schemas.microsoft.com/office/drawing/2014/main" val="703291151"/>
                    </a:ext>
                  </a:extLst>
                </a:gridCol>
              </a:tblGrid>
              <a:tr h="407938">
                <a:tc>
                  <a:txBody>
                    <a:bodyPr/>
                    <a:lstStyle/>
                    <a:p>
                      <a:pPr>
                        <a:spcBef>
                          <a:spcPts val="0"/>
                        </a:spcBef>
                        <a:spcAft>
                          <a:spcPts val="0"/>
                        </a:spcAft>
                      </a:pPr>
                      <a:r>
                        <a:rPr lang="zh-CN" altLang="en-US" sz="1400" dirty="0">
                          <a:solidFill>
                            <a:schemeClr val="bg1"/>
                          </a:solidFill>
                          <a:effectLst/>
                          <a:latin typeface="+mj-ea"/>
                          <a:ea typeface="+mj-ea"/>
                        </a:rPr>
                        <a:t>项目</a:t>
                      </a:r>
                    </a:p>
                  </a:txBody>
                  <a:tcPr marL="58277" marR="58277" marT="29138" marB="29138" anchor="ctr">
                    <a:solidFill>
                      <a:srgbClr val="0066CC"/>
                    </a:solidFill>
                  </a:tcPr>
                </a:tc>
                <a:tc>
                  <a:txBody>
                    <a:bodyPr/>
                    <a:lstStyle/>
                    <a:p>
                      <a:pPr>
                        <a:spcBef>
                          <a:spcPts val="0"/>
                        </a:spcBef>
                        <a:spcAft>
                          <a:spcPts val="0"/>
                        </a:spcAft>
                      </a:pPr>
                      <a:r>
                        <a:rPr lang="zh-CN" altLang="en-US" sz="1400" dirty="0">
                          <a:solidFill>
                            <a:schemeClr val="bg1"/>
                          </a:solidFill>
                          <a:effectLst/>
                          <a:latin typeface="+mj-ea"/>
                          <a:ea typeface="+mj-ea"/>
                        </a:rPr>
                        <a:t>符号</a:t>
                      </a:r>
                    </a:p>
                  </a:txBody>
                  <a:tcPr marL="58277" marR="58277" marT="29138" marB="29138" anchor="ctr">
                    <a:solidFill>
                      <a:srgbClr val="0066CC"/>
                    </a:solidFill>
                  </a:tcPr>
                </a:tc>
                <a:tc>
                  <a:txBody>
                    <a:bodyPr/>
                    <a:lstStyle/>
                    <a:p>
                      <a:pPr>
                        <a:spcBef>
                          <a:spcPts val="0"/>
                        </a:spcBef>
                        <a:spcAft>
                          <a:spcPts val="0"/>
                        </a:spcAft>
                      </a:pPr>
                      <a:r>
                        <a:rPr lang="zh-CN" altLang="en-US" sz="1400" dirty="0">
                          <a:solidFill>
                            <a:schemeClr val="bg1"/>
                          </a:solidFill>
                          <a:effectLst/>
                          <a:latin typeface="+mj-ea"/>
                          <a:ea typeface="+mj-ea"/>
                        </a:rPr>
                        <a:t>猫狗的例子</a:t>
                      </a:r>
                    </a:p>
                  </a:txBody>
                  <a:tcPr marL="58277" marR="58277" marT="29138" marB="29138" anchor="ctr">
                    <a:solidFill>
                      <a:srgbClr val="0066CC"/>
                    </a:solidFill>
                  </a:tcPr>
                </a:tc>
                <a:extLst>
                  <a:ext uri="{0D108BD9-81ED-4DB2-BD59-A6C34878D82A}">
                    <a16:rowId xmlns:a16="http://schemas.microsoft.com/office/drawing/2014/main" val="3900600909"/>
                  </a:ext>
                </a:extLst>
              </a:tr>
              <a:tr h="407938">
                <a:tc>
                  <a:txBody>
                    <a:bodyPr/>
                    <a:lstStyle/>
                    <a:p>
                      <a:pPr>
                        <a:spcBef>
                          <a:spcPts val="0"/>
                        </a:spcBef>
                        <a:spcAft>
                          <a:spcPts val="0"/>
                        </a:spcAft>
                      </a:pPr>
                      <a:r>
                        <a:rPr lang="zh-CN" altLang="en-US" sz="1400">
                          <a:solidFill>
                            <a:schemeClr val="bg1"/>
                          </a:solidFill>
                          <a:effectLst/>
                          <a:latin typeface="+mj-ea"/>
                          <a:ea typeface="+mj-ea"/>
                        </a:rPr>
                        <a:t>识别出的正例</a:t>
                      </a:r>
                    </a:p>
                  </a:txBody>
                  <a:tcPr marL="58277" marR="58277" marT="29138" marB="29138" anchor="ctr">
                    <a:solidFill>
                      <a:srgbClr val="0066CC"/>
                    </a:solidFill>
                  </a:tcPr>
                </a:tc>
                <a:tc>
                  <a:txBody>
                    <a:bodyPr/>
                    <a:lstStyle/>
                    <a:p>
                      <a:pPr>
                        <a:spcBef>
                          <a:spcPts val="0"/>
                        </a:spcBef>
                        <a:spcAft>
                          <a:spcPts val="0"/>
                        </a:spcAft>
                      </a:pPr>
                      <a:r>
                        <a:rPr lang="en-US" sz="1400" dirty="0">
                          <a:solidFill>
                            <a:schemeClr val="bg1"/>
                          </a:solidFill>
                          <a:effectLst/>
                          <a:latin typeface="+mj-ea"/>
                          <a:ea typeface="+mj-ea"/>
                        </a:rPr>
                        <a:t>TP+FP</a:t>
                      </a:r>
                    </a:p>
                  </a:txBody>
                  <a:tcPr marL="58277" marR="58277" marT="29138" marB="29138" anchor="ctr">
                    <a:solidFill>
                      <a:srgbClr val="0066CC"/>
                    </a:solidFill>
                  </a:tcPr>
                </a:tc>
                <a:tc>
                  <a:txBody>
                    <a:bodyPr/>
                    <a:lstStyle/>
                    <a:p>
                      <a:pPr>
                        <a:spcBef>
                          <a:spcPts val="0"/>
                        </a:spcBef>
                        <a:spcAft>
                          <a:spcPts val="0"/>
                        </a:spcAft>
                      </a:pPr>
                      <a:r>
                        <a:rPr lang="en-US" altLang="zh-CN" sz="1400" dirty="0">
                          <a:solidFill>
                            <a:schemeClr val="bg1"/>
                          </a:solidFill>
                          <a:effectLst/>
                          <a:latin typeface="+mj-ea"/>
                          <a:ea typeface="+mj-ea"/>
                        </a:rPr>
                        <a:t>40+10=50</a:t>
                      </a:r>
                    </a:p>
                  </a:txBody>
                  <a:tcPr marL="58277" marR="58277" marT="29138" marB="29138" anchor="ctr">
                    <a:solidFill>
                      <a:srgbClr val="0066CC"/>
                    </a:solidFill>
                  </a:tcPr>
                </a:tc>
                <a:extLst>
                  <a:ext uri="{0D108BD9-81ED-4DB2-BD59-A6C34878D82A}">
                    <a16:rowId xmlns:a16="http://schemas.microsoft.com/office/drawing/2014/main" val="858170842"/>
                  </a:ext>
                </a:extLst>
              </a:tr>
              <a:tr h="407938">
                <a:tc>
                  <a:txBody>
                    <a:bodyPr/>
                    <a:lstStyle/>
                    <a:p>
                      <a:pPr>
                        <a:spcBef>
                          <a:spcPts val="0"/>
                        </a:spcBef>
                        <a:spcAft>
                          <a:spcPts val="0"/>
                        </a:spcAft>
                      </a:pPr>
                      <a:r>
                        <a:rPr lang="zh-CN" altLang="en-US" sz="1400">
                          <a:solidFill>
                            <a:schemeClr val="bg1"/>
                          </a:solidFill>
                          <a:effectLst/>
                          <a:latin typeface="+mj-ea"/>
                          <a:ea typeface="+mj-ea"/>
                        </a:rPr>
                        <a:t>识别出的负例</a:t>
                      </a:r>
                    </a:p>
                  </a:txBody>
                  <a:tcPr marL="58277" marR="58277" marT="29138" marB="29138" anchor="ctr">
                    <a:solidFill>
                      <a:srgbClr val="0066CC"/>
                    </a:solidFill>
                  </a:tcPr>
                </a:tc>
                <a:tc>
                  <a:txBody>
                    <a:bodyPr/>
                    <a:lstStyle/>
                    <a:p>
                      <a:pPr>
                        <a:spcBef>
                          <a:spcPts val="0"/>
                        </a:spcBef>
                        <a:spcAft>
                          <a:spcPts val="0"/>
                        </a:spcAft>
                      </a:pPr>
                      <a:r>
                        <a:rPr lang="en-US" sz="1400">
                          <a:solidFill>
                            <a:schemeClr val="bg1"/>
                          </a:solidFill>
                          <a:effectLst/>
                          <a:latin typeface="+mj-ea"/>
                          <a:ea typeface="+mj-ea"/>
                        </a:rPr>
                        <a:t>TN+FN</a:t>
                      </a:r>
                    </a:p>
                  </a:txBody>
                  <a:tcPr marL="58277" marR="58277" marT="29138" marB="29138" anchor="ctr">
                    <a:solidFill>
                      <a:srgbClr val="0066CC"/>
                    </a:solidFill>
                  </a:tcPr>
                </a:tc>
                <a:tc>
                  <a:txBody>
                    <a:bodyPr/>
                    <a:lstStyle/>
                    <a:p>
                      <a:pPr>
                        <a:spcBef>
                          <a:spcPts val="0"/>
                        </a:spcBef>
                        <a:spcAft>
                          <a:spcPts val="0"/>
                        </a:spcAft>
                      </a:pPr>
                      <a:r>
                        <a:rPr lang="en-US" altLang="zh-CN" sz="1400">
                          <a:solidFill>
                            <a:schemeClr val="bg1"/>
                          </a:solidFill>
                          <a:effectLst/>
                          <a:latin typeface="+mj-ea"/>
                          <a:ea typeface="+mj-ea"/>
                        </a:rPr>
                        <a:t>30+20=50</a:t>
                      </a:r>
                    </a:p>
                  </a:txBody>
                  <a:tcPr marL="58277" marR="58277" marT="29138" marB="29138" anchor="ctr">
                    <a:solidFill>
                      <a:srgbClr val="0066CC"/>
                    </a:solidFill>
                  </a:tcPr>
                </a:tc>
                <a:extLst>
                  <a:ext uri="{0D108BD9-81ED-4DB2-BD59-A6C34878D82A}">
                    <a16:rowId xmlns:a16="http://schemas.microsoft.com/office/drawing/2014/main" val="66349609"/>
                  </a:ext>
                </a:extLst>
              </a:tr>
              <a:tr h="269280">
                <a:tc>
                  <a:txBody>
                    <a:bodyPr/>
                    <a:lstStyle/>
                    <a:p>
                      <a:pPr>
                        <a:spcBef>
                          <a:spcPts val="0"/>
                        </a:spcBef>
                        <a:spcAft>
                          <a:spcPts val="0"/>
                        </a:spcAft>
                      </a:pPr>
                      <a:r>
                        <a:rPr lang="zh-CN" altLang="en-US" sz="1400">
                          <a:solidFill>
                            <a:schemeClr val="bg1"/>
                          </a:solidFill>
                          <a:effectLst/>
                          <a:latin typeface="+mj-ea"/>
                          <a:ea typeface="+mj-ea"/>
                        </a:rPr>
                        <a:t>总识别样本数</a:t>
                      </a:r>
                    </a:p>
                  </a:txBody>
                  <a:tcPr marL="58277" marR="58277" marT="29138" marB="29138" anchor="ctr">
                    <a:solidFill>
                      <a:srgbClr val="0066CC"/>
                    </a:solidFill>
                  </a:tcPr>
                </a:tc>
                <a:tc>
                  <a:txBody>
                    <a:bodyPr/>
                    <a:lstStyle/>
                    <a:p>
                      <a:pPr>
                        <a:spcBef>
                          <a:spcPts val="0"/>
                        </a:spcBef>
                        <a:spcAft>
                          <a:spcPts val="0"/>
                        </a:spcAft>
                      </a:pPr>
                      <a:r>
                        <a:rPr lang="en-US" sz="1400">
                          <a:solidFill>
                            <a:schemeClr val="bg1"/>
                          </a:solidFill>
                          <a:effectLst/>
                          <a:latin typeface="+mj-ea"/>
                          <a:ea typeface="+mj-ea"/>
                        </a:rPr>
                        <a:t>TP+FP+TN+FN</a:t>
                      </a:r>
                    </a:p>
                  </a:txBody>
                  <a:tcPr marL="58277" marR="58277" marT="29138" marB="29138" anchor="ctr">
                    <a:solidFill>
                      <a:srgbClr val="0066CC"/>
                    </a:solidFill>
                  </a:tcPr>
                </a:tc>
                <a:tc>
                  <a:txBody>
                    <a:bodyPr/>
                    <a:lstStyle/>
                    <a:p>
                      <a:pPr>
                        <a:spcBef>
                          <a:spcPts val="0"/>
                        </a:spcBef>
                        <a:spcAft>
                          <a:spcPts val="0"/>
                        </a:spcAft>
                      </a:pPr>
                      <a:r>
                        <a:rPr lang="en-US" altLang="zh-CN" sz="1400">
                          <a:solidFill>
                            <a:schemeClr val="bg1"/>
                          </a:solidFill>
                          <a:effectLst/>
                          <a:latin typeface="+mj-ea"/>
                          <a:ea typeface="+mj-ea"/>
                        </a:rPr>
                        <a:t>50+50=100</a:t>
                      </a:r>
                    </a:p>
                  </a:txBody>
                  <a:tcPr marL="58277" marR="58277" marT="29138" marB="29138" anchor="ctr">
                    <a:solidFill>
                      <a:srgbClr val="0066CC"/>
                    </a:solidFill>
                  </a:tcPr>
                </a:tc>
                <a:extLst>
                  <a:ext uri="{0D108BD9-81ED-4DB2-BD59-A6C34878D82A}">
                    <a16:rowId xmlns:a16="http://schemas.microsoft.com/office/drawing/2014/main" val="1490712983"/>
                  </a:ext>
                </a:extLst>
              </a:tr>
              <a:tr h="407938">
                <a:tc>
                  <a:txBody>
                    <a:bodyPr/>
                    <a:lstStyle/>
                    <a:p>
                      <a:pPr>
                        <a:spcBef>
                          <a:spcPts val="0"/>
                        </a:spcBef>
                        <a:spcAft>
                          <a:spcPts val="0"/>
                        </a:spcAft>
                      </a:pPr>
                      <a:r>
                        <a:rPr lang="zh-CN" altLang="en-US" sz="1400">
                          <a:solidFill>
                            <a:schemeClr val="bg1"/>
                          </a:solidFill>
                          <a:effectLst/>
                          <a:latin typeface="+mj-ea"/>
                          <a:ea typeface="+mj-ea"/>
                        </a:rPr>
                        <a:t>识别对了的正例与负例</a:t>
                      </a:r>
                    </a:p>
                  </a:txBody>
                  <a:tcPr marL="58277" marR="58277" marT="29138" marB="29138" anchor="ctr">
                    <a:solidFill>
                      <a:srgbClr val="0066CC"/>
                    </a:solidFill>
                  </a:tcPr>
                </a:tc>
                <a:tc>
                  <a:txBody>
                    <a:bodyPr/>
                    <a:lstStyle/>
                    <a:p>
                      <a:pPr>
                        <a:spcBef>
                          <a:spcPts val="0"/>
                        </a:spcBef>
                        <a:spcAft>
                          <a:spcPts val="0"/>
                        </a:spcAft>
                      </a:pPr>
                      <a:r>
                        <a:rPr lang="zh-CN" altLang="en-US" sz="1400">
                          <a:solidFill>
                            <a:schemeClr val="bg1"/>
                          </a:solidFill>
                          <a:effectLst/>
                          <a:latin typeface="+mj-ea"/>
                          <a:ea typeface="+mj-ea"/>
                        </a:rPr>
                        <a:t>真正例</a:t>
                      </a:r>
                      <a:r>
                        <a:rPr lang="en-US" altLang="zh-CN" sz="1400">
                          <a:solidFill>
                            <a:schemeClr val="bg1"/>
                          </a:solidFill>
                          <a:effectLst/>
                          <a:latin typeface="+mj-ea"/>
                          <a:ea typeface="+mj-ea"/>
                        </a:rPr>
                        <a:t>+</a:t>
                      </a:r>
                      <a:r>
                        <a:rPr lang="zh-CN" altLang="en-US" sz="1400">
                          <a:solidFill>
                            <a:schemeClr val="bg1"/>
                          </a:solidFill>
                          <a:effectLst/>
                          <a:latin typeface="+mj-ea"/>
                          <a:ea typeface="+mj-ea"/>
                        </a:rPr>
                        <a:t>真负例</a:t>
                      </a:r>
                      <a:r>
                        <a:rPr lang="en-US" altLang="zh-CN" sz="1400">
                          <a:solidFill>
                            <a:schemeClr val="bg1"/>
                          </a:solidFill>
                          <a:effectLst/>
                          <a:latin typeface="+mj-ea"/>
                          <a:ea typeface="+mj-ea"/>
                        </a:rPr>
                        <a:t>=</a:t>
                      </a:r>
                      <a:r>
                        <a:rPr lang="en-US" sz="1400">
                          <a:solidFill>
                            <a:schemeClr val="bg1"/>
                          </a:solidFill>
                          <a:effectLst/>
                          <a:latin typeface="+mj-ea"/>
                          <a:ea typeface="+mj-ea"/>
                        </a:rPr>
                        <a:t>TP+TN</a:t>
                      </a:r>
                    </a:p>
                  </a:txBody>
                  <a:tcPr marL="58277" marR="58277" marT="29138" marB="29138" anchor="ctr">
                    <a:solidFill>
                      <a:srgbClr val="0066CC"/>
                    </a:solidFill>
                  </a:tcPr>
                </a:tc>
                <a:tc>
                  <a:txBody>
                    <a:bodyPr/>
                    <a:lstStyle/>
                    <a:p>
                      <a:pPr>
                        <a:spcBef>
                          <a:spcPts val="0"/>
                        </a:spcBef>
                        <a:spcAft>
                          <a:spcPts val="0"/>
                        </a:spcAft>
                      </a:pPr>
                      <a:r>
                        <a:rPr lang="en-US" altLang="zh-CN" sz="1400">
                          <a:solidFill>
                            <a:schemeClr val="bg1"/>
                          </a:solidFill>
                          <a:effectLst/>
                          <a:latin typeface="+mj-ea"/>
                          <a:ea typeface="+mj-ea"/>
                        </a:rPr>
                        <a:t>40+30=70</a:t>
                      </a:r>
                    </a:p>
                  </a:txBody>
                  <a:tcPr marL="58277" marR="58277" marT="29138" marB="29138" anchor="ctr">
                    <a:solidFill>
                      <a:srgbClr val="0066CC"/>
                    </a:solidFill>
                  </a:tcPr>
                </a:tc>
                <a:extLst>
                  <a:ext uri="{0D108BD9-81ED-4DB2-BD59-A6C34878D82A}">
                    <a16:rowId xmlns:a16="http://schemas.microsoft.com/office/drawing/2014/main" val="1877589916"/>
                  </a:ext>
                </a:extLst>
              </a:tr>
              <a:tr h="407938">
                <a:tc>
                  <a:txBody>
                    <a:bodyPr/>
                    <a:lstStyle/>
                    <a:p>
                      <a:pPr>
                        <a:spcBef>
                          <a:spcPts val="0"/>
                        </a:spcBef>
                        <a:spcAft>
                          <a:spcPts val="0"/>
                        </a:spcAft>
                      </a:pPr>
                      <a:r>
                        <a:rPr lang="zh-CN" altLang="en-US" sz="1400">
                          <a:solidFill>
                            <a:schemeClr val="bg1"/>
                          </a:solidFill>
                          <a:effectLst/>
                          <a:latin typeface="+mj-ea"/>
                          <a:ea typeface="+mj-ea"/>
                        </a:rPr>
                        <a:t>识别错了的正例与负例</a:t>
                      </a:r>
                    </a:p>
                  </a:txBody>
                  <a:tcPr marL="58277" marR="58277" marT="29138" marB="29138" anchor="ctr">
                    <a:solidFill>
                      <a:srgbClr val="0066CC"/>
                    </a:solidFill>
                  </a:tcPr>
                </a:tc>
                <a:tc>
                  <a:txBody>
                    <a:bodyPr/>
                    <a:lstStyle/>
                    <a:p>
                      <a:pPr>
                        <a:spcBef>
                          <a:spcPts val="0"/>
                        </a:spcBef>
                        <a:spcAft>
                          <a:spcPts val="0"/>
                        </a:spcAft>
                      </a:pPr>
                      <a:r>
                        <a:rPr lang="zh-CN" altLang="en-US" sz="1400" dirty="0">
                          <a:solidFill>
                            <a:schemeClr val="bg1"/>
                          </a:solidFill>
                          <a:effectLst/>
                          <a:latin typeface="+mj-ea"/>
                          <a:ea typeface="+mj-ea"/>
                        </a:rPr>
                        <a:t>伪正例</a:t>
                      </a:r>
                      <a:r>
                        <a:rPr lang="en-US" altLang="zh-CN" sz="1400" dirty="0">
                          <a:solidFill>
                            <a:schemeClr val="bg1"/>
                          </a:solidFill>
                          <a:effectLst/>
                          <a:latin typeface="+mj-ea"/>
                          <a:ea typeface="+mj-ea"/>
                        </a:rPr>
                        <a:t>+</a:t>
                      </a:r>
                      <a:r>
                        <a:rPr lang="zh-CN" altLang="en-US" sz="1400" dirty="0">
                          <a:solidFill>
                            <a:schemeClr val="bg1"/>
                          </a:solidFill>
                          <a:effectLst/>
                          <a:latin typeface="+mj-ea"/>
                          <a:ea typeface="+mj-ea"/>
                        </a:rPr>
                        <a:t>伪负例</a:t>
                      </a:r>
                      <a:r>
                        <a:rPr lang="en-US" altLang="zh-CN" sz="1400" dirty="0">
                          <a:solidFill>
                            <a:schemeClr val="bg1"/>
                          </a:solidFill>
                          <a:effectLst/>
                          <a:latin typeface="+mj-ea"/>
                          <a:ea typeface="+mj-ea"/>
                        </a:rPr>
                        <a:t>=FP+FN</a:t>
                      </a:r>
                    </a:p>
                  </a:txBody>
                  <a:tcPr marL="58277" marR="58277" marT="29138" marB="29138" anchor="ctr">
                    <a:solidFill>
                      <a:srgbClr val="0066CC"/>
                    </a:solidFill>
                  </a:tcPr>
                </a:tc>
                <a:tc>
                  <a:txBody>
                    <a:bodyPr/>
                    <a:lstStyle/>
                    <a:p>
                      <a:pPr>
                        <a:spcBef>
                          <a:spcPts val="0"/>
                        </a:spcBef>
                        <a:spcAft>
                          <a:spcPts val="0"/>
                        </a:spcAft>
                      </a:pPr>
                      <a:r>
                        <a:rPr lang="en-US" altLang="zh-CN" sz="1400">
                          <a:solidFill>
                            <a:schemeClr val="bg1"/>
                          </a:solidFill>
                          <a:effectLst/>
                          <a:latin typeface="+mj-ea"/>
                          <a:ea typeface="+mj-ea"/>
                        </a:rPr>
                        <a:t>10+20=30</a:t>
                      </a:r>
                    </a:p>
                  </a:txBody>
                  <a:tcPr marL="58277" marR="58277" marT="29138" marB="29138" anchor="ctr">
                    <a:solidFill>
                      <a:srgbClr val="0066CC"/>
                    </a:solidFill>
                  </a:tcPr>
                </a:tc>
                <a:extLst>
                  <a:ext uri="{0D108BD9-81ED-4DB2-BD59-A6C34878D82A}">
                    <a16:rowId xmlns:a16="http://schemas.microsoft.com/office/drawing/2014/main" val="2677574596"/>
                  </a:ext>
                </a:extLst>
              </a:tr>
              <a:tr h="407938">
                <a:tc>
                  <a:txBody>
                    <a:bodyPr/>
                    <a:lstStyle/>
                    <a:p>
                      <a:pPr>
                        <a:spcBef>
                          <a:spcPts val="0"/>
                        </a:spcBef>
                        <a:spcAft>
                          <a:spcPts val="0"/>
                        </a:spcAft>
                      </a:pPr>
                      <a:r>
                        <a:rPr lang="zh-CN" altLang="en-US" sz="1400">
                          <a:solidFill>
                            <a:schemeClr val="bg1"/>
                          </a:solidFill>
                          <a:effectLst/>
                          <a:latin typeface="+mj-ea"/>
                          <a:ea typeface="+mj-ea"/>
                        </a:rPr>
                        <a:t>实际总正例数量</a:t>
                      </a:r>
                    </a:p>
                  </a:txBody>
                  <a:tcPr marL="58277" marR="58277" marT="29138" marB="29138" anchor="ctr">
                    <a:solidFill>
                      <a:srgbClr val="0066CC"/>
                    </a:solidFill>
                  </a:tcPr>
                </a:tc>
                <a:tc>
                  <a:txBody>
                    <a:bodyPr/>
                    <a:lstStyle/>
                    <a:p>
                      <a:pPr>
                        <a:spcBef>
                          <a:spcPts val="0"/>
                        </a:spcBef>
                        <a:spcAft>
                          <a:spcPts val="0"/>
                        </a:spcAft>
                      </a:pPr>
                      <a:r>
                        <a:rPr lang="zh-CN" altLang="en-US" sz="1400">
                          <a:solidFill>
                            <a:schemeClr val="bg1"/>
                          </a:solidFill>
                          <a:effectLst/>
                          <a:latin typeface="+mj-ea"/>
                          <a:ea typeface="+mj-ea"/>
                        </a:rPr>
                        <a:t>真正例</a:t>
                      </a:r>
                      <a:r>
                        <a:rPr lang="en-US" altLang="zh-CN" sz="1400">
                          <a:solidFill>
                            <a:schemeClr val="bg1"/>
                          </a:solidFill>
                          <a:effectLst/>
                          <a:latin typeface="+mj-ea"/>
                          <a:ea typeface="+mj-ea"/>
                        </a:rPr>
                        <a:t>+</a:t>
                      </a:r>
                      <a:r>
                        <a:rPr lang="zh-CN" altLang="en-US" sz="1400">
                          <a:solidFill>
                            <a:schemeClr val="bg1"/>
                          </a:solidFill>
                          <a:effectLst/>
                          <a:latin typeface="+mj-ea"/>
                          <a:ea typeface="+mj-ea"/>
                        </a:rPr>
                        <a:t>伪负例</a:t>
                      </a:r>
                      <a:r>
                        <a:rPr lang="en-US" altLang="zh-CN" sz="1400">
                          <a:solidFill>
                            <a:schemeClr val="bg1"/>
                          </a:solidFill>
                          <a:effectLst/>
                          <a:latin typeface="+mj-ea"/>
                          <a:ea typeface="+mj-ea"/>
                        </a:rPr>
                        <a:t>=TP+FN</a:t>
                      </a:r>
                    </a:p>
                  </a:txBody>
                  <a:tcPr marL="58277" marR="58277" marT="29138" marB="29138" anchor="ctr">
                    <a:solidFill>
                      <a:srgbClr val="0066CC"/>
                    </a:solidFill>
                  </a:tcPr>
                </a:tc>
                <a:tc>
                  <a:txBody>
                    <a:bodyPr/>
                    <a:lstStyle/>
                    <a:p>
                      <a:pPr>
                        <a:spcBef>
                          <a:spcPts val="0"/>
                        </a:spcBef>
                        <a:spcAft>
                          <a:spcPts val="0"/>
                        </a:spcAft>
                      </a:pPr>
                      <a:r>
                        <a:rPr lang="en-US" altLang="zh-CN" sz="1400">
                          <a:solidFill>
                            <a:schemeClr val="bg1"/>
                          </a:solidFill>
                          <a:effectLst/>
                          <a:latin typeface="+mj-ea"/>
                          <a:ea typeface="+mj-ea"/>
                        </a:rPr>
                        <a:t>40+20=60</a:t>
                      </a:r>
                    </a:p>
                  </a:txBody>
                  <a:tcPr marL="58277" marR="58277" marT="29138" marB="29138" anchor="ctr">
                    <a:solidFill>
                      <a:srgbClr val="0066CC"/>
                    </a:solidFill>
                  </a:tcPr>
                </a:tc>
                <a:extLst>
                  <a:ext uri="{0D108BD9-81ED-4DB2-BD59-A6C34878D82A}">
                    <a16:rowId xmlns:a16="http://schemas.microsoft.com/office/drawing/2014/main" val="2773168575"/>
                  </a:ext>
                </a:extLst>
              </a:tr>
              <a:tr h="407938">
                <a:tc>
                  <a:txBody>
                    <a:bodyPr/>
                    <a:lstStyle/>
                    <a:p>
                      <a:pPr>
                        <a:spcBef>
                          <a:spcPts val="0"/>
                        </a:spcBef>
                        <a:spcAft>
                          <a:spcPts val="0"/>
                        </a:spcAft>
                      </a:pPr>
                      <a:r>
                        <a:rPr lang="zh-CN" altLang="en-US" sz="1400">
                          <a:solidFill>
                            <a:schemeClr val="bg1"/>
                          </a:solidFill>
                          <a:effectLst/>
                          <a:latin typeface="+mj-ea"/>
                          <a:ea typeface="+mj-ea"/>
                        </a:rPr>
                        <a:t>实际总负例数量</a:t>
                      </a:r>
                    </a:p>
                  </a:txBody>
                  <a:tcPr marL="58277" marR="58277" marT="29138" marB="29138" anchor="ctr">
                    <a:solidFill>
                      <a:srgbClr val="0066CC"/>
                    </a:solidFill>
                  </a:tcPr>
                </a:tc>
                <a:tc>
                  <a:txBody>
                    <a:bodyPr/>
                    <a:lstStyle/>
                    <a:p>
                      <a:pPr>
                        <a:spcBef>
                          <a:spcPts val="0"/>
                        </a:spcBef>
                        <a:spcAft>
                          <a:spcPts val="0"/>
                        </a:spcAft>
                      </a:pPr>
                      <a:r>
                        <a:rPr lang="zh-CN" altLang="en-US" sz="1400">
                          <a:solidFill>
                            <a:schemeClr val="bg1"/>
                          </a:solidFill>
                          <a:effectLst/>
                          <a:latin typeface="+mj-ea"/>
                          <a:ea typeface="+mj-ea"/>
                        </a:rPr>
                        <a:t>真负例</a:t>
                      </a:r>
                      <a:r>
                        <a:rPr lang="en-US" altLang="zh-CN" sz="1400">
                          <a:solidFill>
                            <a:schemeClr val="bg1"/>
                          </a:solidFill>
                          <a:effectLst/>
                          <a:latin typeface="+mj-ea"/>
                          <a:ea typeface="+mj-ea"/>
                        </a:rPr>
                        <a:t>+</a:t>
                      </a:r>
                      <a:r>
                        <a:rPr lang="zh-CN" altLang="en-US" sz="1400">
                          <a:solidFill>
                            <a:schemeClr val="bg1"/>
                          </a:solidFill>
                          <a:effectLst/>
                          <a:latin typeface="+mj-ea"/>
                          <a:ea typeface="+mj-ea"/>
                        </a:rPr>
                        <a:t>伪正例</a:t>
                      </a:r>
                      <a:r>
                        <a:rPr lang="en-US" altLang="zh-CN" sz="1400">
                          <a:solidFill>
                            <a:schemeClr val="bg1"/>
                          </a:solidFill>
                          <a:effectLst/>
                          <a:latin typeface="+mj-ea"/>
                          <a:ea typeface="+mj-ea"/>
                        </a:rPr>
                        <a:t>=TN+FP</a:t>
                      </a:r>
                    </a:p>
                  </a:txBody>
                  <a:tcPr marL="58277" marR="58277" marT="29138" marB="29138" anchor="ctr">
                    <a:solidFill>
                      <a:srgbClr val="0066CC"/>
                    </a:solidFill>
                  </a:tcPr>
                </a:tc>
                <a:tc>
                  <a:txBody>
                    <a:bodyPr/>
                    <a:lstStyle/>
                    <a:p>
                      <a:pPr>
                        <a:spcBef>
                          <a:spcPts val="0"/>
                        </a:spcBef>
                        <a:spcAft>
                          <a:spcPts val="0"/>
                        </a:spcAft>
                      </a:pPr>
                      <a:r>
                        <a:rPr lang="en-US" altLang="zh-CN" sz="1400" dirty="0">
                          <a:solidFill>
                            <a:schemeClr val="bg1"/>
                          </a:solidFill>
                          <a:effectLst/>
                          <a:latin typeface="+mj-ea"/>
                          <a:ea typeface="+mj-ea"/>
                        </a:rPr>
                        <a:t>30+10=40</a:t>
                      </a:r>
                    </a:p>
                  </a:txBody>
                  <a:tcPr marL="58277" marR="58277" marT="29138" marB="29138" anchor="ctr">
                    <a:solidFill>
                      <a:srgbClr val="0066CC"/>
                    </a:solidFill>
                  </a:tcPr>
                </a:tc>
                <a:extLst>
                  <a:ext uri="{0D108BD9-81ED-4DB2-BD59-A6C34878D82A}">
                    <a16:rowId xmlns:a16="http://schemas.microsoft.com/office/drawing/2014/main" val="2083280479"/>
                  </a:ext>
                </a:extLst>
              </a:tr>
            </a:tbl>
          </a:graphicData>
        </a:graphic>
      </p:graphicFrame>
      <p:sp>
        <p:nvSpPr>
          <p:cNvPr id="2" name="AutoShape 2"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a:extLst>
              <a:ext uri="{FF2B5EF4-FFF2-40B4-BE49-F238E27FC236}">
                <a16:creationId xmlns:a16="http://schemas.microsoft.com/office/drawing/2014/main" id="{CC76838C-0830-3348-400F-95600759351B}"/>
              </a:ext>
            </a:extLst>
          </p:cNvPr>
          <p:cNvSpPr>
            <a:spLocks noChangeAspect="1" noChangeArrowheads="1"/>
          </p:cNvSpPr>
          <p:nvPr/>
        </p:nvSpPr>
        <p:spPr bwMode="auto">
          <a:xfrm>
            <a:off x="230981" y="595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eaLnBrk="0" fontAlgn="base" hangingPunct="0">
              <a:spcBef>
                <a:spcPct val="0"/>
              </a:spcBef>
              <a:spcAft>
                <a:spcPct val="0"/>
              </a:spcAft>
            </a:pPr>
            <a:endParaRPr lang="zh-CN" altLang="en-US">
              <a:solidFill>
                <a:srgbClr val="000000"/>
              </a:solidFill>
              <a:latin typeface="Arial" panose="020B0604020202020204" pitchFamily="34" charset="0"/>
              <a:ea typeface="微软雅黑" panose="020B0503020204020204" pitchFamily="34" charset="-122"/>
            </a:endParaRPr>
          </a:p>
        </p:txBody>
      </p:sp>
      <p:sp>
        <p:nvSpPr>
          <p:cNvPr id="10" name="AutoShape 4"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a:extLst>
              <a:ext uri="{FF2B5EF4-FFF2-40B4-BE49-F238E27FC236}">
                <a16:creationId xmlns:a16="http://schemas.microsoft.com/office/drawing/2014/main" id="{450AE61E-FDD7-AB1E-51D0-5D79EC5546B4}"/>
              </a:ext>
            </a:extLst>
          </p:cNvPr>
          <p:cNvSpPr>
            <a:spLocks noChangeAspect="1" noChangeArrowheads="1"/>
          </p:cNvSpPr>
          <p:nvPr/>
        </p:nvSpPr>
        <p:spPr bwMode="auto">
          <a:xfrm>
            <a:off x="345281" y="12025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eaLnBrk="0" fontAlgn="base" hangingPunct="0">
              <a:spcBef>
                <a:spcPct val="0"/>
              </a:spcBef>
              <a:spcAft>
                <a:spcPct val="0"/>
              </a:spcAft>
            </a:pPr>
            <a:endParaRPr lang="zh-CN" altLang="en-US">
              <a:solidFill>
                <a:srgbClr val="000000"/>
              </a:solidFill>
              <a:latin typeface="Arial" panose="020B0604020202020204" pitchFamily="34" charset="0"/>
              <a:ea typeface="微软雅黑" panose="020B0503020204020204" pitchFamily="34" charset="-122"/>
            </a:endParaRPr>
          </a:p>
        </p:txBody>
      </p:sp>
      <p:sp>
        <p:nvSpPr>
          <p:cNvPr id="11" name="AutoShape 6" descr="data:image/png;base64,iVBORw0KGgoAAAANSUhEUgAAAYoAAAEXCAYAAACzhgONAAAABHNCSVQICAgIfAhkiAAAAAlwSFlzAAALEgAACxIB0t1+/AAAADl0RVh0U29mdHdhcmUAbWF0cGxvdGxpYiB2ZXJzaW9uIDIuMS4yLCBodHRwOi8vbWF0cGxvdGxpYi5vcmcvNQv5yAAAIABJREFUeJzt3XlYVGX/P/D3MAMz7DCyqelQgIx7pqWoifqIlKAUWS6pmWlqlt+fFllJWpqV5vJkliWP6VOZPrigWbmTFmDmlksKbqGorILsw8DM+f0xMjKxDC7DzDDv13V5ycw5nPkM5by5z+fc9xEJgiCAiIioHnbmLoCIiCwbg4KIiBrEoCAiogYxKIiIqEEMCiIiahCDgoiIGsSgsCF//vknxo4di6FDhyIyMhITJ07E+fPnjX7fZ599hnnz5t3168bGxuL06dMAgNmzZyMlJeWuj3U/66q2fv16rFq1CgCwceNGrFu37o6On5GRgddeew0AcPXqVXTr1u2e6rl69Srat2+PqKioWn/UajW2bNmCyZMnAwDGjh2LnTt33tPrGbNlyxYEBwdj+fLlBs8LgoB//etfiIyMNHqM/fv349NPP9Ufr7r+u3Xq1CkMHDjwno5BjScxdwHUNNRqNSZPnoyvv/4aHTt2BABs27YNkyZNwr59+yAWi0322ikpKRgxYgQAYMGCBSZ7nbs1atQo/ddHjx5FUFDQHX3/9evX8ffff9/XmmQyGbZt23Zfj3kvWrVqhR9++AHTp0/XP3fkyBGoVCo4Ojoa/f5Tp06hsLDQlCWSCTEobER5eTmKi4tRVlamf27YsGFwcXGBRqOBWCxGYmIiVq5cicrKSshkMsyaNavWb8fZ2dmYN28eMjMzUVlZiYiICEyZMgUA8Msvv+Df//43tFotnJyc8P7772PHjh3IycnBG2+8gUWLFmHx4sV4/vnn0alTJ4wfPx6hoaE4ceIEioqKEBMTg7CwMJSXl2Pu3Lk4ceIEXF1dERgYCAD4+OOP631/a9euxZYtW7B69Wp4e3vrn3/llVcwYMAAPPvsszh+/DhGjhyJvXv3ok2bNvjiiy9QWloKmUyGgoIChISEIDExEcnJyZDJZACAS5cuYezYscjNzYWXlxeWLl0KHx8f/fE1Gg1iY2ORnZ2Nl156Ce+//z40Gg3mzJmDU6dOobi4GDExMQgPDwcArFy5Ert374ZWq0Xr1q0xd+5c+Pr63tN/2z179mDVqlVQqVQYOnQopk6dCgDYu3cvVqxYAa1WC2dnZ7z99tto06YNBg4ciOTkZDg5OWHOnDm4dOkSvvvuOwDA4MGDsXLlSgQEBBi8Rrt27ZCZmYljx47hkUceAQAkJCRg2LBh+O233/T71fX+srKysGHDBmg0Gri6ukKhUCA3Nxcvv/wyMjMzIRaLsWTJEgQEBCArKwvvvfcerl27BkEQ8NRTT2HixIkAgO+//x7//e9/4eLignbt2t3Tz4zuDE892Qh3d3fExMRg4sSJ+Ne//oWYmBhs3rwZvXv3hoODA9LT07Fs2TKsWrUKW7duxfz58/Haa68ZBAsAxMTE4JlnnsGWLVuwadMmpKSk4Oeff0ZeXh5iYmLw0UcfYfv27XjppZewePFizJgxAz4+Pli8eDG6du1qcKyMjAz07dsXmzZtwuuvv44PP/wQAPDFF19Ao9Fgx44dWLt2Lc6cOdPge4uLi8POnTvx3XffGYQEoPvgq/4g++233+Dt7a0/9ZWYmKj/AAeAsLAwDBw4EOPHj8fzzz+vr/HTTz/Fzp074ebmho0bNxocXywW44MPPkDbtm2xevVqAEBFRQX69OmDhIQEzJo1C5988gkAYOvWrTh37hw2btyIbdu2ITQ0FLGxsXW+J5VKVeu00/vvv1/nvqWlpYiPj0d8fDx++OEHHDhwABcvXsTcuXPx2Wef6UcCr7zyCuzt7dG5c2ccOnQIAHDo0CH8/fffKC0txYULFyCRSGqFRLWnnnpKP8opLy/H0aNH8fjjj+u31/f+unbtipEjR2LIkCGYMWOG/uc6e/ZsbN++HT169ND/7N544w307NkT27dvx/r16/HDDz/gp59+wtmzZ7FixQp899132Lx5M+zt7euskUyDIwob8uKLL+LZZ5/F4cOHcfjwYcTFxSEuLg6bNm1CcnIycnJyMH78eP3+IpEIV65c0T8uKyvD4cOHUVhYqD/fXFZWhtTUVEgkEgQFBaFDhw4AdB/QgwcPbrAee3t7hIaGAgA6dOiAmzdvAgAOHDiAt99+G3Z2dnBxccHTTz+NtLS0Oo+xe/du5Obm4ssvv4Sbm1ut7QMGDMBHH32EqqoqJCUlYerUqUhOTkb//v2Rn5+Pzp0748CBA/XW2KdPH8jlcgCAUqlEfn5+g++p+n1VB5BSqcSNGzcA6EZcp06dwjPPPAMA0Gq1KC8vr/MYd3Lqafjw4ZBIJHBxcUF4eDhSUlLQtm1b9OrVC23atAEAhISEQC6X4/Tp0wgLC8Ovv/6Ktm3bwtfXF+3atcPhw4eRlpbW4H+zoUOHIioqCrNnz8aePXswcOBAg1OWd/L+unTpAoVCAQBo37499uzZg7KyMhw7dgxff/01AMDV1RXR0dH49ddfkZ2djT59+uh/ERgxYgSSkpIa9fOhe8egsBFHjx7F8ePHMXHiRAwYMAADBgzAzJkzERkZieTkZGi1WoSEhODf//63/nsyMzPh4+ODPXv2AND9wxcEARs2bNCfl87Pz4dUKsXvv/8OkUik/15BEJCWlgalUllvTfb29rCz0w1qa36vRCJBzSXIqvepi0KhwLvvvov3338f3bt3rxUW7u7uaN++PX755ReUlJQgKioKX3zxBfbu3YtBgwYZvG5dJJLb/0REIhEaszRazd92ax5fq9Vi4sSJGD16NABd3+h+nLev+WEtCAIkEgm0Wm2t9yYIAqqqqhAWFobnn38e/v7+6NOnD9zc3JCUlIRTp07VO2oBAG9vb3To0AG//vortm7dirfeegsFBQV39f7q+rlW//9Vk1arRVVVlb7+ut4zmR5PPdkIuVyOlStX4siRI/rncnNzUVJSgnbt2iEkJATJycm4ePEiAN1v9cOGDYNKpdLv7+Ligocffhhr1qwBABQVFWHUqFHYt28funbtiosXL+qvotq3bx9iYmIA6P5RV/9jb4zQ0FBs3rxZ/xvpjz/+WO8HenBwMMLDwxESElLvh1xYWBiWLl2KkJAQuLi4wN/fH3FxcXX+9nyntVZ/T2VlpdH9qk+zlZSUAAA+/fRTvPnmm3f0WnXZunUrBEFAYWEhduzYgccffxwhISFISkpCRkYGAODgwYPIzMxE165d4efnB09PT2zYsAF9+vRB3759sXv3bty8ebPBYAd0p5/WrFmD4uLiWn2Cht5fY36uLi4u6Nq1q/6qs+LiYmzduhW9e/dGnz59kJycjKysLAC6/gg1HY4obMSDDz6Izz//HMuWLUNWVhakUilcXV3x4Ycf4qGHHgIAzJs3DzNnztT/Vrpy5Uo4OzsbHGfx4sWYP38+hg4dCrVajcjISAwbNky/bdasWdBoNHBxccGyZcsA6D6oY2Ji8N577zWq1smTJ2PevHkYOnQoXF1d0aJFC31zuT7vvPMOIiMj8fPPP2PIkCEG2wYNGoT58+fjjTfeAKD7QFu3bp2+KVtTv379Gmya1yUwMBBSqRTDhw/Xv+e6PPvss8jOzsZzzz0HkUiEli1b1vta1T2Kf6pr/+pTNCqVCmPGjEGvXr0AAHPnzsWrr74KjUYDmUyGL7/8Eq6urgB0/02+/vprdOjQAXZ2dpDJZBg0aJDR9zpo0CDMnTtX32to7Pvr1asX3njjDcyfP19/1V1dFi9ejHnz5mHLli1Qq9UYOnQooqOjIRKJEBMTgxdeeAHOzs7o0qWL0Vrp/hFxmXGyND/99BNcXFwQGhoKrVaL1157DX369NGf0iCipsWgIItz7tw5zJkzB+Xl5aisrETPnj3xzjvv8EoXIjNhUBARUYPYzCYiogYxKIiIqEFWedWTSqXC6dOn4e3tzeupiYgaSaPRIDc3F506dTJ6JWFNVhkUp0+f1i+xQEREd2bdunXo0aNHo/e3yqConsa/bt06+Pn5mbkaIiLrkJWVheeff77WmmjGWGVQVJ9u8vPzwwMPPGDmaoiIrMudnrJnM5uIiBrEoCAiogYxKIiIqEEMCiIiapDNBMXmxPM4eSHX4LmTF3KxOfG8mSoiIrIONhMUQW09sPCbI/qwOHkhFwu/OYKgth5mroyIyLJZ5eWxd6NLoDdmjeuBBWv+gL3EDoIAzBrXA10C7+x6YiIiW2MzIwpAFxaPBPugsESNRzv4MiSIiBrBpoLi5IVcnDivO/WUfOJ6rZ4FERHVZjNBUd2TeOuFR+HXwgkBD7gb9CyIiKhuNhMU56/c1PcklAo5MvPK8ObYHjh/5aa5SyMismg208x+ZmCQ/mulwhP7j11FSy9ndA1in4KIqCE2M6KoKdhfDgBISy8wcyVERJbPJoPiwZZukDqIkXo539ylEBFZPJsMCrHYDkFtPBgURESNYJNBAQBKhRyXrhWiolJj7lKIiCyaDQeFJ6o0Ai5k8KonIqKG2GxQBCtuNbR5+omIqEE2GxQerlK0bOGM1Mu88omIqCE2GxQAEOzvidT0fAiCYO5SiIgslk0HhVIhR0FxBXIKys1dChGRxbLxoPAEAKSms09BRFQfkwbFihUrEBERgYiICCxatKjW9rNnzyI6Ohrh4eGYPXs2qqqqTFlOLf4t3SDjxDsiogaZLChSUlKQlJSEhIQEbN26FX/99Rf27NljsE9MTAzmzJmDXbt2QRAExMfHm6qcOukm3nmyoU1E1ACTBYW3tzfeeustODg4wN7eHgEBAbh+/bp++7Vr16BSqfDwww8DAKKjo7Fz505TlVMvpb8n/ubEOyKiepksKIKCgvQhkJ6ejh07diA0NFS/PScnB97et1du9fb2RnZ2tqnKqZdSIYdGy4l3RET1MXkz+/z585gwYQLefPNN+Pv765/XarUQiUT6x4IgGDxuKsFsaBMRNcikQXH06FGMHz8er7/+Op5++mmDbX5+fsjNvX13uby8PPj4+JiynDq5u0jR0suZDW0ionqYLCgyMzMxbdo0LF68GBEREbW2t27dGlKpFEePHgUAbNu2Df369TNVOQ1SKnQNbU68IyKqzWR3uFu9ejUqKirw8ccf658bOXIkEhMTMX36dHTu3BmLFy9GbGwsSkpK0LFjR4wbN85U5TRI6S/HL0evIju/DH4tnM1SAxGRpTJZUMTGxiI2NrbW86NGjdJ/rVQqsWnTJlOV0GjKWwsEpl4uYFAQEf2DTc/Mrqbwc4XMQYw0NrSJiGphUEA38a5dW082tImI6sCguCVY4Ym/rxdBpW7aZUSIiCwdg+IWpT8n3hER1YVBcUtw21sT77juExGRAQbFLe4uUrTycuYMbSKif2BQ1KD0lyONE++IiAwwKGpQKjxxs6QC2fll5i6FiMhiMChqUPrfmnjH009ERHoMihra+rnBUSpmQ5uIqAYGRQ1iO9GtO95xREFEVI1B8Q9Kf7lu4l0FJ94REQEMilqUCk9otQLOX+XEOyIigEFRS7CCDW0iopoYFP/g5uyA1t7OSGNDm4gIAIOiTsEKOVIv53PiHRERGBR1UvrLUViiRtYNTrwjImJQ1EGpqF4gkH0KIiIGRR10E+8kbGgTEYFBUSexnQjt2npwhjYRERgU9VIq5EjP5MQ7IiIGRT2U/nLdxDve8Y6IbByDoh7BbGgTEQFgUNTL1ckBrb1dkJrOPgUR2TaJsR2OHz+OpUuXorCw0GAC2vbt201amCVQ+nvi8JlsCIIAkUhk7nKIiMzCaFDMmTMH0dHR6NChg819WLb3l2Pf4Qxk3ihFKy8Xc5dDRGQWRoNCIpHgxRdfbIpaLI5Sv0BgAYOCiGyW0R5FUFAQ0tLSmqIWi9PG1xVOMgkb2kRk04yOKDIyMvDMM8+gVatWkEql+udtoUdhZydCu7aeSGNDm4hsmNGgmDFjRlPUYbGUCjni96ahvKIKjlKjPy4iombH6Kmnxx57DFKpFH/88QeSk5P1z9kKpb8ntAJwPoOjCiKyTUaDYuvWrZg+fToKCwtRWlqK119/HfHx8U1Rm0UIbntr4h1PPxGRjTJ6LmXt2rXYuHEjfHx8AACTJk3CSy+9hOeee87kxVkCFycHtPF1YUObiGyW0RGFVqvVhwQA+Pr6ws7OtiZ0KxVypF0u4B3viMgmGf3E9/DwwN69e/WP9+7dC3d3d5MWZWmCFXIUlaqRmVdq7lKIiJqc0VNP7777Ll555RXMnz8fAGBvb48VK1aYvDBLovTX9SnOpuejlTcn3hGRbTEaFEFBQdi5cyfS09Oh0Wjw0EMPQSKxrctE2/i4wlkmQerlAvzr0bbmLoeIqEnV+4kfFxeHSZMmYf78+XWu8RQbG2vSwixJ9cQ73hqViGxRvT0KV1dXAICnpyc8PDxq/WmskpISREZG4urVq7W2rVixAgMGDEBUVBSioqKwbt26u3gLTUPpL8eVrCKUqSrNXQoRUZOqd0QxcuRIAMCrr76qfy47OxsZGRno0aNHow5+4sQJxMbGIj09vc7tp0+fxtKlS9GtW7c7KNk8lAq5buLdlZvo2s7b3OUQETUZo1c9rV+/Hq+//jry8/MRHR2N2bNnY8mSJY06eHx8PObOnWtweW1Np0+fxldffYWhQ4di3rx5qKiouLPqm1A73vGOiGyU0aDYuHEj3n77bezcuRMDBw7ETz/9pF/Kw5gFCxbUO/ooLS1F+/btERMTg4SEBBQVFeGLL764s+qbkIujPdr4uiL1MmdoE5FtMRoUIpEIXl5eOHjwIEJCQiCRSKDVau/5hZ2dnREXF4eAgABIJBJMmDABBw4cuOfjmpJS4Ym0y/mceEdENsVoUDg4OCAuLg5//PEH+vTpg++//x6Ojo73/MLXr1/Hpk2b9I8FQbD4y26V/nIUl1XiWm6JuUshImoyRoNiwYIFSE9Px8KFC+Hu7o6jR49iwYIF9/zCMpkMn3zyCTIyMiAIAtatW4ewsLB7Pq4pKRVcIJCIbI/RoPjyyy+xYMEC9O/fHwCwZMkSPPTQQ3f9gpMmTcKpU6cgl8sxb948TJ06FU888QQEQbD4W64+4OMKZ0d7NrSJyKYYPddz9uxZCIJQ56S7xkpMTNR/HRcXp/86PDwc4eHhd33cpmZnJ0JwW0+ksaFNRDbEaFD4+PggIiICXbt2hbOzs/55W5qZXZNS4Yn1e9JQpqqEk8ze3OUQEZmc0aDo1q2bVUyIayrB/nIIAnDuSgEeblf3/BAioubEaFC8+uqrUKlUuHz5MoKCglBRUXFfrnqyVsFtPSESAamXGRREZBuMNrNPnDiBQYMGYfLkycjJyUH//v1x7NixpqjNIjlXT7zjAoFEZCOMBsXChQuxdu1aeHh4wM/PD4sWLbovl8das+o73mm1nHhHRM2f0aBQqVQIDAzUPw4NDYVGozFpUZZOqfBESTkn3hGRbTAaFBKJBIWFhfrLYy9dumTyoiyd0l8OAEjjfAoisgFGg2Lq1KkYM2YMMjMzMXPmTIwaNQpTp05titosVmtvl1sT7zifgoiaP6NXPQ0YMAAPPfQQkpOTodVqMW3aNAQEBDRFbRbLzk6EYAXveEdEtsHoiAIA1Go11Go1tFotxGKxqWuyCkqFHFeyi1FazjveEVHz1qgbF40bNw5nz57FyZMnMXr0aPz8889NUZtFUyo89RPviIiaM6OnntauXYutW7fC19cXgG558JdffhlDhgwxeXGWLFhxe+Jdt2BOvCOi5svoiMLFxUUfEgDQqlUrODg4mLQoa+Aks0dbX1euJEtEzZ7RoOjTpw/mzp2Lc+fO4eLFi1i6dCn8/f3x119/4a+//mqKGi2W0p8T74io+TN66unHH38EAPz2228Gz7/22msQiUTYt2+faSqzAkqFJ3b9fhnXckvQxtfV3OUQEZmE0aCoeS8JMhSs0E28S03PZ1AQUbNl9NTTxYsXsXHjRgiCgBkzZmDQoEH4/fffm6I2i9fa2wUunHhHRM2c0aCYO3cupFIp9u/fj6ysLCxYsADLli1ritosnn7iHRvaRNSMGQ2KiooKDBs2DElJSXjyySfRs2dPVFZyklk1pb8cGZx4R0TNmNGgUKvVyMvLw/79+9G7d2/k5eWhoqKiKWqzCtUT79I48Y6ImimjQTFixAgMGDAA3bt3R2BgIIYPH44XXnihKWqzCu1u3fEujes+EVEzZfSqp9GjR2PkyJGws9NlSkJCAjw9PU1emLVwktlD4efGhjYRNVv1BkVcXBwmTZqEDz74oM7tsbGxJivK2gQrPJH05zVotQLs7ETmLoeI6L6qNyhcXXXzAjw8PJqsGGulVMix6/fLuJpTjLZ+buYuh4jovqo3KEaOHAkAePXVV1FQUACZTAZHR8cmK8yaKP11p+JSLxcwKIio2Wmwmb127Vr07dsXvXv3xiOPPIKwsDBs2LChqWqzGq29XeDqZM8bGRFRs1TviOL777/Hjh078Nlnn0GpVEIkEuHkyZNYsmQJgNsjDgJEIhGCFXI2tImoWap3RLF582Z89dVX6NatGxwdHSGTyfDYY49h+fLl2LRpU1PWaBWUCk9kZBejhBPviKiZqTcoqqqq6mxk+/r6QqvVmrQoa6S8tUDgOY4qiKiZqTcoqudN1EUQeP+Ffwpq6wE7EbjuExE1O/X2KDQaDQoLC+sMBY1GY9KirJGTzB5t/dzY0CaiZqfeoDh37hx69epVZ1CIRJxUVhelvxy/Hb/KiXdE1KzUGxSpqalNWUezoFR4YufBdGTkFEPB+RRE1EwYXRSQGk/pX33HOza0iaj5YFDcR628nOHq5IA0NrSJqBlhUNxHuol3vOMdETUvjQoKlUqFtLQ0CIKA8vJyU9dk1ZT+nsjILkFJmdrcpRAR3RdGg+LPP//EoEGDMHnyZGRnZ6N///44duxYU9Rmlaon3vGOd0TUXBgNikWLFmHt2rXw8PCAn58fFi1ahAULFjTq4CUlJYiMjMTVq1drbTt79iyio6MRHh6O2bNno6qq6s6rt0Dt2nrCTgSc5XwKImomjAaFSqVCYGCg/nFoaGijJtydOHECo0aNQnp6ep3bY2JiMGfOHOzatQuCICA+Pr7xVVswR6kEipZuSOOVT0TUTBgNColEgsLCQv0ku0uXLjXqwPHx8Zg7dy58fHxqbbt27RpUKhUefvhhAEB0dDR27tx5J3VbNKVCjrQrBdBoudQJEVk/o0ExZcoUjBkzBllZWZg5cyZGjRqFqVOnGj3wggUL0KNHjzq35eTkwNvbW//Y29sb2dnZd1C2ZVP6e6K8ogoZ2cXmLoWI6J7VOzO72sCBAxEQEIDk5GRotVpMmzYNAQEB9/SiWq3WYBkQQRCa1bIg1Q3t1PR8+LfkDG0ism5GRxSHDx9GTk4OgoKCEBwcjIKCApw+fRolJSV3/aJ+fn7Izc3VP87Ly6vzFJW1aunlDDdnB86nIKJmweiI4qOPPkJqaiqCgoJgZ2eHc+fOwdvbG+Xl5ViwYAEGDRp0xy/aunVrSKVSHD16FN27d8e2bdvQr1+/u3oDlkg/8Y4NbSJqBoyOKFq1aoU1a9Zg27ZtSEhIwPr16/HII49g27Zt+Pzzz+/oxSZNmoRTp04BABYvXoyPPvoITzzxBMrKyjBu3Li7ewcWSqmQ41puCYo58Y6IrJzREUVGRgZ69uypf9ylSxekp6fDz8+vUS+QmJio/zouLk7/tVKpbNa3VFX6ewIA0i4XoEd7XzNXQ0R09xp1eWxSUpL+cVJSEuzt7ZGfn99sJsmZQlAb3cQ73siIiKyd0RHF3LlzMX36dIhEImi1WkilUixfvhz/+c9/MHLkyKao0So5SiXwb+nOhjYRWT2jQdGlSxfs27cP586dg1gsRkBAAMRiMZRKZVPUZ9WC/T2x/2gGNFoBYt7xjoislNGgyM/Pxw8//IDS0lIIggCtVovLly9jyZIlTVGfVVMq5NiRko4rWUV4sJW7ucshIrorRoPi//2//weZTIYLFy6gd+/eSElJQffu3ZuiNqtX3dBOvVzAoCAiq2W0mX39+nWsWrUK/fr1w5gxY7B+/fpGr/dk61q2uDXxjg1tIrJiRoPCy8sLAODv749z587B19eXVzs1kkgk0i0QyIY2EVkxo0HRokUL/Oc//0GnTp2wefNmJCYmQqVSNUVtzYLS3xPXcktRVMqJd0RknYwGxbx58+Dg4IAePXqgU6dOWL58Od54442mqK1ZUPrfuuMdRxVEZKWMBsXChQv1y2vExMRg69atCAsLM3lhzUXQAx6wsxMh9TLXfSIi62Q0KM6ePQtB4A147pZMKsGDrdzY0CYiq2X08lgfHx9ERESga9eucHZ21j8fGxtr0sKaE6VCjsQjVzjxjoisktGg6NatG7p169YUtTRbSoUnfkr+mxPviMgqGQ2KV199FSqVCpcvX0ZQUBAqKirg6OjYFLU1G9UN7dT0fAYFEVkdoz2KEydOYNCgQZg8eTJycnLQv39/HDt2rClqazZ85U7wcJGyoU1EVqlRVz2tXbsWHh4e8PPzw6JFi7BgwYKmqK3ZuH3HOza0icj6GA0KlUqFwMBA/ePQ0FBoNBqTFtUcKf3luJ5XisKSCnOXQkR0Rxp146LCwkKIRLqrdbjO091RKm7d8e4KTz8RkXUxGhRTpkzBmDFjkJWVhZkzZ2LUqFGYOnVqU9TWrAS28YDYTsTTT0RkdYxe9TRw4EAEBAQgOTkZWq0W06ZNQ0BAQFPU1qzIHHQT79LY0CYiK2M0KGbOnInnnnsOo0ePbop6mjWlQo69h69Ao9FCLDY6mCMisghGP60effRRLF26FGFhYfjqq6+Qm5vbFHU1S8H+cqjUGlzOKjZ3KUREjWY0KEaNGoX4+Hh8+eWXKCwsxMiRIzFt2rSmqK3ZqW5op3IlWSKyIo0+/6FSqaBWqyEIAuzseNrkbvjKneDhKmVDm4isitEexZo1a7Blyxao1WoMHz4c8fHx+rve0Z3R3fHOkzO0iciqGB0anD4ARNxcAAAVhklEQVR9GrGxsdi1axcmTJiAQ4cO4dlnn22K2polpUKOTE68IyIrYnREsWTJEhQWFmLVqlVYt24dSktLMXbs2KaorVm6fce7AjzW0c/M1RARGddgUFy6dAnffPMNtm3bhtatW0OlUuGXX36Bq6trU9XX7Ogn3l3OZ1AQkVWo99TTyy+/jDFjxkAikeCbb77Bjz/+CGdnZ4bEPZLai/Fga3ekprNPQUTWod6gOHPmDDp27IigoCAoFAoA0K/3RPdGqfDEuYwCaDRac5dCRGRUvUGxf/9+PP300/jxxx/Rt29fTJ8+HRUVbMDeD0qFHBVqDdIzi8xdChGRUfUGhUQiwZAhQ/Dtt99iy5Yt8PHxQUVFBQYPHoz169c3ZY3Njv6Od7xMloisQKNmzgUGBiI2Nha//vorXnrpJcTHx5u6rmbNx9MRnq5SztAmIqtwR1OsHR0dMWLECCQkJJiqHpsgEomg9JcjjQ1tIrICXIvDTJQKT2TeKMXNYvZ9iMiyMSjMJFhRPfGOp5+IyLIxKMzk9sQ7nn4iIsvGoDATqb0YD7V2Z0ObiCyeSYNi+/btGDJkCAYPHox169bV2r5ixQoMGDAAUVFRiIqKqnOf5kzpL8f5jJuceEdEFs3oooB3Kzs7G8uWLcOWLVvg4OCAkSNHomfPnggMDNTvc/r0aSxduhTdunUzVRkWTanwxPbfLuHvzCIEPuBh7nKIiOpkshFFSkoKevXqBQ8PDzg5OSE8PBw7d+402Of06dP46quvMHToUMybN8/mZn4rqxvavJEREVkwkwVFTk4OvL299Y99fHyQnZ2tf1xaWor27dsjJiYGCQkJKCoqwhdffGGqciySt6cj5G5SnOV8CiKyYCYLCq1Wa7CIoCAIBo+dnZ0RFxeHgIAASCQSTJgwAQcOHDBVORZJJBIhWCFnQ5uILJrJgsLPzw+5ubn6x7m5ufDx8dE/vn79OjZt2qR/LAgCJBKTtUwsllIhR3Z+GQqKVeYuhYioTiYLit69e+PgwYPIz89HeXk5du/ejX79+um3y2QyfPLJJ8jIyIAgCFi3bh3CwsJMVY7FUvp7AgDvT0FEFstkQeHr64sZM2Zg3LhxeOqppxAZGYkuXbpg0qRJOHXqFORyOebNm4epU6fiiSeegCAIePHFF01VjsUKfMADErGIM7SJyGKZ9FzP0KFDMXToUIPn4uLi9F+Hh4cjPDzclCVYPAf9xDuOKIjIMnFmtgVQKnQT76o48Y6ILBCDwgIoFXKoKzX4+3qhuUshIqqFQWEBgtnQJiILxqAws82J55GZVwq5m0w/n+LkhVxsTjxv5sqIiHQYFGYW1NYDi749gpZeTkhNz8eRM1lY+M0RBLXl2k9EZBlsb4abhekS6I1Z43pg/upDUKk1eH/1Ibg62eP7XWlIPJKBll7OaNnCWf+3i5ODuUsmIhvDoLAAXQK9Edn3IWxKPI/OAS3gK3dG5o1SHE/Lxb7DGQb7ujrZw69GcLT0coZfC2e08nKGh6vUYJkUIqL7gUFhAU5eyMXuQ5cxIqwddqSkY+TgYHQJ1C2oqFJXIftGGa7nlSLrRiky80qReaMUaZcLkPTnNWiF28eROYgNQsTPyxmtbv3t5eEIsR1DhIjuHIPCzE5eyMXCb45g1rge6BLojS6BXgaPZQ4SKFq6QdHSrdb3VlZpkVtQhswaAZKZV4qrOcU4fCbbYF6GRCyCr9wJLb1cbo1CnNDKywV+LZzgK3eCvURscOzNiecR1NZDH1jVtZ6/chPPDAwy3Q+EiCwOg8LMzl+5qQ8F4HbP4vyVmwYf0nWxl9ihlbcLWnm71Nqm1Qq4UahC5o0SZOaVITOvBFk3ypCZV4q/Lt1AeUWVfl87EeDl4WhwGktdqcGHaw/jjdGPoEcHP4NAIyLbwqAws7p+O9eNLBoOCWPs7ETw9nSEt6cjugQabhMEAYUlamTdKMX1PN0opPq01sFTmSgqVev3fX/1IcgcxKis0qJLoBfO/J2P/KIKtLoVKq5O9uyLEDVzDAobJBKJ4OEqhYerFEp/ea3tpeWV+tNYOw+m4+SFPHh7OiIjuxjHz+Ua7OvsaI+WLXSntPxaON2+QsvLGZ6uMtixL0Jk9RgUVIuzoz0CH/BAmaoS6ZlF+ib7rHE9EKyQI1vfE7l9SutCxk0kn7wObY3uuoO9uFZ4+LXQNdp9PB0hFnMaD5E1YFBQnYw12dv61W6uazRa5N4sN7xC61aT/fi5XKgrNfp9xXYi+Hg66RvrLb1cbo1MnOHbwhlSe3Gt4wNsshOZA4OC6nQ3TXax2A5+LXSjhn8SBAH5RSp9P0QXJrorttKuFKC0vNJg/xbuslpzRVp6OaONr6tBYLHJTmR6DAqq0/1usotEIrRwd0QLd0d0CvCqtb24TG0wAqkOlCNns1FQXGGwr6NUgjlfHURrHxdk3yjDkD7+AIDs/DJ4uct4SovoPmNQkEVwdXKAa1sHtGvrWWtbeUUVsm7UnHBYhuNpObiSVQwASNh/EQn7LwLQndLy8nC8NT/EGb5y3TwR31vzRTxcOHud6E4xKMjiOUoleLCVOx5s5Q5A15NIOXld32SfFNUJnm4yZOeXIetGKbLzy5CdX4Y/zmTh5j9GI1IH8e3wkOvCpHrSoa/cCU4ye3O8RSKLxqAgq9JQk31wT0Wt/VUVVcgu0AVH9o0ygzA5fdFw4iGgG9lUjz785E7wbeGs/9rb0wn2krpPa7HJTs0Zg4Ksyp022WVSCRR+blDUcZWWIAgoLqtEdr6usV49Esm+UYq/rxXi0OlMVGluX+4rEgEt3B31ow8//SktXZiwyU7NFYOCrMr9bLKLRCK4OTvAzdkBQW1q90Y0WgH5hSpk598+nVU9GjlxPhe/FKkg1FiUUWwnwrtfpsDH0wk3ilTo3bkl0jOLUFSqhqerDJ5uUni6yuAo5T87si78P5aoHuIay6B0Cqi9XV2pQU5BzZGIri9yNacEjlIxkk5cx4Hj12p9n6NUDA9XGeRuMni4SiF3k8HTVWoQJp5uUrg5S7niL1kEBgXRXXKwF+MBH1c84OMKQNeT2Hv4ir7J/s74nniwlRsKiiuQX6TCzWIV8osqUFCsQsGtv9OvF+J4Wg7KVFW1jm9nJ4KHi4M+VDxdpfD8x9/VYSNzqP+fMvsndK8YFET3gbGZ7P51LBNfk6qiCjdLdIFSUFyBgn/8nV+kwqVrN3GzuMLgHiTVnGSSGgFye2Qid5MCIuCjtYcxfcTD6NmxJU5fymP/hO4Ig4LoPriX5eIBXdPdTyqpc1Z7TRqtgKLSCv2IpGaQVAfLhas3UVCkgkqtMfjeD9cehggAREBLL2dsPXARvx6/Znj6qzpoXKVwqGcZFbI9DAqi+8BUy8X/k9hOdOuDXAbAvcF9yyuqDIJkz6HLOH4uF/4t3SB3kyHvZjnOZ9xEYUmFQVO+mrOjPeTVPZN/9E/krjJ4uOkCxsXx7paa5ykx68GgIGqmHKUSON66sdXJC7m4eK3QYJJi9Qe0RqNFYan6Vh+lenSiqjFqqUDaFd19SGou7FhNIra7FSLVQSKD3FUKj1t/V49SPFylBvNQgtp6WOQlxQyw2hgURM2csf6JWGwHuZuuYd4QQRBQXlHVYB8lO78MZ9PzDW5+VZOrk8PtUYqbFF0DvTB/9SF0fKgF/vr7BiL7PITCYjUOnsqEvcQOErEIErEdJBI7SMR2sBfb3Xr+9nMSsUj/3P1YnsVSA8ycGBREzdy99k+qiUQiOMns4SSz11/pVZ8qjRaFdTTna45arv9dioIiFSqrtDiamgMA2JR4/u7fKHA7WP4RLhJJ9d+G2w226b9HhM4BXnj/P4fQwV+OtCsFeG5QEJxk9sgtKIe7i4PN9W8YFETNXFP1T2qSiO30qwU35MR53W/rA3s8gH1HMvDyU50R+IAHqjRaVFbp/lRpbv2p0qJKI6Dy1teV+udub6/U3NqnSoMqjaDfXnPf6mOq1FWoqrp1vBrPV++nrtTgz/O6Ozr+96ez+O9PZ/V1O0olcHdxgLuLFO7O0ttf1/OcveTeg8Wcp8QYFERkFicv5GLRt0fw1gu60c5jHf0MTvmYu7aF3xzBoEfbYvehyxgdroS3pyMKS9QoLKlAYWkFCovVKCytQO7NMly4qrsoQFPXtcvQXb5cMzzcnB3g4aqbVOnh4gA3FyncazxX15pi5jwlxqAgIrO4X6fE7rd/9nS6t/fRP+7VqWW93ycIAkpVVSgqqcDNkgrDULn1dVGJGtn5ZTifUYDCEnW9weIsk+jDQzcq0YVM366t8MHXf2Bo3wex8/fLTRaqDAoiMgtznBJrjLsNMJFIBBdHe7g42qOVt4vR1xEEAaXllfpQKSqtwM0StT5oikrUuFlSgez8MqRdKUBRqVp/T/r4fecxIqxdk/2sGBRERDU0VYCJRCK4ODnAxckBD/gY31+rFfDHmSx8+r/jiOjzIHakpKNLoFeThAXvGUlEZAVOX8rDZ/F/4u0XHsWYJ9pj1rgeWPjNEZy8kGvy12ZQEBFZgYZOiZkaTz0REVkBc/Z0OKIgIqIGmTQotm/fjiFDhmDw4MFYt25dre1nz55FdHQ0wsPDMXv2bFRV1V6Tn4iIzMtkQZGdnY1ly5bh+++/x9atW/G///0PFy5cMNgnJiYGc+bMwa5duyAIAuLj401VDhER3SWTBUVKSgp69eoFDw8PODk5ITw8HDt37tRvv3btGlQqFR5++GEAQHR0tMF2IiKyDCZrZufk5MDb+3aTxcfHBydPnqx3u7e3N7Kzsxt1bI1Gt9RxVlbWfaqWiKj5q/7MrP4MbSyTBYVWqzVY8lcQBIPHxrY3JDdXd93w888/f5+qJSKyHbm5uVAoFI3e32RB4efnhyNHjugf5+bmwsfHx2B79Qc+AOTl5Rlsb0inTp2wbt06eHt7Qyy2reV+iYjulkajQW5uLjp16nRH32eyoOjduzc+++wz5Ofnw9HREbt378b8+fP121u3bg2pVIqjR4+ie/fu2LZtG/r169eoY8tkMvToYbs3ESEiult3MpKoJhKEuu6We39s374dX331FSorKzF8+HBMmjQJkyZNwvTp09G5c2ekpqYiNjYWJSUl6NixIz766CM4ODiYqhwiIroLJg0KIiKyfpyZTUREDWJQEBFRgxgURETUIAYFERE1iEFBREQNsrmgKCkpQWRkJK5evWruUgysWLECERERiIiIwKJFi8xdjt6nn36KIUOGICIiAmvWrDF3OQYWLlyIt956y9xlGBg7diwiIiIQFRWFqKgonDhxwtwlAQASExMRHR2NJ598Eh988IG5ywEAbNy4Uf9zioqKQvfu3TFv3jxzlwUA2LZtm/7f48KFC81djt6qVasQHh6OoUOHYuXKlU33woIN+fPPP4XIyEihY8eOQkZGhrnL0UtOThZGjBghVFRUCGq1Whg3bpywe/duc5clHDp0SBg5cqRQWVkplJeXCwMGDBAuXrxo7rIEQRCElJQUoWfPnsKsWbPMXYqeVqsV+vbtK1RWVpq7FANXrlwR+vbtK2RmZgpqtVoYNWqUsH//fnOXZeDcuXNCWFiYcOPGDXOXIpSVlQmPPvqocOPGDaGyslIYPny4kJycbO6yhOTkZCEyMlIoLi4WqqqqhMmTJwu7du1qkte2qRFFfHw85s6d2+ilQpqKt7c33nrrLTg4OMDe3h4BAQG4fv26ucvCY489hm+++QYSiQQ3btyARqOBk5OTucvCzZs3sWzZMkyZMsXcpRi4dOkSAGDChAkYNmwYvvvuOzNXpLNnzx4MGTIEfn5+sLe3x7Jly9C1a1dzl2Xgvffew4wZMyCXy81dCjQaDbRaLcrLy1FVVYWqqipIpVJzl4UzZ86gb9++cHFxgVgsxuOPP469e/c2yWvbVFAsWLDAIpf+CAoK0i+3np6ejh07diA0NNTMVenY29tj+fLliIiIQEhICHx9fc1dEubMmYMZM2bAzc3N3KUYKCoqQkhICD7//HOsXbsWGzZsQHJysrnLwuXLl6HRaDBlyhRERUXh+++/h7u7u7nL0ktJSYFKpcKTTz5p7lIAAC4uLvi///s/PPnkkwgNDUXr1q3xyCOPmLssdOzYEUlJSbh58yYqKiqQmJiIvLy8JnltmwoKS3f+/HlMmDABb775Jvz9/c1djt706dNx8OBBZGZmmv3mUhs3bkTLli0REhJi1jrq0q1bNyxatAiurq6Qy+UYPnw4Dhw4YO6yoNFocPDgQXz44Yf43//+h5MnTyIhIcHcZelt2LABL774ornL0EtNTcXmzZvxyy+/4LfffoOdnR1Wr15t7rIQEhKC6OhojB07FhMnTkT37t1hb2/fJK/NoLAQR48exfjx4/H666/j6aefNnc5AICLFy/i7NmzAABHR0cMHjwYaWlpZq3p559/RnJyMqKiorB8+XIkJibiww8/NGtN1Y4cOYKDBw/qHwuCAInEZOtuNpqXlxdCQkIgl8shk8kwaNAgg3vDmJNarcbhw4cxcOBAc5eil5SUhJCQELRo0QIODg6Ijo7GH3/8Ye6yUFJSgsGDB2P79u349ttv4eDggDZt2jTJazMoLEBmZiamTZuGxYsXIyIiwtzl6F29ehWxsbFQq9VQq9XYt28funfvbtaa1qxZgx9//BHbtm3D9OnTMXDgQLzzzjtmralacXExFi1ahIqKCpSUlCAhIQFhYWHmLgsDBgxAUlISioqKoNFo8Ntvv6Fjx47mLgsAkJaWBn9/f4vofVVTKpVISUlBWVkZBEFAYmIiOnfubO6ycPXqVbzyyiuoqqpCcXExNm3a1GSn68z/6w5h9erVqKiowMcff6x/buTIkRg1apQZqwJCQ0Nx8uRJPPXUUxCLxRg8eLBFBZmlGTBgAE6cOIGnnnoKWq0Wo0ePRrdu3cxdFrp27YqJEydi9OjRqKysRJ8+ffDMM8+YuywAQEZGBvz8/MxdhoG+ffvizJkziI6Ohr29PTp37oyXX37Z3GVBqVRi8ODBGDZsGDQaDcaPH99kv7hx9VgiImoQTz0REVGDGBRERNQgBgURETWIQUFERA1iUBARUYMYFET3yaFDhxAZGWnuMojuOwYFERE1iEFBZAJHjhxB//79cezYMXOXQnTPODOb6D77/fff8e677+LLL7+EUqk0dzlE94wjCqL7KCsrC1OmTMGgQYMYEtRsMCiI7iOxWIyvv/4aCQkJFnMbVKJ7xaAguo+8vb3xyCOPYNasWXjzzTdRXl5u7pKI7hmDgsgEnn76aTz44IMGKwITWSuuHktERA3iiIKIiBrEoCAiogYxKIiIqEEMCiIiahCDgoiIGsSgICKiBjEoiIioQQwKIiJq0P8HWDW8RqD0dl4AAAAASUVORK5CYII=">
            <a:extLst>
              <a:ext uri="{FF2B5EF4-FFF2-40B4-BE49-F238E27FC236}">
                <a16:creationId xmlns:a16="http://schemas.microsoft.com/office/drawing/2014/main" id="{461740B4-CCC1-60D2-1DEA-D1101FF940A9}"/>
              </a:ext>
            </a:extLst>
          </p:cNvPr>
          <p:cNvSpPr>
            <a:spLocks noChangeAspect="1" noChangeArrowheads="1"/>
          </p:cNvSpPr>
          <p:nvPr/>
        </p:nvSpPr>
        <p:spPr bwMode="auto">
          <a:xfrm>
            <a:off x="459581" y="23455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eaLnBrk="0" fontAlgn="base" hangingPunct="0">
              <a:spcBef>
                <a:spcPct val="0"/>
              </a:spcBef>
              <a:spcAft>
                <a:spcPct val="0"/>
              </a:spcAft>
            </a:pPr>
            <a:endParaRPr lang="zh-CN" altLang="en-US">
              <a:solidFill>
                <a:srgbClr val="000000"/>
              </a:solidFill>
              <a:latin typeface="Arial" panose="020B0604020202020204" pitchFamily="34" charset="0"/>
              <a:ea typeface="微软雅黑" panose="020B0503020204020204" pitchFamily="34" charset="-122"/>
            </a:endParaRPr>
          </a:p>
        </p:txBody>
      </p:sp>
      <p:sp>
        <p:nvSpPr>
          <p:cNvPr id="14" name="AutoShape 2" descr="data:image/png;base64,iVBORw0KGgoAAAANSUhEUgAAAXIAAAEBCAYAAABlki5mAAAABHNCSVQICAgIfAhkiAAAAAlwSFlzAAALEgAACxIB0t1+/AAAADl0RVh0U29mdHdhcmUAbWF0cGxvdGxpYiB2ZXJzaW9uIDIuMS4yLCBodHRwOi8vbWF0cGxvdGxpYi5vcmcvNQv5yAAAEjVJREFUeJzt3XtQVVXDx/EfIkg3IQ3FJyzU1JmyyOQxUZMxEUsqCrFQw2nSHEsxrdHx9Zo+5G2mKEubUodGJUob8NKohZlMFJU2jZdMx0xQQhElFbyBh/3+4QvpPG+ejXL2OUu+n788zIH1m5r5nXXW3msvP8uyLAEAjNXE2wEAANeHIgcAw1HkAGA4ihwADEeRA4DhKHIAMBxFDgCGo8gBwHAUOQAYjiIHAMNR5ABguKae+sPnz5/X7t27FRoaKn9/f08NAwA3FJfLpbKyMnXp0kVBQUG2fsdjRb57924NGzbMU38eAG5omZmZioqKsvVejxV5aGhoXZiwsDBPDQMAN5SjR49q2LBhdR1qh8eKvHY5JSwsTOHh4Z4aBgBuSPVZkuZiJwAYjiIHAMNR5ABgOIocAAxHkQOA4ShyADCcx24/bAibCgqV90uxt2MA/6+YruF6LDrC2zEA356R5/1SrIN/nvJ2DOC/HPzzFJMM+AyfnpFLUrs7gzX3ld7ejgFc4X8W53s7AlDHp2fkAAD3KHIAMJytIt+yZYsSExP1+OOPKy0tzdOZAAD14LbIDx8+rJkzZ2rx4sVat26d9uzZo7y8PCeyAQBscHuxMzc3VwMHDqx7FG16erqaNWvm8WAAAHvczsiLiorkcrk0evRoJSQk6JNPPlFwcLAT2QAANrgtcpfLpYKCAs2ZM0efffaZdu7cqZycHCeyAQBscFvkd9xxh6Kjo9WiRQsFBQUpNjZWO3fudCIbAMAGt0Xet29f5efn6/Tp03K5XPr222913333OZENAGCD24udkZGRGjlypIYOHarq6mr16tVLgwYNciIbAMAGW1v0k5KSlJSU5OksAIBrwM5OADAcRQ4AhqPIAcBwFDkAGI4iBwDDUeQAYDiKHAAMR5EDgOEocgAwHEUOAIajyAHAcBQ5ABiOIgcAw1HkAGA4ihwADEeRA4DhKHIAMBxFDgCGo8gBwHAUOQAYjiIHAMNR5ABgOIocAAxHkQOA4ZraeVNKSorKy8vVtOmlt8+ePVuRkZEeDQYAsMdtkVuWpcLCQn3zzTd1RQ4A8B1ul1b++OMPSdKLL76op556SitXrvR4KACAfW6n2KdPn1Z0dLSmT5+u6upqDR8+XO3atVOvXr2cyAcAcMNtkXft2lVdu3ate52UlKS8vDyKHAB8hNulle3bt6ugoKDutWVZrJUDgA9xW+QVFRVasGCBLly4oMrKSuXk5Kh///5OZAMA2OB2at23b1/t2LFDTz/9tGpqajR06NArlloAAN5la41k/PjxGj9+vKezAACuATs7AcBwFDkAGI4iBwDDUeQAYDiKHAAMR5EDgOEocgAwHEUOAIajyAHAcBQ5ABiOIgcAw1HkAGA4ihwADEeRA4DhKHIAMBxFDgCGo8gBwHAUOQAYjiIHAMNR5ABgOIocAAzX1NsBYK7NB75VftE2b8fwisK//iVJemPL215O4h297/63Yjs84u0Y+D8UOa5ZftE2FZ4sVkRIuLejOK5zdIm3I3hN4cliSaLIfQhFjusSERKuNx59zdsx4KDG+i3El9leI58/f74mT57sySwAgGtgq8gLCgqUk5Pj6SwAgGvgtshPnjyp9PR0jR492ok8AIB6clvkM2bM0IQJE9S8eXMn8gAA6umqRb569Wq1adNG0dHRTuUBANTTVe9a2bBhg8rKypSQkKBTp07p7NmzmjNnjqZMmeJUPgCAG1ct8oyMjLp/Z2dn66effqLEAcDHsEUfAAxne0NQYmKiEhMTPZkFAHANmJEDgOEocgAwHEUOAIajyAHAcBQ5ABiOIgcAw1HkAGA4ihwADMcJQYDBvHFuau1Rb06fFMQ5of+MGTlgsNpzU50UERLu+DmthSeLG+1B33YwIwcM1xjOTeWc0KtjRg4AhqPIAcBwFDkAGI4iBwDDUeQAYDiKHAAMR5EDgOEocgAwHEUOAIajyAHAcBQ5ABiOIgcAw1HkAGA4ihwADGeryN99910NHDhQ8fHxysjI8HQmAEA9uH0e+U8//aQffvhB69at08WLFzVw4EDFxMSoffv2TuQDALjhdkbevXt3LV++XE2bNtWJEyfkcrl08803O5ENAGCDraWVgIAALVy4UPHx8YqOjlbr1q09nQsAYJPti53jxo1TQUGBjhw5olWrVnkyEwCgHtwW+YEDB/Tbb79Jkm666SbFxcVp3759Hg8GALDHbZEXFxdr2rRpqqqqUlVVlb7++mt169bNiWwAABvc3rUSExOjnTt36umnn5a/v7/i4uIUHx/vRDYAgA1ui1ySUlNTlZqa6uksAIBrwM5OADAcRQ4AhqPIAcBwFDkAGI4iBwDDUeQAYDiKHAAMR5EDgOEocgAwHEUOAIajyAHAcBQ5ABiOIgcAw1HkAGA4ihwADEeRA4DhKHIAMBxFDgCGo8gBwHAUOQAYjiIHAMNR5ABgOIocAAxHkQOA4ZraedP777+vjRs3SpJiYmI0adIkj4YCANjntsi///575efnKycnR35+fho5cqRyc3PVv39/J/I1CpsPfKv8om3ejlFvhSeLJUlvbHnby0nqr/fd/1Zsh0e8HQNoEG6XVkJDQzV58mQFBgYqICBAHTp0UElJiRPZGo38om11pWiSiJBwRYSEeztGvRWeLDbygxP4J25n5B07dqz7d2FhoTZu3KisrCyPhmqMIkLC9cajr3k7RqNg4jcI4GpsX+zcv3+/XnzxRU2aNEkREREejAQAqA9bRf7zzz/rhRde0Ouvv65nnnnG05kAAPXgdmnlyJEjGjNmjNLT0xUdHe1EJgBAPbgt8mXLlunChQuaN29e3c+Sk5M1ZMgQjwYDANjjtsinTZumadOmOZEFAHANbG0IAnzJ9d5331D3v3MvOnwFW/RhnOu9774h7n/nXnT4EmbkMJK377vnXnT4EmbkAGA4ihwADEeRA4DhKHIAMBxFDgCGo8gBwHAUOQAYjiIHAMNR5ABgOIocAAxHkQOA4ShyADAcRQ4AhqPIAcBwFDkAGI4iBwDDUeQAYDiKHAAMx1FvAK7L9R6GbUdDHZjtjqkHajMjB3BdrvcwbDsa4sBsd0w+UJsZOYDr5u3DsBuCyQdq256RV1ZW6oknnlBxsWc/eQEA9WOryHfs2KEhQ4aosLDQw3EAAPVlq8hXrVqlmTNnqlWrVp7OAwCoJ1tr5G+++aancwAArhF3rQCA4ShyADAcRQ4AhuM+cjfYtQbA19WryLds2eKpHD6rdteaJ3eVeXrHmvT3hwVFDtx4mJHbwK41AL6MNXIAMBxFDgCGo8gBwHAUOQAYjiIHAMNR5ABgOIocAAxHkQOA4dgQZIjrfVRAQz0GgG3+gO9hRm6I6z3gtiEOrzX5cFrgRsaM3CDeflQA2/wB38SMHAAMx4wcwA2hMV9HYkYO4IbQmK8jMSMHcMNorNeRmJEDgOEocgAwHEUOAIajyAHAcBQ5ABiOIgcAw1HkAGA4ihwADEeRA4DhbBX5+vXrNXDgQMXFxSkzM9PTmQAA9eB2i35paanS09OVnZ2twMBAJScn6+GHH9Y999zjRD4AgBtui/z7779Xjx49FBISIkkaMGCANm3apLFjx17191wulyTp6NGj1xzuzOnjkqTi4mt/EM71qjxR4fUMvpLDFzL4Sg5fyOArOXwhg6/kaIgMtZ1Z26F2+FmWZV3tDR9++KHOnj2rCRMmSJJWr16tnTt36j//+c9V//D27ds1bNgw20EAAH/LzMxUVFSUrfe6nZHX1NTIz8+v7rVlWVe8/iddunRRZmamQkND5e/vbysMADR2LpdLZWVl6tKli+3fcVvkYWFh2r59e93rsrIytWrVyu0fDgoKsv1pAgD42913312v97u9a6Vnz54qKChQeXm5zp07p6+++kp9+vS55oAAgIbldkbeunVrTZgwQcOHD1d1dbWSkpL0wAMPOJENAGCD24udAADfxs5OADAcRQ4AhqPIAcBwFDkAGM7tXSvekpubq4ULF6pJkyYKDg5WWlqa7rrrLsfGX7NmjTIyMupeV1RUqLS0VHl5ebrjjjscyyFJW7du1VtvvaWqqip17txZc+bM0a233upohrVr12rZsmXy8/PTTTfdpKlTp+r+++93NIMkrVy5UllZWfLz81Pbtm2Vlpamli1bOpphxYoVWrlypYKCgtShQwfNmDGj7hEWTpo3b542bdqk4OBgSVK7du30zjvvOJph3759SktLU0VFhZo0aaLZs2fXayNLQ7EsS5MnT1anTp00YsQIx8e/3ObNmzVx4kT98ssvzg1q+aBz585ZkZGRVmFhoWVZlpWRkWG99NJLXstTVVVlPfvss1ZWVpbjY584ccLq0aOHdfDgQcuyLGvBggXWzJkzHc1w4MABq1evXlZpaallWZa1detWKyYmxtEMlmVZu3btsvr27WudPn3asizLmjdvnjV9+nRHMxQUFFiPPPKIdeTIEcuyLCsnJ8dKTU11NEOtZ5991vr555+9MrZlWdbZs2etXr16WVu3brUsy7Jyc3OtAQMGOJ7j999/t1JSUqzIyEhr6dKljo9/uYMHD1qxsbHWgw8+6Oi4Prm04nK5ZFmWKiouPYDmzJkzatasmdfyLFmyRC1atFBycrLjY+fn5+v+++9XRESEJGnIkCFav369LAfvGg0MDFRaWlrdjt4uXbro+PHjqqqqcixD7bhffvmlbrvtNl24cEGlpaWOz4R//fVX9ezZU2FhYZKkuLg4bdmyxfH/FlVVVdqzZ4+WLl2qJ598UqmpqSopKXE0w3fffae2bdsqJiZGktSvXz/HvxFIl55JMnjwYD322GOOj325c+fOaeLEiZo8ebLjY/vk0sott9yiWbNmKTk5WSEhIaqpqVFWVpZXspSXlysjI0PZ2dleGf/o0aN1pSFdemRCZWWlzpw549jySnh4uMLDwyVd+go7d+5cPfroowoMDHRk/MsFBARo8+bNmjp1qgIDAzVu3DhHx4+MjNSKFSv0559/6s4771R2draqq6t18uRJW4+uaCilpaXq0aOHxo8fr44dO2rZsmV65ZVXlJOTY+tZSA3h4MGDCg0N1ZQpU7R37141b95cEydOdGTsy82YMUPSpQ8Wb5oxY4aee+45de7c2fGxfXJGvm/fPi1atEgbNmxQfn6+Ro8erdTUVEdnobVWrVqlfv36qW3bto6PLf33Q8tqNWni/P+6s2fP6tVXX9WhQ4eUlpbm+Pi1YmNj9eOPPyo1NVUjRoxQTU2NY2NHRUVpzJgxGjt2rBITE+Xn56eQkBAFBAQ4lkGS2rZtqyVLlqhTp07y8/PTiBEjdOjQIUcf4Xrx4kXl5eXpueeeU3Z2tp5//nmNGjXK8W8nviAzM1NNmzZVUlKSV8b3ySLPz8/XQw89VHdxc9iwYdq/f7/++usvx7Ns2LBBiYmJjo9bq02bNjp27Fjd69LSUgUHB+vmm292NEdJSYmSk5Pl7++v5cuXq3nz5o6OL0lFRUVXPMBt0KBBKikp0alTpxzLUFlZqe7duysnJ0fZ2dmKjY2VJMeXePbu3as1a9Zc8TPLshz9QGnVqpU6dOigyMhISZc+YF0ulw4fPuxYBl+Rk5OjXbt2KSEhQaNGjdL58+eVkJCg0tJSR8b3ySK/9957tW3bNh0/fulgic2bNys8PFwtWrRwNMepU6d06NAhde3a1dFxL9e7d2/t2LFDhYWFkqRPP/1U/fr1czRDZWWlUlJSFBcXp/T0dAUFBTk6fq2ysjK99tprKi8vl3TpCMKOHTvq9ttvdyzDsWPHlJKSosrKSknSBx98oPj4eMeWM2o1adJEb775Zl1pfvLJJ+rcufMVy3Ce1qdPHxUXF2v37t2SpG3btsnPz69uGa4x+fzzz/XFF19o7dq1+uijjxQUFKS1a9eqdevWjozvk2vk0dHRGjFihFJSUhQQEKDg4GAtXrzY8RxFRUUKDQ11/Gvz5Vq2bKm5c+dq3Lhxqq6u1l133aX58+c7miEzM1MlJSXKzc1Vbm5u3c8//vhjR0s0KipKo0eP1vDhw+Xv769WrVpp0aJFjo0vSe3bt9eoUaM0ePBg1dTUqFu3bnVrtE7q1KmTpk2bppdfflkul0thYWF6++23Hc0QGhqqRYsWadasWTp37pwCAwP13nvvefXGhMaKh2YBgOF8cmkFAGAfRQ4AhqPIAcBwFDkAGI4iBwDDUeQAYDiKHAAMR5EDgOH+F2GHWRrqzxxYAAAAAElFTkSuQmCC">
            <a:extLst>
              <a:ext uri="{FF2B5EF4-FFF2-40B4-BE49-F238E27FC236}">
                <a16:creationId xmlns:a16="http://schemas.microsoft.com/office/drawing/2014/main" id="{AFDE165F-B619-EC27-B780-E5BEFE14F9D1}"/>
              </a:ext>
            </a:extLst>
          </p:cNvPr>
          <p:cNvSpPr>
            <a:spLocks noChangeAspect="1" noChangeArrowheads="1"/>
          </p:cNvSpPr>
          <p:nvPr/>
        </p:nvSpPr>
        <p:spPr bwMode="auto">
          <a:xfrm>
            <a:off x="573881" y="34885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eaLnBrk="0" fontAlgn="base" hangingPunct="0">
              <a:spcBef>
                <a:spcPct val="0"/>
              </a:spcBef>
              <a:spcAft>
                <a:spcPct val="0"/>
              </a:spcAft>
            </a:pPr>
            <a:endParaRPr lang="zh-CN" altLang="en-US">
              <a:solidFill>
                <a:srgbClr val="000000"/>
              </a:solidFill>
              <a:latin typeface="Arial" panose="020B0604020202020204" pitchFamily="34" charset="0"/>
              <a:ea typeface="微软雅黑" panose="020B0503020204020204" pitchFamily="34" charset="-122"/>
            </a:endParaRPr>
          </a:p>
        </p:txBody>
      </p:sp>
      <p:sp>
        <p:nvSpPr>
          <p:cNvPr id="16" name="Rectangle 2">
            <a:extLst>
              <a:ext uri="{FF2B5EF4-FFF2-40B4-BE49-F238E27FC236}">
                <a16:creationId xmlns:a16="http://schemas.microsoft.com/office/drawing/2014/main" id="{685675E3-728B-B0EE-6088-133DB41E798B}"/>
              </a:ext>
            </a:extLst>
          </p:cNvPr>
          <p:cNvSpPr txBox="1">
            <a:spLocks noChangeArrowheads="1"/>
          </p:cNvSpPr>
          <p:nvPr/>
        </p:nvSpPr>
        <p:spPr bwMode="auto">
          <a:xfrm>
            <a:off x="498177" y="208954"/>
            <a:ext cx="3998119" cy="508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lst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defTabSz="685800" eaLnBrk="1" hangingPunct="1"/>
            <a:r>
              <a:rPr lang="zh-CN" altLang="en-US" sz="2700" dirty="0">
                <a:solidFill>
                  <a:srgbClr val="C00000"/>
                </a:solidFill>
                <a:latin typeface="Arial"/>
                <a:ea typeface="微软雅黑"/>
              </a:rPr>
              <a:t>查全与查准</a:t>
            </a:r>
            <a:r>
              <a:rPr lang="en-US" altLang="zh-CN" sz="2700" kern="0" dirty="0">
                <a:solidFill>
                  <a:srgbClr val="C00000"/>
                </a:solidFill>
                <a:latin typeface="Arial"/>
                <a:ea typeface="微软雅黑"/>
              </a:rPr>
              <a:t>---</a:t>
            </a:r>
            <a:r>
              <a:rPr lang="zh-CN" altLang="en-US" sz="2700" kern="0" dirty="0">
                <a:solidFill>
                  <a:srgbClr val="C00000"/>
                </a:solidFill>
                <a:latin typeface="Arial"/>
                <a:ea typeface="微软雅黑"/>
              </a:rPr>
              <a:t>举例</a:t>
            </a:r>
          </a:p>
        </p:txBody>
      </p:sp>
      <p:pic>
        <p:nvPicPr>
          <p:cNvPr id="19" name="图片 18">
            <a:extLst>
              <a:ext uri="{FF2B5EF4-FFF2-40B4-BE49-F238E27FC236}">
                <a16:creationId xmlns:a16="http://schemas.microsoft.com/office/drawing/2014/main" id="{E6C0B48C-2947-17B1-5B13-7D777E1C4F68}"/>
              </a:ext>
            </a:extLst>
          </p:cNvPr>
          <p:cNvPicPr>
            <a:picLocks noChangeAspect="1"/>
          </p:cNvPicPr>
          <p:nvPr/>
        </p:nvPicPr>
        <p:blipFill>
          <a:blip r:embed="rId3"/>
          <a:srcRect t="6463"/>
          <a:stretch/>
        </p:blipFill>
        <p:spPr>
          <a:xfrm>
            <a:off x="5501490" y="482664"/>
            <a:ext cx="3360904" cy="1479947"/>
          </a:xfrm>
          <a:prstGeom prst="rect">
            <a:avLst/>
          </a:prstGeom>
        </p:spPr>
      </p:pic>
      <p:sp>
        <p:nvSpPr>
          <p:cNvPr id="21" name="矩形: 圆角 20">
            <a:extLst>
              <a:ext uri="{FF2B5EF4-FFF2-40B4-BE49-F238E27FC236}">
                <a16:creationId xmlns:a16="http://schemas.microsoft.com/office/drawing/2014/main" id="{C13055B4-01F6-7C8B-DCFA-4DE83EC7BDD6}"/>
              </a:ext>
            </a:extLst>
          </p:cNvPr>
          <p:cNvSpPr/>
          <p:nvPr/>
        </p:nvSpPr>
        <p:spPr>
          <a:xfrm>
            <a:off x="7184660" y="747010"/>
            <a:ext cx="822273" cy="134600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zh-CN" altLang="en-US">
              <a:noFill/>
              <a:latin typeface="Arial"/>
              <a:ea typeface="宋体"/>
            </a:endParaRPr>
          </a:p>
        </p:txBody>
      </p:sp>
      <p:sp>
        <p:nvSpPr>
          <p:cNvPr id="22" name="矩形: 圆角 21">
            <a:extLst>
              <a:ext uri="{FF2B5EF4-FFF2-40B4-BE49-F238E27FC236}">
                <a16:creationId xmlns:a16="http://schemas.microsoft.com/office/drawing/2014/main" id="{4A00C74E-7C4A-3124-0188-81A259EE4809}"/>
              </a:ext>
            </a:extLst>
          </p:cNvPr>
          <p:cNvSpPr/>
          <p:nvPr/>
        </p:nvSpPr>
        <p:spPr>
          <a:xfrm>
            <a:off x="6274622" y="1216974"/>
            <a:ext cx="2833158" cy="355012"/>
          </a:xfrm>
          <a:prstGeom prst="roundRect">
            <a:avLst/>
          </a:prstGeom>
          <a:noFill/>
          <a:ln w="28575">
            <a:solidFill>
              <a:srgbClr val="00EA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zh-CN" altLang="en-US">
              <a:solidFill>
                <a:srgbClr val="FFFFFF"/>
              </a:solidFill>
              <a:latin typeface="Arial"/>
              <a:ea typeface="宋体"/>
            </a:endParaRPr>
          </a:p>
        </p:txBody>
      </p:sp>
    </p:spTree>
    <p:extLst>
      <p:ext uri="{BB962C8B-B14F-4D97-AF65-F5344CB8AC3E}">
        <p14:creationId xmlns:p14="http://schemas.microsoft.com/office/powerpoint/2010/main" val="1529959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E86099-B1DF-4D04-9ADD-C8F737FD80FE}"/>
              </a:ext>
            </a:extLst>
          </p:cNvPr>
          <p:cNvSpPr>
            <a:spLocks noGrp="1"/>
          </p:cNvSpPr>
          <p:nvPr>
            <p:ph type="title"/>
          </p:nvPr>
        </p:nvSpPr>
        <p:spPr>
          <a:xfrm>
            <a:off x="525906" y="212572"/>
            <a:ext cx="4492903" cy="508397"/>
          </a:xfrm>
        </p:spPr>
        <p:txBody>
          <a:bodyPr>
            <a:normAutofit/>
          </a:bodyPr>
          <a:lstStyle/>
          <a:p>
            <a:pPr algn="l"/>
            <a:r>
              <a:rPr lang="zh-CN" altLang="zh-CN" b="1" dirty="0"/>
              <a:t>查准率和查全率之间的矛盾</a:t>
            </a:r>
            <a:endParaRPr lang="zh-CN" altLang="en-US" dirty="0"/>
          </a:p>
        </p:txBody>
      </p:sp>
      <p:sp>
        <p:nvSpPr>
          <p:cNvPr id="3" name="内容占位符 2">
            <a:extLst>
              <a:ext uri="{FF2B5EF4-FFF2-40B4-BE49-F238E27FC236}">
                <a16:creationId xmlns:a16="http://schemas.microsoft.com/office/drawing/2014/main" id="{B9C11843-11A4-443E-8871-BA1DCCE9F41F}"/>
              </a:ext>
            </a:extLst>
          </p:cNvPr>
          <p:cNvSpPr>
            <a:spLocks noGrp="1"/>
          </p:cNvSpPr>
          <p:nvPr>
            <p:ph idx="1"/>
          </p:nvPr>
        </p:nvSpPr>
        <p:spPr>
          <a:xfrm>
            <a:off x="615290" y="1172713"/>
            <a:ext cx="8219951" cy="3552182"/>
          </a:xfrm>
        </p:spPr>
        <p:txBody>
          <a:bodyPr>
            <a:noAutofit/>
          </a:bodyPr>
          <a:lstStyle/>
          <a:p>
            <a:r>
              <a:rPr lang="zh-CN" altLang="zh-CN" sz="1950" b="1" dirty="0">
                <a:effectLst>
                  <a:glow rad="228600">
                    <a:schemeClr val="accent5">
                      <a:satMod val="175000"/>
                      <a:alpha val="40000"/>
                    </a:schemeClr>
                  </a:glow>
                </a:effectLst>
                <a:latin typeface="+mj-ea"/>
                <a:ea typeface="+mj-ea"/>
              </a:rPr>
              <a:t>查准率高时，查全率往往偏低</a:t>
            </a:r>
            <a:r>
              <a:rPr lang="zh-CN" altLang="zh-CN" sz="1950" dirty="0">
                <a:effectLst>
                  <a:glow rad="228600">
                    <a:schemeClr val="accent5">
                      <a:satMod val="175000"/>
                      <a:alpha val="40000"/>
                    </a:schemeClr>
                  </a:glow>
                </a:effectLst>
                <a:latin typeface="+mj-ea"/>
                <a:ea typeface="+mj-ea"/>
              </a:rPr>
              <a:t>；</a:t>
            </a:r>
            <a:endParaRPr lang="en-US" altLang="zh-CN" sz="1950" dirty="0">
              <a:effectLst>
                <a:glow rad="228600">
                  <a:schemeClr val="accent5">
                    <a:satMod val="175000"/>
                    <a:alpha val="40000"/>
                  </a:schemeClr>
                </a:glow>
              </a:effectLst>
              <a:latin typeface="+mj-ea"/>
              <a:ea typeface="+mj-ea"/>
            </a:endParaRPr>
          </a:p>
          <a:p>
            <a:r>
              <a:rPr lang="zh-CN" altLang="zh-CN" sz="1950" b="1" dirty="0">
                <a:effectLst>
                  <a:glow rad="228600">
                    <a:schemeClr val="accent5">
                      <a:satMod val="175000"/>
                      <a:alpha val="40000"/>
                    </a:schemeClr>
                  </a:glow>
                </a:effectLst>
                <a:latin typeface="+mj-ea"/>
                <a:ea typeface="+mj-ea"/>
              </a:rPr>
              <a:t>查全率高时，查准率往往偏低</a:t>
            </a:r>
            <a:r>
              <a:rPr lang="zh-CN" altLang="zh-CN" sz="1950" dirty="0">
                <a:latin typeface="+mj-ea"/>
                <a:ea typeface="+mj-ea"/>
              </a:rPr>
              <a:t>。</a:t>
            </a:r>
            <a:endParaRPr lang="en-US" altLang="zh-CN" sz="1950" dirty="0">
              <a:latin typeface="+mj-ea"/>
              <a:ea typeface="+mj-ea"/>
            </a:endParaRPr>
          </a:p>
          <a:p>
            <a:endParaRPr lang="en-US" altLang="zh-CN" sz="1950" dirty="0">
              <a:latin typeface="+mj-ea"/>
              <a:ea typeface="+mj-ea"/>
            </a:endParaRPr>
          </a:p>
          <a:p>
            <a:pPr lvl="0" eaLnBrk="0" fontAlgn="base" hangingPunct="0">
              <a:spcBef>
                <a:spcPct val="0"/>
              </a:spcBef>
              <a:spcAft>
                <a:spcPct val="0"/>
              </a:spcAft>
            </a:pPr>
            <a:r>
              <a:rPr lang="zh-CN" altLang="zh-CN" sz="1950" dirty="0">
                <a:solidFill>
                  <a:srgbClr val="000000"/>
                </a:solidFill>
                <a:latin typeface="+mj-ea"/>
                <a:ea typeface="+mj-ea"/>
              </a:rPr>
              <a:t>对于癌症预测例子:</a:t>
            </a:r>
            <a:endParaRPr lang="zh-CN" altLang="zh-CN" sz="1950" dirty="0">
              <a:latin typeface="+mj-ea"/>
              <a:ea typeface="+mj-ea"/>
            </a:endParaRPr>
          </a:p>
          <a:p>
            <a:pPr lvl="1">
              <a:spcBef>
                <a:spcPct val="0"/>
              </a:spcBef>
            </a:pPr>
            <a:r>
              <a:rPr lang="zh-CN" altLang="zh-CN" sz="1650" dirty="0">
                <a:solidFill>
                  <a:srgbClr val="000000"/>
                </a:solidFill>
                <a:latin typeface="+mj-ea"/>
                <a:ea typeface="+mj-ea"/>
              </a:rPr>
              <a:t>假设非常有把握时才预测病人得癌症（y=1) </a:t>
            </a:r>
            <a:endParaRPr lang="en-US" altLang="zh-CN" sz="1650" dirty="0">
              <a:solidFill>
                <a:srgbClr val="000000"/>
              </a:solidFill>
              <a:latin typeface="+mj-ea"/>
              <a:ea typeface="+mj-ea"/>
            </a:endParaRPr>
          </a:p>
          <a:p>
            <a:pPr lvl="3">
              <a:spcBef>
                <a:spcPct val="0"/>
              </a:spcBef>
              <a:buFont typeface="Wingdings" panose="05000000000000000000" pitchFamily="2" charset="2"/>
              <a:buChar char="Ø"/>
            </a:pPr>
            <a:r>
              <a:rPr lang="zh-CN" altLang="en-US" sz="1650" dirty="0">
                <a:solidFill>
                  <a:srgbClr val="000000"/>
                </a:solidFill>
                <a:latin typeface="+mj-ea"/>
                <a:ea typeface="+mj-ea"/>
              </a:rPr>
              <a:t>即</a:t>
            </a:r>
            <a:r>
              <a:rPr lang="zh-CN" altLang="zh-CN" sz="1650" dirty="0">
                <a:solidFill>
                  <a:srgbClr val="000000"/>
                </a:solidFill>
                <a:latin typeface="+mj-ea"/>
                <a:ea typeface="+mj-ea"/>
              </a:rPr>
              <a:t>将</a:t>
            </a:r>
            <a:r>
              <a:rPr lang="zh-CN" altLang="en-US" sz="1650" b="1" dirty="0">
                <a:solidFill>
                  <a:srgbClr val="FFFF00"/>
                </a:solidFill>
                <a:effectLst>
                  <a:glow rad="228600">
                    <a:schemeClr val="accent5">
                      <a:satMod val="175000"/>
                      <a:alpha val="40000"/>
                    </a:schemeClr>
                  </a:glow>
                  <a:outerShdw blurRad="38100" dist="38100" dir="2700000" algn="tl">
                    <a:srgbClr val="000000">
                      <a:alpha val="43137"/>
                    </a:srgbClr>
                  </a:outerShdw>
                </a:effectLst>
                <a:latin typeface="+mj-ea"/>
                <a:ea typeface="+mj-ea"/>
              </a:rPr>
              <a:t>预测为正例的可信度</a:t>
            </a:r>
            <a:r>
              <a:rPr lang="zh-CN" altLang="zh-CN" sz="1650" b="1" dirty="0">
                <a:solidFill>
                  <a:srgbClr val="FFFF00"/>
                </a:solidFill>
                <a:effectLst>
                  <a:glow rad="228600">
                    <a:schemeClr val="accent5">
                      <a:satMod val="175000"/>
                      <a:alpha val="40000"/>
                    </a:schemeClr>
                  </a:glow>
                  <a:outerShdw blurRad="38100" dist="38100" dir="2700000" algn="tl">
                    <a:srgbClr val="000000">
                      <a:alpha val="43137"/>
                    </a:srgbClr>
                  </a:outerShdw>
                </a:effectLst>
                <a:latin typeface="+mj-ea"/>
                <a:ea typeface="+mj-ea"/>
              </a:rPr>
              <a:t>设置</a:t>
            </a:r>
            <a:r>
              <a:rPr lang="zh-CN" altLang="en-US" sz="1650" b="1" dirty="0">
                <a:solidFill>
                  <a:srgbClr val="FFFF00"/>
                </a:solidFill>
                <a:effectLst>
                  <a:glow rad="228600">
                    <a:schemeClr val="accent5">
                      <a:satMod val="175000"/>
                      <a:alpha val="40000"/>
                    </a:schemeClr>
                  </a:glow>
                  <a:outerShdw blurRad="38100" dist="38100" dir="2700000" algn="tl">
                    <a:srgbClr val="000000">
                      <a:alpha val="43137"/>
                    </a:srgbClr>
                  </a:outerShdw>
                </a:effectLst>
                <a:latin typeface="+mj-ea"/>
                <a:ea typeface="+mj-ea"/>
              </a:rPr>
              <a:t>为</a:t>
            </a:r>
            <a:r>
              <a:rPr lang="en-US" altLang="zh-CN" sz="1650" b="1" dirty="0">
                <a:solidFill>
                  <a:srgbClr val="FFFF00"/>
                </a:solidFill>
                <a:effectLst>
                  <a:glow rad="228600">
                    <a:schemeClr val="accent5">
                      <a:satMod val="175000"/>
                      <a:alpha val="40000"/>
                    </a:schemeClr>
                  </a:glow>
                  <a:outerShdw blurRad="38100" dist="38100" dir="2700000" algn="tl">
                    <a:srgbClr val="000000">
                      <a:alpha val="43137"/>
                    </a:srgbClr>
                  </a:outerShdw>
                </a:effectLst>
                <a:latin typeface="+mj-ea"/>
                <a:ea typeface="+mj-ea"/>
              </a:rPr>
              <a:t>1</a:t>
            </a:r>
            <a:r>
              <a:rPr lang="zh-CN" altLang="zh-CN" sz="1650" dirty="0">
                <a:solidFill>
                  <a:srgbClr val="000000"/>
                </a:solidFill>
                <a:latin typeface="+mj-ea"/>
                <a:ea typeface="+mj-ea"/>
              </a:rPr>
              <a:t>，</a:t>
            </a:r>
            <a:endParaRPr lang="en-US" altLang="zh-CN" sz="1650" dirty="0">
              <a:solidFill>
                <a:srgbClr val="000000"/>
              </a:solidFill>
              <a:latin typeface="+mj-ea"/>
              <a:ea typeface="+mj-ea"/>
            </a:endParaRPr>
          </a:p>
          <a:p>
            <a:pPr lvl="3">
              <a:spcBef>
                <a:spcPct val="0"/>
              </a:spcBef>
              <a:buFont typeface="Wingdings" panose="05000000000000000000" pitchFamily="2" charset="2"/>
              <a:buChar char="Ø"/>
            </a:pPr>
            <a:r>
              <a:rPr lang="zh-CN" altLang="zh-CN" sz="1650" dirty="0">
                <a:solidFill>
                  <a:srgbClr val="000000"/>
                </a:solidFill>
                <a:latin typeface="+mj-ea"/>
                <a:ea typeface="+mj-ea"/>
              </a:rPr>
              <a:t>导致高精确度，低召回率;</a:t>
            </a:r>
            <a:endParaRPr lang="en-US" altLang="zh-CN" sz="1650" dirty="0">
              <a:solidFill>
                <a:srgbClr val="000000"/>
              </a:solidFill>
              <a:latin typeface="+mj-ea"/>
              <a:ea typeface="+mj-ea"/>
            </a:endParaRPr>
          </a:p>
          <a:p>
            <a:pPr lvl="0" eaLnBrk="0" fontAlgn="base" hangingPunct="0">
              <a:spcBef>
                <a:spcPct val="0"/>
              </a:spcBef>
              <a:spcAft>
                <a:spcPct val="0"/>
              </a:spcAft>
            </a:pPr>
            <a:endParaRPr lang="zh-CN" altLang="zh-CN" sz="1950" dirty="0">
              <a:latin typeface="+mj-ea"/>
              <a:ea typeface="+mj-ea"/>
            </a:endParaRPr>
          </a:p>
          <a:p>
            <a:pPr lvl="1">
              <a:spcBef>
                <a:spcPct val="0"/>
              </a:spcBef>
            </a:pPr>
            <a:r>
              <a:rPr lang="zh-CN" altLang="zh-CN" sz="1650" dirty="0">
                <a:solidFill>
                  <a:srgbClr val="000000"/>
                </a:solidFill>
                <a:latin typeface="+mj-ea"/>
                <a:ea typeface="+mj-ea"/>
              </a:rPr>
              <a:t>假设不希望将太多的癌症</a:t>
            </a:r>
            <a:r>
              <a:rPr lang="zh-CN" altLang="en-US" sz="1650" dirty="0">
                <a:solidFill>
                  <a:srgbClr val="000000"/>
                </a:solidFill>
                <a:latin typeface="+mj-ea"/>
                <a:ea typeface="+mj-ea"/>
              </a:rPr>
              <a:t>病人被</a:t>
            </a:r>
            <a:r>
              <a:rPr lang="zh-CN" altLang="zh-CN" sz="1650" dirty="0">
                <a:solidFill>
                  <a:srgbClr val="000000"/>
                </a:solidFill>
                <a:latin typeface="+mj-ea"/>
                <a:ea typeface="+mj-ea"/>
              </a:rPr>
              <a:t>错分（避免假负例</a:t>
            </a:r>
            <a:r>
              <a:rPr lang="en-US" altLang="zh-CN" sz="1650" dirty="0">
                <a:solidFill>
                  <a:srgbClr val="000000"/>
                </a:solidFill>
                <a:latin typeface="+mj-ea"/>
                <a:ea typeface="+mj-ea"/>
              </a:rPr>
              <a:t>---</a:t>
            </a:r>
            <a:r>
              <a:rPr lang="zh-CN" altLang="zh-CN" sz="1650" dirty="0">
                <a:solidFill>
                  <a:srgbClr val="000000"/>
                </a:solidFill>
                <a:latin typeface="+mj-ea"/>
                <a:ea typeface="+mj-ea"/>
              </a:rPr>
              <a:t>本身得了癌症，</a:t>
            </a:r>
            <a:r>
              <a:rPr lang="zh-CN" altLang="en-US" sz="1650" dirty="0">
                <a:solidFill>
                  <a:srgbClr val="000000"/>
                </a:solidFill>
                <a:latin typeface="+mj-ea"/>
                <a:ea typeface="+mj-ea"/>
              </a:rPr>
              <a:t>误</a:t>
            </a:r>
            <a:r>
              <a:rPr lang="zh-CN" altLang="zh-CN" sz="1650" dirty="0">
                <a:solidFill>
                  <a:srgbClr val="000000"/>
                </a:solidFill>
                <a:latin typeface="+mj-ea"/>
                <a:ea typeface="+mj-ea"/>
              </a:rPr>
              <a:t>分为没得癌症）</a:t>
            </a:r>
            <a:endParaRPr lang="en-US" altLang="zh-CN" sz="1650" dirty="0">
              <a:solidFill>
                <a:srgbClr val="000000"/>
              </a:solidFill>
              <a:latin typeface="+mj-ea"/>
              <a:ea typeface="+mj-ea"/>
            </a:endParaRPr>
          </a:p>
          <a:p>
            <a:pPr lvl="3">
              <a:spcBef>
                <a:spcPct val="0"/>
              </a:spcBef>
              <a:buFont typeface="Wingdings" panose="05000000000000000000" pitchFamily="2" charset="2"/>
              <a:buChar char="Ø"/>
            </a:pPr>
            <a:r>
              <a:rPr lang="zh-CN" altLang="en-US" sz="1650" dirty="0">
                <a:solidFill>
                  <a:srgbClr val="000000"/>
                </a:solidFill>
                <a:latin typeface="+mj-ea"/>
              </a:rPr>
              <a:t>即</a:t>
            </a:r>
            <a:r>
              <a:rPr lang="zh-CN" altLang="zh-CN" sz="1650" dirty="0">
                <a:solidFill>
                  <a:srgbClr val="000000"/>
                </a:solidFill>
                <a:latin typeface="+mj-ea"/>
              </a:rPr>
              <a:t>将</a:t>
            </a:r>
            <a:r>
              <a:rPr lang="zh-CN" altLang="en-US" sz="1650" b="1" dirty="0">
                <a:solidFill>
                  <a:srgbClr val="FFFF00"/>
                </a:solidFill>
                <a:effectLst>
                  <a:glow rad="228600">
                    <a:schemeClr val="accent5">
                      <a:satMod val="175000"/>
                      <a:alpha val="40000"/>
                    </a:schemeClr>
                  </a:glow>
                  <a:outerShdw blurRad="38100" dist="38100" dir="2700000" algn="tl">
                    <a:srgbClr val="000000">
                      <a:alpha val="43137"/>
                    </a:srgbClr>
                  </a:outerShdw>
                </a:effectLst>
                <a:latin typeface="+mj-ea"/>
                <a:ea typeface="+mj-ea"/>
              </a:rPr>
              <a:t>正例被预测出来的比例</a:t>
            </a:r>
            <a:r>
              <a:rPr lang="zh-CN" altLang="zh-CN" sz="1650" b="1" dirty="0">
                <a:solidFill>
                  <a:srgbClr val="FFFF00"/>
                </a:solidFill>
                <a:effectLst>
                  <a:glow rad="228600">
                    <a:schemeClr val="accent5">
                      <a:satMod val="175000"/>
                      <a:alpha val="40000"/>
                    </a:schemeClr>
                  </a:glow>
                  <a:outerShdw blurRad="38100" dist="38100" dir="2700000" algn="tl">
                    <a:srgbClr val="000000">
                      <a:alpha val="43137"/>
                    </a:srgbClr>
                  </a:outerShdw>
                </a:effectLst>
                <a:latin typeface="+mj-ea"/>
                <a:ea typeface="+mj-ea"/>
              </a:rPr>
              <a:t>设置</a:t>
            </a:r>
            <a:r>
              <a:rPr lang="zh-CN" altLang="en-US" sz="1650" b="1" dirty="0">
                <a:solidFill>
                  <a:srgbClr val="FFFF00"/>
                </a:solidFill>
                <a:effectLst>
                  <a:glow rad="228600">
                    <a:schemeClr val="accent5">
                      <a:satMod val="175000"/>
                      <a:alpha val="40000"/>
                    </a:schemeClr>
                  </a:glow>
                  <a:outerShdw blurRad="38100" dist="38100" dir="2700000" algn="tl">
                    <a:srgbClr val="000000">
                      <a:alpha val="43137"/>
                    </a:srgbClr>
                  </a:outerShdw>
                </a:effectLst>
                <a:latin typeface="+mj-ea"/>
                <a:ea typeface="+mj-ea"/>
              </a:rPr>
              <a:t>为</a:t>
            </a:r>
            <a:r>
              <a:rPr lang="en-US" altLang="zh-CN" sz="1650" b="1" dirty="0">
                <a:solidFill>
                  <a:srgbClr val="FFFF00"/>
                </a:solidFill>
                <a:effectLst>
                  <a:glow rad="228600">
                    <a:schemeClr val="accent5">
                      <a:satMod val="175000"/>
                      <a:alpha val="40000"/>
                    </a:schemeClr>
                  </a:glow>
                  <a:outerShdw blurRad="38100" dist="38100" dir="2700000" algn="tl">
                    <a:srgbClr val="000000">
                      <a:alpha val="43137"/>
                    </a:srgbClr>
                  </a:outerShdw>
                </a:effectLst>
                <a:latin typeface="+mj-ea"/>
                <a:ea typeface="+mj-ea"/>
              </a:rPr>
              <a:t>1 </a:t>
            </a:r>
            <a:r>
              <a:rPr lang="zh-CN" altLang="zh-CN" sz="1650" dirty="0">
                <a:solidFill>
                  <a:srgbClr val="000000"/>
                </a:solidFill>
                <a:latin typeface="+mj-ea"/>
                <a:ea typeface="+mj-ea"/>
              </a:rPr>
              <a:t>，</a:t>
            </a:r>
            <a:endParaRPr lang="en-US" altLang="zh-CN" sz="1650" dirty="0">
              <a:solidFill>
                <a:srgbClr val="000000"/>
              </a:solidFill>
              <a:latin typeface="+mj-ea"/>
              <a:ea typeface="+mj-ea"/>
            </a:endParaRPr>
          </a:p>
          <a:p>
            <a:pPr lvl="3">
              <a:spcBef>
                <a:spcPct val="0"/>
              </a:spcBef>
              <a:buFont typeface="Wingdings" panose="05000000000000000000" pitchFamily="2" charset="2"/>
              <a:buChar char="Ø"/>
            </a:pPr>
            <a:r>
              <a:rPr lang="zh-CN" altLang="zh-CN" sz="1650" dirty="0">
                <a:solidFill>
                  <a:srgbClr val="000000"/>
                </a:solidFill>
                <a:latin typeface="+mj-ea"/>
                <a:ea typeface="+mj-ea"/>
              </a:rPr>
              <a:t>导致高召回率，低精确度;</a:t>
            </a:r>
            <a:endParaRPr lang="en-US" altLang="zh-CN" sz="1650" dirty="0">
              <a:solidFill>
                <a:srgbClr val="000000"/>
              </a:solidFill>
              <a:latin typeface="+mj-ea"/>
              <a:ea typeface="+mj-ea"/>
            </a:endParaRPr>
          </a:p>
          <a:p>
            <a:endParaRPr lang="zh-CN" altLang="en-US" sz="1950" dirty="0">
              <a:latin typeface="+mj-ea"/>
              <a:ea typeface="+mj-ea"/>
            </a:endParaRPr>
          </a:p>
        </p:txBody>
      </p:sp>
    </p:spTree>
    <p:extLst>
      <p:ext uri="{BB962C8B-B14F-4D97-AF65-F5344CB8AC3E}">
        <p14:creationId xmlns:p14="http://schemas.microsoft.com/office/powerpoint/2010/main" val="42203908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a:extLst>
              <a:ext uri="{FF2B5EF4-FFF2-40B4-BE49-F238E27FC236}">
                <a16:creationId xmlns:a16="http://schemas.microsoft.com/office/drawing/2014/main" id="{313CA035-7482-DC40-90C8-786846C4077B}"/>
              </a:ext>
            </a:extLst>
          </p:cNvPr>
          <p:cNvSpPr>
            <a:spLocks noGrp="1" noChangeArrowheads="1"/>
          </p:cNvSpPr>
          <p:nvPr>
            <p:ph type="title"/>
          </p:nvPr>
        </p:nvSpPr>
        <p:spPr>
          <a:xfrm>
            <a:off x="1219200" y="88585"/>
            <a:ext cx="6896100" cy="727465"/>
          </a:xfrm>
        </p:spPr>
        <p:txBody>
          <a:bodyPr/>
          <a:lstStyle/>
          <a:p>
            <a:r>
              <a:rPr lang="zh-CN" altLang="en-US" sz="2400" dirty="0">
                <a:latin typeface="微软雅黑" panose="020B0503020204020204" pitchFamily="34" charset="-122"/>
                <a:ea typeface="微软雅黑" panose="020B0503020204020204" pitchFamily="34" charset="-122"/>
              </a:rPr>
              <a:t>模型评估</a:t>
            </a:r>
            <a:r>
              <a:rPr lang="en-US" altLang="zh-CN" sz="2400" dirty="0">
                <a:latin typeface="微软雅黑" panose="020B0503020204020204" pitchFamily="34" charset="-122"/>
                <a:ea typeface="微软雅黑" panose="020B0503020204020204" pitchFamily="34" charset="-122"/>
              </a:rPr>
              <a:t>-</a:t>
            </a:r>
            <a:r>
              <a:rPr lang="en-US" altLang="zh-CN" sz="2400" dirty="0">
                <a:solidFill>
                  <a:srgbClr val="FF0000"/>
                </a:solidFill>
                <a:latin typeface="微软雅黑" panose="020B0503020204020204" pitchFamily="34" charset="-122"/>
                <a:ea typeface="微软雅黑" panose="020B0503020204020204" pitchFamily="34" charset="-122"/>
              </a:rPr>
              <a:t>F1</a:t>
            </a:r>
            <a:r>
              <a:rPr lang="zh-CN" altLang="en-US" sz="2400" dirty="0">
                <a:solidFill>
                  <a:srgbClr val="FF0000"/>
                </a:solidFill>
                <a:latin typeface="微软雅黑" panose="020B0503020204020204" pitchFamily="34" charset="-122"/>
                <a:ea typeface="微软雅黑" panose="020B0503020204020204" pitchFamily="34" charset="-122"/>
              </a:rPr>
              <a:t>度量</a:t>
            </a:r>
          </a:p>
        </p:txBody>
      </p:sp>
      <p:cxnSp>
        <p:nvCxnSpPr>
          <p:cNvPr id="30728" name="直接连接符 10">
            <a:extLst>
              <a:ext uri="{FF2B5EF4-FFF2-40B4-BE49-F238E27FC236}">
                <a16:creationId xmlns:a16="http://schemas.microsoft.com/office/drawing/2014/main" id="{BFFC2F1E-CF31-4942-9F28-845A3CAD5E5F}"/>
              </a:ext>
            </a:extLst>
          </p:cNvPr>
          <p:cNvCxnSpPr>
            <a:cxnSpLocks noChangeShapeType="1"/>
          </p:cNvCxnSpPr>
          <p:nvPr/>
        </p:nvCxnSpPr>
        <p:spPr bwMode="auto">
          <a:xfrm rot="5400000">
            <a:off x="-1485652" y="2778077"/>
            <a:ext cx="3429000" cy="16073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sp>
        <p:nvSpPr>
          <p:cNvPr id="13" name="内容占位符 2">
            <a:extLst>
              <a:ext uri="{FF2B5EF4-FFF2-40B4-BE49-F238E27FC236}">
                <a16:creationId xmlns:a16="http://schemas.microsoft.com/office/drawing/2014/main" id="{421B47DD-F7EC-EF4A-A2C9-36739F8B7E79}"/>
              </a:ext>
            </a:extLst>
          </p:cNvPr>
          <p:cNvSpPr>
            <a:spLocks noGrp="1"/>
          </p:cNvSpPr>
          <p:nvPr>
            <p:ph idx="1"/>
          </p:nvPr>
        </p:nvSpPr>
        <p:spPr>
          <a:xfrm>
            <a:off x="148480" y="939882"/>
            <a:ext cx="8843120" cy="4115033"/>
          </a:xfrm>
        </p:spPr>
        <p:txBody>
          <a:bodyPr>
            <a:normAutofit fontScale="92500" lnSpcReduction="20000"/>
          </a:bodyPr>
          <a:lstStyle/>
          <a:p>
            <a:pPr>
              <a:lnSpc>
                <a:spcPct val="150000"/>
              </a:lnSpc>
            </a:pPr>
            <a:r>
              <a:rPr kumimoji="1" lang="zh-CN" altLang="en-US" sz="1800" dirty="0"/>
              <a:t>除了</a:t>
            </a:r>
            <a:r>
              <a:rPr kumimoji="1" lang="en-US" altLang="zh-CN" sz="1800" dirty="0"/>
              <a:t>accuracy</a:t>
            </a:r>
            <a:r>
              <a:rPr kumimoji="1" lang="zh-CN" altLang="en-US" sz="1800" dirty="0"/>
              <a:t>，还可以用更多的方式来度量模型的准确性</a:t>
            </a:r>
            <a:endParaRPr kumimoji="1" lang="en-US" altLang="zh-CN" sz="1800" dirty="0"/>
          </a:p>
          <a:p>
            <a:pPr>
              <a:lnSpc>
                <a:spcPct val="150000"/>
              </a:lnSpc>
            </a:pPr>
            <a:r>
              <a:rPr kumimoji="1" lang="zh-CN" altLang="en-US" sz="1800" dirty="0"/>
              <a:t>对于二元分类问题，混淆矩阵可以简化为右图：</a:t>
            </a:r>
            <a:endParaRPr kumimoji="1" lang="en-US" altLang="zh-CN" sz="1800" dirty="0"/>
          </a:p>
          <a:p>
            <a:pPr lvl="1">
              <a:lnSpc>
                <a:spcPct val="150000"/>
              </a:lnSpc>
            </a:pPr>
            <a:r>
              <a:rPr kumimoji="1" lang="zh-CN" altLang="en-US" sz="1600" dirty="0"/>
              <a:t>同样，对角线数值之和除以全部样本数为</a:t>
            </a:r>
            <a:r>
              <a:rPr kumimoji="1" lang="en-US" altLang="zh-CN" sz="1600" dirty="0"/>
              <a:t>accuracy</a:t>
            </a:r>
          </a:p>
          <a:p>
            <a:pPr lvl="1">
              <a:lnSpc>
                <a:spcPct val="150000"/>
              </a:lnSpc>
            </a:pPr>
            <a:endParaRPr kumimoji="1" lang="en-US" altLang="zh-CN" sz="1600" dirty="0"/>
          </a:p>
          <a:p>
            <a:pPr lvl="1">
              <a:lnSpc>
                <a:spcPct val="150000"/>
              </a:lnSpc>
            </a:pPr>
            <a:endParaRPr kumimoji="1" lang="en-US" altLang="zh-CN" sz="1600" dirty="0"/>
          </a:p>
          <a:p>
            <a:pPr lvl="1">
              <a:lnSpc>
                <a:spcPct val="150000"/>
              </a:lnSpc>
            </a:pPr>
            <a:r>
              <a:rPr kumimoji="1" lang="zh-CN" altLang="en-US" sz="1600" dirty="0"/>
              <a:t>除此之外，还可以用更多度量进一步解释分类结果的好坏</a:t>
            </a:r>
            <a:endParaRPr kumimoji="1" lang="en-US" altLang="zh-CN" sz="1600" dirty="0"/>
          </a:p>
          <a:p>
            <a:pPr lvl="2">
              <a:lnSpc>
                <a:spcPct val="150000"/>
              </a:lnSpc>
            </a:pPr>
            <a:r>
              <a:rPr kumimoji="1" lang="en-US" altLang="zh-CN" sz="1500" dirty="0"/>
              <a:t>Sensitivity</a:t>
            </a:r>
            <a:r>
              <a:rPr kumimoji="1" lang="zh-CN" altLang="en-US" sz="1500" dirty="0"/>
              <a:t> </a:t>
            </a:r>
            <a:r>
              <a:rPr kumimoji="1" lang="en-US" altLang="zh-CN" sz="1500" dirty="0"/>
              <a:t>=</a:t>
            </a:r>
            <a:r>
              <a:rPr kumimoji="1" lang="zh-CN" altLang="en-US" sz="1500" dirty="0"/>
              <a:t> </a:t>
            </a:r>
            <a:r>
              <a:rPr kumimoji="1" lang="en-US" altLang="zh-CN" sz="1500" dirty="0"/>
              <a:t>TPR</a:t>
            </a:r>
            <a:r>
              <a:rPr kumimoji="1" lang="zh-CN" altLang="en-US" sz="1500" dirty="0"/>
              <a:t> （</a:t>
            </a:r>
            <a:r>
              <a:rPr kumimoji="1" lang="en-US" altLang="zh-CN" sz="1500" dirty="0"/>
              <a:t>true</a:t>
            </a:r>
            <a:r>
              <a:rPr kumimoji="1" lang="zh-CN" altLang="en-US" sz="1500" dirty="0"/>
              <a:t> </a:t>
            </a:r>
            <a:r>
              <a:rPr kumimoji="1" lang="en-US" altLang="zh-CN" sz="1500" dirty="0"/>
              <a:t>positive</a:t>
            </a:r>
            <a:r>
              <a:rPr kumimoji="1" lang="zh-CN" altLang="en-US" sz="1500" dirty="0"/>
              <a:t> </a:t>
            </a:r>
            <a:r>
              <a:rPr kumimoji="1" lang="en-US" altLang="zh-CN" sz="1500" dirty="0"/>
              <a:t>rate</a:t>
            </a:r>
            <a:r>
              <a:rPr kumimoji="1" lang="zh-CN" altLang="en-US" sz="1500" dirty="0"/>
              <a:t>）</a:t>
            </a:r>
            <a:r>
              <a:rPr kumimoji="1" lang="en-US" altLang="zh-CN" sz="1500" dirty="0"/>
              <a:t>=</a:t>
            </a:r>
            <a:r>
              <a:rPr kumimoji="1" lang="zh-CN" altLang="en-US" sz="1500" dirty="0"/>
              <a:t> </a:t>
            </a:r>
            <a:r>
              <a:rPr kumimoji="1" lang="en-US" altLang="zh-CN" sz="1500" dirty="0"/>
              <a:t>recall</a:t>
            </a:r>
          </a:p>
          <a:p>
            <a:pPr lvl="2">
              <a:lnSpc>
                <a:spcPct val="150000"/>
              </a:lnSpc>
            </a:pPr>
            <a:r>
              <a:rPr kumimoji="1" lang="en-US" altLang="zh-CN" sz="1500" dirty="0"/>
              <a:t>Specificity</a:t>
            </a:r>
            <a:r>
              <a:rPr kumimoji="1" lang="zh-CN" altLang="en-US" sz="1500" dirty="0"/>
              <a:t>（</a:t>
            </a:r>
            <a:r>
              <a:rPr kumimoji="1" lang="en-US" altLang="zh-CN" sz="1500" dirty="0"/>
              <a:t>true</a:t>
            </a:r>
            <a:r>
              <a:rPr kumimoji="1" lang="zh-CN" altLang="en-US" sz="1500" dirty="0"/>
              <a:t> </a:t>
            </a:r>
            <a:r>
              <a:rPr kumimoji="1" lang="en-US" altLang="zh-CN" sz="1500" dirty="0"/>
              <a:t>negative</a:t>
            </a:r>
            <a:r>
              <a:rPr kumimoji="1" lang="zh-CN" altLang="en-US" sz="1500" dirty="0"/>
              <a:t> </a:t>
            </a:r>
            <a:r>
              <a:rPr kumimoji="1" lang="en-US" altLang="zh-CN" sz="1500" dirty="0"/>
              <a:t>rate</a:t>
            </a:r>
            <a:r>
              <a:rPr kumimoji="1" lang="zh-CN" altLang="en-US" sz="1500" dirty="0"/>
              <a:t>）</a:t>
            </a:r>
            <a:r>
              <a:rPr kumimoji="1" lang="en-US" altLang="zh-CN" sz="1500" dirty="0"/>
              <a:t>=</a:t>
            </a:r>
            <a:r>
              <a:rPr kumimoji="1" lang="zh-CN" altLang="en-US" sz="1500" dirty="0"/>
              <a:t> </a:t>
            </a:r>
            <a:r>
              <a:rPr kumimoji="1" lang="en-US" altLang="zh-CN" sz="1500" dirty="0"/>
              <a:t>1</a:t>
            </a:r>
            <a:r>
              <a:rPr kumimoji="1" lang="zh-CN" altLang="en-US" sz="1500" dirty="0"/>
              <a:t> </a:t>
            </a:r>
            <a:r>
              <a:rPr kumimoji="1" lang="en-US" altLang="zh-CN" sz="1500" dirty="0"/>
              <a:t>–</a:t>
            </a:r>
            <a:r>
              <a:rPr kumimoji="1" lang="zh-CN" altLang="en-US" sz="1500" dirty="0"/>
              <a:t> </a:t>
            </a:r>
            <a:r>
              <a:rPr kumimoji="1" lang="en-US" altLang="zh-CN" sz="1500" dirty="0"/>
              <a:t>FPR</a:t>
            </a:r>
            <a:r>
              <a:rPr kumimoji="1" lang="zh-CN" altLang="en-US" sz="1500" dirty="0"/>
              <a:t> </a:t>
            </a:r>
            <a:r>
              <a:rPr kumimoji="1" lang="en-US" altLang="zh-CN" sz="1500" dirty="0"/>
              <a:t>(false</a:t>
            </a:r>
            <a:r>
              <a:rPr kumimoji="1" lang="zh-CN" altLang="en-US" sz="1500" dirty="0"/>
              <a:t> </a:t>
            </a:r>
            <a:r>
              <a:rPr kumimoji="1" lang="en-US" altLang="zh-CN" sz="1500" dirty="0"/>
              <a:t>positive</a:t>
            </a:r>
            <a:r>
              <a:rPr kumimoji="1" lang="zh-CN" altLang="en-US" sz="1500" dirty="0"/>
              <a:t> </a:t>
            </a:r>
            <a:r>
              <a:rPr kumimoji="1" lang="en-US" altLang="zh-CN" sz="1500" dirty="0"/>
              <a:t>rate)</a:t>
            </a:r>
          </a:p>
          <a:p>
            <a:pPr lvl="2">
              <a:lnSpc>
                <a:spcPct val="150000"/>
              </a:lnSpc>
            </a:pPr>
            <a:r>
              <a:rPr kumimoji="1" lang="en-US" altLang="zh-CN" sz="1500" dirty="0"/>
              <a:t>Precision</a:t>
            </a:r>
            <a:r>
              <a:rPr kumimoji="1" lang="zh-CN" altLang="en-US" sz="1500" dirty="0"/>
              <a:t>：</a:t>
            </a:r>
            <a:r>
              <a:rPr kumimoji="1" lang="en-US" altLang="zh-CN" sz="1500" dirty="0"/>
              <a:t>#FP=0</a:t>
            </a:r>
            <a:r>
              <a:rPr kumimoji="1" lang="zh-CN" altLang="en-US" sz="1500" dirty="0"/>
              <a:t>时最好</a:t>
            </a:r>
            <a:endParaRPr kumimoji="1" lang="en-US" altLang="zh-CN" sz="1500" dirty="0"/>
          </a:p>
          <a:p>
            <a:pPr lvl="2">
              <a:lnSpc>
                <a:spcPct val="150000"/>
              </a:lnSpc>
            </a:pPr>
            <a:r>
              <a:rPr kumimoji="1" lang="en-US" altLang="zh-CN" sz="1500" dirty="0"/>
              <a:t>Recall</a:t>
            </a:r>
            <a:r>
              <a:rPr kumimoji="1" lang="zh-CN" altLang="en-US" sz="1500" dirty="0"/>
              <a:t>：</a:t>
            </a:r>
            <a:r>
              <a:rPr kumimoji="1" lang="en-US" altLang="zh-CN" sz="1500" dirty="0"/>
              <a:t>#FN=0</a:t>
            </a:r>
            <a:r>
              <a:rPr kumimoji="1" lang="zh-CN" altLang="en-US" sz="1500" dirty="0"/>
              <a:t>时最好</a:t>
            </a:r>
            <a:endParaRPr kumimoji="1" lang="en-US" altLang="zh-CN" sz="1500" dirty="0"/>
          </a:p>
          <a:p>
            <a:pPr lvl="2">
              <a:lnSpc>
                <a:spcPct val="150000"/>
              </a:lnSpc>
            </a:pPr>
            <a:r>
              <a:rPr kumimoji="1" lang="en-US" altLang="zh-CN" sz="1500" dirty="0">
                <a:solidFill>
                  <a:srgbClr val="FF0000"/>
                </a:solidFill>
              </a:rPr>
              <a:t>F1</a:t>
            </a:r>
            <a:r>
              <a:rPr kumimoji="1" lang="zh-CN" altLang="en-US" sz="1500" dirty="0">
                <a:solidFill>
                  <a:srgbClr val="FF0000"/>
                </a:solidFill>
                <a:sym typeface="Wingdings" pitchFamily="2" charset="2"/>
              </a:rPr>
              <a:t>：</a:t>
            </a:r>
            <a:r>
              <a:rPr kumimoji="1" lang="en-US" altLang="zh-CN" sz="1500" dirty="0">
                <a:solidFill>
                  <a:srgbClr val="FF0000"/>
                </a:solidFill>
              </a:rPr>
              <a:t> #FP</a:t>
            </a:r>
            <a:r>
              <a:rPr kumimoji="1" lang="zh-CN" altLang="en-US" sz="1500" dirty="0">
                <a:solidFill>
                  <a:srgbClr val="FF0000"/>
                </a:solidFill>
              </a:rPr>
              <a:t>和</a:t>
            </a:r>
            <a:r>
              <a:rPr kumimoji="1" lang="en-US" altLang="zh-CN" sz="1500" dirty="0">
                <a:solidFill>
                  <a:srgbClr val="FF0000"/>
                </a:solidFill>
              </a:rPr>
              <a:t>#FN</a:t>
            </a:r>
            <a:r>
              <a:rPr kumimoji="1" lang="zh-CN" altLang="en-US" sz="1500" dirty="0">
                <a:solidFill>
                  <a:srgbClr val="FF0000"/>
                </a:solidFill>
              </a:rPr>
              <a:t>很难同时最小，</a:t>
            </a:r>
            <a:endParaRPr kumimoji="1" lang="en-US" altLang="zh-CN" sz="1500" dirty="0">
              <a:solidFill>
                <a:srgbClr val="FF0000"/>
              </a:solidFill>
            </a:endParaRPr>
          </a:p>
          <a:p>
            <a:pPr marL="914400" lvl="2" indent="0">
              <a:lnSpc>
                <a:spcPct val="150000"/>
              </a:lnSpc>
              <a:buNone/>
            </a:pPr>
            <a:r>
              <a:rPr kumimoji="1" lang="zh-CN" altLang="en-US" sz="1500" dirty="0">
                <a:solidFill>
                  <a:srgbClr val="FF0000"/>
                </a:solidFill>
                <a:sym typeface="Wingdings" pitchFamily="2" charset="2"/>
              </a:rPr>
              <a:t>同时兼顾则 </a:t>
            </a:r>
            <a:r>
              <a:rPr kumimoji="1" lang="en-US" altLang="zh-CN" sz="1500" dirty="0">
                <a:solidFill>
                  <a:srgbClr val="FF0000"/>
                </a:solidFill>
                <a:sym typeface="Wingdings" pitchFamily="2" charset="2"/>
              </a:rPr>
              <a:t>(</a:t>
            </a:r>
            <a:r>
              <a:rPr kumimoji="1" lang="en-US" altLang="zh-CN" sz="1500" dirty="0">
                <a:solidFill>
                  <a:srgbClr val="FF0000"/>
                </a:solidFill>
              </a:rPr>
              <a:t> #FP+ #FN)/2</a:t>
            </a:r>
            <a:r>
              <a:rPr kumimoji="1" lang="zh-CN" altLang="en-US" sz="1500" dirty="0">
                <a:solidFill>
                  <a:srgbClr val="FF0000"/>
                </a:solidFill>
              </a:rPr>
              <a:t>最小时最好</a:t>
            </a:r>
            <a:endParaRPr kumimoji="1" lang="en-US" altLang="zh-CN" sz="1500" dirty="0">
              <a:solidFill>
                <a:srgbClr val="FF0000"/>
              </a:solidFill>
            </a:endParaRPr>
          </a:p>
          <a:p>
            <a:pPr lvl="1">
              <a:lnSpc>
                <a:spcPct val="150000"/>
              </a:lnSpc>
            </a:pPr>
            <a:endParaRPr kumimoji="1" lang="zh-CN" altLang="en-US" sz="1600" dirty="0"/>
          </a:p>
        </p:txBody>
      </p:sp>
      <p:pic>
        <p:nvPicPr>
          <p:cNvPr id="4" name="图片 3">
            <a:extLst>
              <a:ext uri="{FF2B5EF4-FFF2-40B4-BE49-F238E27FC236}">
                <a16:creationId xmlns:a16="http://schemas.microsoft.com/office/drawing/2014/main" id="{9DD2D222-1179-FE42-A051-44F62426E2B5}"/>
              </a:ext>
            </a:extLst>
          </p:cNvPr>
          <p:cNvPicPr>
            <a:picLocks noChangeAspect="1"/>
          </p:cNvPicPr>
          <p:nvPr/>
        </p:nvPicPr>
        <p:blipFill>
          <a:blip r:embed="rId3"/>
          <a:stretch>
            <a:fillRect/>
          </a:stretch>
        </p:blipFill>
        <p:spPr>
          <a:xfrm>
            <a:off x="1447800" y="2251768"/>
            <a:ext cx="3352800" cy="640178"/>
          </a:xfrm>
          <a:prstGeom prst="rect">
            <a:avLst/>
          </a:prstGeom>
        </p:spPr>
      </p:pic>
      <p:pic>
        <p:nvPicPr>
          <p:cNvPr id="5" name="图片 4">
            <a:extLst>
              <a:ext uri="{FF2B5EF4-FFF2-40B4-BE49-F238E27FC236}">
                <a16:creationId xmlns:a16="http://schemas.microsoft.com/office/drawing/2014/main" id="{F229944A-A504-9E43-B6DA-BC6A86183756}"/>
              </a:ext>
            </a:extLst>
          </p:cNvPr>
          <p:cNvPicPr>
            <a:picLocks noChangeAspect="1"/>
          </p:cNvPicPr>
          <p:nvPr/>
        </p:nvPicPr>
        <p:blipFill>
          <a:blip r:embed="rId4"/>
          <a:stretch>
            <a:fillRect/>
          </a:stretch>
        </p:blipFill>
        <p:spPr>
          <a:xfrm>
            <a:off x="6364890" y="2196293"/>
            <a:ext cx="2832100" cy="2349500"/>
          </a:xfrm>
          <a:prstGeom prst="rect">
            <a:avLst/>
          </a:prstGeom>
        </p:spPr>
      </p:pic>
      <p:pic>
        <p:nvPicPr>
          <p:cNvPr id="7" name="图片 6">
            <a:extLst>
              <a:ext uri="{FF2B5EF4-FFF2-40B4-BE49-F238E27FC236}">
                <a16:creationId xmlns:a16="http://schemas.microsoft.com/office/drawing/2014/main" id="{6F8D15A9-8F7E-814D-BC4A-A665E8BA5319}"/>
              </a:ext>
            </a:extLst>
          </p:cNvPr>
          <p:cNvPicPr>
            <a:picLocks noChangeAspect="1"/>
          </p:cNvPicPr>
          <p:nvPr/>
        </p:nvPicPr>
        <p:blipFill>
          <a:blip r:embed="rId5"/>
          <a:stretch>
            <a:fillRect/>
          </a:stretch>
        </p:blipFill>
        <p:spPr>
          <a:xfrm>
            <a:off x="6172200" y="4435786"/>
            <a:ext cx="2940050" cy="650564"/>
          </a:xfrm>
          <a:prstGeom prst="rect">
            <a:avLst/>
          </a:prstGeom>
        </p:spPr>
      </p:pic>
      <p:pic>
        <p:nvPicPr>
          <p:cNvPr id="6" name="图片 5">
            <a:extLst>
              <a:ext uri="{FF2B5EF4-FFF2-40B4-BE49-F238E27FC236}">
                <a16:creationId xmlns:a16="http://schemas.microsoft.com/office/drawing/2014/main" id="{E3651CE1-3606-5C46-BEA6-75F6DF811EE4}"/>
              </a:ext>
            </a:extLst>
          </p:cNvPr>
          <p:cNvPicPr>
            <a:picLocks noChangeAspect="1"/>
          </p:cNvPicPr>
          <p:nvPr/>
        </p:nvPicPr>
        <p:blipFill>
          <a:blip r:embed="rId6"/>
          <a:stretch>
            <a:fillRect/>
          </a:stretch>
        </p:blipFill>
        <p:spPr>
          <a:xfrm>
            <a:off x="4114800" y="4476750"/>
            <a:ext cx="2400300" cy="647700"/>
          </a:xfrm>
          <a:prstGeom prst="rect">
            <a:avLst/>
          </a:prstGeom>
        </p:spPr>
      </p:pic>
      <p:sp>
        <p:nvSpPr>
          <p:cNvPr id="12" name="文本框 11">
            <a:extLst>
              <a:ext uri="{FF2B5EF4-FFF2-40B4-BE49-F238E27FC236}">
                <a16:creationId xmlns:a16="http://schemas.microsoft.com/office/drawing/2014/main" id="{9BBB1968-2FCB-B743-9F52-5CDB80C17088}"/>
              </a:ext>
            </a:extLst>
          </p:cNvPr>
          <p:cNvSpPr txBox="1"/>
          <p:nvPr/>
        </p:nvSpPr>
        <p:spPr>
          <a:xfrm>
            <a:off x="5727699" y="1295461"/>
            <a:ext cx="1371602" cy="369332"/>
          </a:xfrm>
          <a:prstGeom prst="rect">
            <a:avLst/>
          </a:prstGeom>
          <a:solidFill>
            <a:schemeClr val="bg1"/>
          </a:solidFill>
        </p:spPr>
        <p:txBody>
          <a:bodyPr wrap="square" rtlCol="0">
            <a:spAutoFit/>
          </a:bodyPr>
          <a:lstStyle/>
          <a:p>
            <a:r>
              <a:rPr kumimoji="1" lang="en-US" altLang="zh-CN" dirty="0"/>
              <a:t>Positive</a:t>
            </a:r>
            <a:endParaRPr kumimoji="1" lang="zh-CN" altLang="en-US" dirty="0"/>
          </a:p>
        </p:txBody>
      </p:sp>
      <p:sp>
        <p:nvSpPr>
          <p:cNvPr id="14" name="文本框 13">
            <a:extLst>
              <a:ext uri="{FF2B5EF4-FFF2-40B4-BE49-F238E27FC236}">
                <a16:creationId xmlns:a16="http://schemas.microsoft.com/office/drawing/2014/main" id="{A8D70B8C-3C5D-5542-88D0-71715D509A0B}"/>
              </a:ext>
            </a:extLst>
          </p:cNvPr>
          <p:cNvSpPr txBox="1"/>
          <p:nvPr/>
        </p:nvSpPr>
        <p:spPr>
          <a:xfrm>
            <a:off x="5638799" y="1733672"/>
            <a:ext cx="1524001" cy="369332"/>
          </a:xfrm>
          <a:prstGeom prst="rect">
            <a:avLst/>
          </a:prstGeom>
          <a:solidFill>
            <a:schemeClr val="bg1"/>
          </a:solidFill>
        </p:spPr>
        <p:txBody>
          <a:bodyPr wrap="square" rtlCol="0">
            <a:spAutoFit/>
          </a:bodyPr>
          <a:lstStyle/>
          <a:p>
            <a:r>
              <a:rPr kumimoji="1" lang="en-US" altLang="zh-CN" dirty="0"/>
              <a:t>  Negative</a:t>
            </a:r>
            <a:endParaRPr kumimoji="1" lang="zh-CN" altLang="en-US" dirty="0"/>
          </a:p>
        </p:txBody>
      </p:sp>
      <p:sp>
        <p:nvSpPr>
          <p:cNvPr id="8" name="文本框 7">
            <a:extLst>
              <a:ext uri="{FF2B5EF4-FFF2-40B4-BE49-F238E27FC236}">
                <a16:creationId xmlns:a16="http://schemas.microsoft.com/office/drawing/2014/main" id="{1A50D9F9-1E2A-0F49-B2D7-5BABAB9A741A}"/>
              </a:ext>
            </a:extLst>
          </p:cNvPr>
          <p:cNvSpPr txBox="1"/>
          <p:nvPr/>
        </p:nvSpPr>
        <p:spPr>
          <a:xfrm>
            <a:off x="6852196" y="583435"/>
            <a:ext cx="1002205" cy="646331"/>
          </a:xfrm>
          <a:prstGeom prst="rect">
            <a:avLst/>
          </a:prstGeom>
          <a:solidFill>
            <a:schemeClr val="bg1"/>
          </a:solidFill>
        </p:spPr>
        <p:txBody>
          <a:bodyPr wrap="square" rtlCol="0">
            <a:spAutoFit/>
          </a:bodyPr>
          <a:lstStyle/>
          <a:p>
            <a:r>
              <a:rPr kumimoji="1" lang="en-US" altLang="zh-CN" dirty="0"/>
              <a:t>True</a:t>
            </a:r>
          </a:p>
          <a:p>
            <a:r>
              <a:rPr kumimoji="1" lang="en-US" altLang="zh-CN" dirty="0"/>
              <a:t>Positive</a:t>
            </a:r>
            <a:endParaRPr kumimoji="1" lang="zh-CN" altLang="en-US" dirty="0"/>
          </a:p>
        </p:txBody>
      </p:sp>
      <p:sp>
        <p:nvSpPr>
          <p:cNvPr id="15" name="文本框 14">
            <a:extLst>
              <a:ext uri="{FF2B5EF4-FFF2-40B4-BE49-F238E27FC236}">
                <a16:creationId xmlns:a16="http://schemas.microsoft.com/office/drawing/2014/main" id="{6D93559D-3968-1844-A6F5-A65F3BA2A6BE}"/>
              </a:ext>
            </a:extLst>
          </p:cNvPr>
          <p:cNvSpPr txBox="1"/>
          <p:nvPr/>
        </p:nvSpPr>
        <p:spPr>
          <a:xfrm>
            <a:off x="7965078" y="583435"/>
            <a:ext cx="1066801" cy="646331"/>
          </a:xfrm>
          <a:prstGeom prst="rect">
            <a:avLst/>
          </a:prstGeom>
          <a:solidFill>
            <a:schemeClr val="bg1"/>
          </a:solidFill>
        </p:spPr>
        <p:txBody>
          <a:bodyPr wrap="square" rtlCol="0">
            <a:spAutoFit/>
          </a:bodyPr>
          <a:lstStyle/>
          <a:p>
            <a:r>
              <a:rPr kumimoji="1" lang="en-US" altLang="zh-CN" dirty="0"/>
              <a:t>True</a:t>
            </a:r>
          </a:p>
          <a:p>
            <a:r>
              <a:rPr kumimoji="1" lang="en-US" altLang="zh-CN" dirty="0"/>
              <a:t>Negative</a:t>
            </a:r>
            <a:endParaRPr kumimoji="1" lang="zh-CN" altLang="en-US" dirty="0"/>
          </a:p>
        </p:txBody>
      </p:sp>
      <p:pic>
        <p:nvPicPr>
          <p:cNvPr id="3" name="图片 2">
            <a:extLst>
              <a:ext uri="{FF2B5EF4-FFF2-40B4-BE49-F238E27FC236}">
                <a16:creationId xmlns:a16="http://schemas.microsoft.com/office/drawing/2014/main" id="{7BD2F5C2-34DA-F743-A2E8-016E8D4319EC}"/>
              </a:ext>
            </a:extLst>
          </p:cNvPr>
          <p:cNvPicPr>
            <a:picLocks noChangeAspect="1"/>
          </p:cNvPicPr>
          <p:nvPr/>
        </p:nvPicPr>
        <p:blipFill>
          <a:blip r:embed="rId7"/>
          <a:stretch>
            <a:fillRect/>
          </a:stretch>
        </p:blipFill>
        <p:spPr>
          <a:xfrm>
            <a:off x="6718300" y="1226582"/>
            <a:ext cx="2349500" cy="977900"/>
          </a:xfrm>
          <a:prstGeom prst="rect">
            <a:avLst/>
          </a:prstGeom>
          <a:solidFill>
            <a:schemeClr val="bg1"/>
          </a:solidFill>
        </p:spPr>
      </p:pic>
      <p:sp>
        <p:nvSpPr>
          <p:cNvPr id="9" name="灯片编号占位符 8">
            <a:extLst>
              <a:ext uri="{FF2B5EF4-FFF2-40B4-BE49-F238E27FC236}">
                <a16:creationId xmlns:a16="http://schemas.microsoft.com/office/drawing/2014/main" id="{F34CA2BC-E1B5-0446-90F6-976E902F6DC0}"/>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78</a:t>
            </a:fld>
            <a:endParaRPr lang="en-US">
              <a:solidFill>
                <a:prstClr val="black">
                  <a:tint val="75000"/>
                </a:prstClr>
              </a:solidFill>
            </a:endParaRPr>
          </a:p>
        </p:txBody>
      </p:sp>
    </p:spTree>
    <p:extLst>
      <p:ext uri="{BB962C8B-B14F-4D97-AF65-F5344CB8AC3E}">
        <p14:creationId xmlns:p14="http://schemas.microsoft.com/office/powerpoint/2010/main" val="1152298791"/>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2A7AF5AA-067E-4954-A882-B498483B131F}"/>
              </a:ext>
            </a:extLst>
          </p:cNvPr>
          <p:cNvSpPr txBox="1"/>
          <p:nvPr/>
        </p:nvSpPr>
        <p:spPr>
          <a:xfrm>
            <a:off x="807779" y="2263674"/>
            <a:ext cx="8040822" cy="30008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sz="1350" b="1" dirty="0">
                <a:solidFill>
                  <a:srgbClr val="FF0000"/>
                </a:solidFill>
                <a:latin typeface="+mj-ea"/>
                <a:ea typeface="+mj-ea"/>
              </a:rPr>
              <a:t>Fβ</a:t>
            </a:r>
            <a:r>
              <a:rPr lang="zh-CN" altLang="en-US" sz="1350" b="1" dirty="0">
                <a:latin typeface="+mj-ea"/>
                <a:ea typeface="+mj-ea"/>
              </a:rPr>
              <a:t> ：加权调和平均</a:t>
            </a:r>
            <a:r>
              <a:rPr lang="en-US" altLang="zh-CN" sz="1350" b="1" dirty="0">
                <a:latin typeface="+mj-ea"/>
                <a:ea typeface="+mj-ea"/>
              </a:rPr>
              <a:t>---</a:t>
            </a:r>
            <a:r>
              <a:rPr lang="zh-CN" altLang="en-US" sz="1350" b="1" dirty="0">
                <a:latin typeface="+mj-ea"/>
                <a:ea typeface="+mj-ea"/>
              </a:rPr>
              <a:t>可以表达对查准率</a:t>
            </a:r>
            <a:r>
              <a:rPr lang="en-US" altLang="zh-CN" sz="1350" b="1" dirty="0">
                <a:latin typeface="+mj-ea"/>
                <a:ea typeface="+mj-ea"/>
              </a:rPr>
              <a:t>/</a:t>
            </a:r>
            <a:r>
              <a:rPr lang="zh-CN" altLang="en-US" sz="1350" b="1" dirty="0">
                <a:latin typeface="+mj-ea"/>
                <a:ea typeface="+mj-ea"/>
              </a:rPr>
              <a:t>查全率的不同偏好。</a:t>
            </a:r>
          </a:p>
        </p:txBody>
      </p:sp>
      <p:sp>
        <p:nvSpPr>
          <p:cNvPr id="11" name="思想气泡: 云 10">
            <a:extLst>
              <a:ext uri="{FF2B5EF4-FFF2-40B4-BE49-F238E27FC236}">
                <a16:creationId xmlns:a16="http://schemas.microsoft.com/office/drawing/2014/main" id="{5CD09290-42C3-2FAA-C413-3BD4410852F2}"/>
              </a:ext>
            </a:extLst>
          </p:cNvPr>
          <p:cNvSpPr/>
          <p:nvPr/>
        </p:nvSpPr>
        <p:spPr>
          <a:xfrm>
            <a:off x="6973982" y="2317907"/>
            <a:ext cx="2364477" cy="883977"/>
          </a:xfrm>
          <a:prstGeom prst="cloudCallout">
            <a:avLst>
              <a:gd name="adj1" fmla="val -35524"/>
              <a:gd name="adj2" fmla="val -67474"/>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文本框 4">
            <a:extLst>
              <a:ext uri="{FF2B5EF4-FFF2-40B4-BE49-F238E27FC236}">
                <a16:creationId xmlns:a16="http://schemas.microsoft.com/office/drawing/2014/main" id="{76D5DD81-AD2E-48F6-8935-C71F5E879B6D}"/>
              </a:ext>
            </a:extLst>
          </p:cNvPr>
          <p:cNvSpPr txBox="1"/>
          <p:nvPr/>
        </p:nvSpPr>
        <p:spPr>
          <a:xfrm>
            <a:off x="772152" y="1035454"/>
            <a:ext cx="8076449" cy="30008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sz="1350" b="1" dirty="0">
                <a:solidFill>
                  <a:srgbClr val="FF0000"/>
                </a:solidFill>
                <a:latin typeface="+mj-ea"/>
                <a:ea typeface="+mj-ea"/>
              </a:rPr>
              <a:t>F1</a:t>
            </a:r>
            <a:r>
              <a:rPr lang="zh-CN" altLang="en-US" sz="1350" b="1" dirty="0">
                <a:solidFill>
                  <a:srgbClr val="FF0000"/>
                </a:solidFill>
                <a:latin typeface="+mj-ea"/>
                <a:ea typeface="+mj-ea"/>
              </a:rPr>
              <a:t>度量</a:t>
            </a:r>
            <a:r>
              <a:rPr lang="zh-CN" altLang="en-US" sz="1350" b="1" dirty="0">
                <a:latin typeface="+mj-ea"/>
                <a:ea typeface="+mj-ea"/>
              </a:rPr>
              <a:t>：基于查准率与查全率的</a:t>
            </a:r>
            <a:r>
              <a:rPr lang="zh-CN" altLang="en-US" sz="1350" b="1" dirty="0">
                <a:solidFill>
                  <a:srgbClr val="FF0000"/>
                </a:solidFill>
                <a:latin typeface="+mj-ea"/>
                <a:ea typeface="+mj-ea"/>
              </a:rPr>
              <a:t>调和平均</a:t>
            </a:r>
            <a:r>
              <a:rPr lang="zh-CN" altLang="en-US" sz="1350" b="1" dirty="0">
                <a:latin typeface="+mj-ea"/>
                <a:ea typeface="+mj-ea"/>
              </a:rPr>
              <a:t>定义的。调和平均</a:t>
            </a:r>
            <a:r>
              <a:rPr lang="en-US" altLang="zh-CN" sz="1350" b="1" dirty="0">
                <a:latin typeface="+mj-ea"/>
                <a:ea typeface="+mj-ea"/>
              </a:rPr>
              <a:t>F1</a:t>
            </a:r>
            <a:r>
              <a:rPr lang="zh-CN" altLang="en-US" sz="1350" b="1" dirty="0">
                <a:latin typeface="+mj-ea"/>
                <a:ea typeface="+mj-ea"/>
              </a:rPr>
              <a:t>值越大越好。</a:t>
            </a:r>
          </a:p>
        </p:txBody>
      </p:sp>
      <p:pic>
        <p:nvPicPr>
          <p:cNvPr id="7170" name="Picture 2">
            <a:extLst>
              <a:ext uri="{FF2B5EF4-FFF2-40B4-BE49-F238E27FC236}">
                <a16:creationId xmlns:a16="http://schemas.microsoft.com/office/drawing/2014/main" id="{EED3263C-0259-41B1-A394-AF571CCF15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8825" y="1493244"/>
            <a:ext cx="3831563" cy="63731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015FC090-F683-4E06-AA3D-F591E95A79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4068" y="2823192"/>
            <a:ext cx="2538276" cy="584573"/>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a:extLst>
              <a:ext uri="{FF2B5EF4-FFF2-40B4-BE49-F238E27FC236}">
                <a16:creationId xmlns:a16="http://schemas.microsoft.com/office/drawing/2014/main" id="{16B33273-C4D8-47B3-AF60-A9E0E1241017}"/>
              </a:ext>
            </a:extLst>
          </p:cNvPr>
          <p:cNvSpPr txBox="1"/>
          <p:nvPr/>
        </p:nvSpPr>
        <p:spPr>
          <a:xfrm>
            <a:off x="1154261" y="3540626"/>
            <a:ext cx="7347857" cy="1038746"/>
          </a:xfrm>
          <a:prstGeom prst="rect">
            <a:avLst/>
          </a:prstGeom>
          <a:solidFill>
            <a:schemeClr val="bg1"/>
          </a:solidFill>
          <a:ln>
            <a:solidFill>
              <a:schemeClr val="bg1"/>
            </a:solidFill>
          </a:ln>
          <a:scene3d>
            <a:camera prst="orthographicFront"/>
            <a:lightRig rig="threePt" dir="t"/>
          </a:scene3d>
          <a:sp3d>
            <a:bevelT/>
          </a:sp3d>
        </p:spPr>
        <p:style>
          <a:lnRef idx="1">
            <a:schemeClr val="accent6"/>
          </a:lnRef>
          <a:fillRef idx="2">
            <a:schemeClr val="accent6"/>
          </a:fillRef>
          <a:effectRef idx="1">
            <a:schemeClr val="accent6"/>
          </a:effectRef>
          <a:fontRef idx="minor">
            <a:schemeClr val="dk1"/>
          </a:fontRef>
        </p:style>
        <p:txBody>
          <a:bodyPr wrap="square">
            <a:spAutoFit/>
          </a:bodyPr>
          <a:lstStyle/>
          <a:p>
            <a:r>
              <a:rPr lang="zh-CN" altLang="en-US" sz="1350" b="1" dirty="0">
                <a:latin typeface="楷体" panose="02010609060101010101" pitchFamily="49" charset="-122"/>
                <a:ea typeface="楷体" panose="02010609060101010101" pitchFamily="49" charset="-122"/>
              </a:rPr>
              <a:t>其中 </a:t>
            </a:r>
            <a:r>
              <a:rPr lang="en-US" altLang="zh-CN" sz="1350" b="1" dirty="0">
                <a:solidFill>
                  <a:srgbClr val="FF0000"/>
                </a:solidFill>
                <a:latin typeface="楷体" panose="02010609060101010101" pitchFamily="49" charset="-122"/>
                <a:ea typeface="楷体" panose="02010609060101010101" pitchFamily="49" charset="-122"/>
              </a:rPr>
              <a:t>β</a:t>
            </a:r>
            <a:r>
              <a:rPr lang="zh-CN" altLang="en-US" sz="1350" b="1" dirty="0">
                <a:latin typeface="楷体" panose="02010609060101010101" pitchFamily="49" charset="-122"/>
                <a:ea typeface="楷体" panose="02010609060101010101" pitchFamily="49" charset="-122"/>
              </a:rPr>
              <a:t>（</a:t>
            </a:r>
            <a:r>
              <a:rPr lang="en-US" altLang="zh-CN" sz="1350" b="1" dirty="0">
                <a:latin typeface="楷体" panose="02010609060101010101" pitchFamily="49" charset="-122"/>
                <a:ea typeface="楷体" panose="02010609060101010101" pitchFamily="49" charset="-122"/>
              </a:rPr>
              <a:t>β</a:t>
            </a:r>
            <a:r>
              <a:rPr lang="zh-CN" altLang="en-US" sz="1350" b="1" dirty="0">
                <a:latin typeface="楷体" panose="02010609060101010101" pitchFamily="49" charset="-122"/>
                <a:ea typeface="楷体" panose="02010609060101010101" pitchFamily="49" charset="-122"/>
              </a:rPr>
              <a:t>&gt;O）度量了</a:t>
            </a:r>
            <a:r>
              <a:rPr lang="zh-CN" altLang="en-US" sz="1350" b="1" dirty="0">
                <a:solidFill>
                  <a:srgbClr val="FF0000"/>
                </a:solidFill>
                <a:highlight>
                  <a:srgbClr val="FFFF00"/>
                </a:highlight>
                <a:latin typeface="楷体" panose="02010609060101010101" pitchFamily="49" charset="-122"/>
                <a:ea typeface="楷体" panose="02010609060101010101" pitchFamily="49" charset="-122"/>
              </a:rPr>
              <a:t>查全率</a:t>
            </a:r>
            <a:r>
              <a:rPr lang="zh-CN" altLang="en-US" sz="1350" b="1" dirty="0">
                <a:latin typeface="楷体" panose="02010609060101010101" pitchFamily="49" charset="-122"/>
                <a:ea typeface="楷体" panose="02010609060101010101" pitchFamily="49" charset="-122"/>
              </a:rPr>
              <a:t>对查准率的相对重要性。</a:t>
            </a:r>
            <a:endParaRPr lang="en-US" altLang="zh-CN" sz="1350" b="1" dirty="0">
              <a:latin typeface="楷体" panose="02010609060101010101" pitchFamily="49" charset="-122"/>
              <a:ea typeface="楷体" panose="02010609060101010101" pitchFamily="49" charset="-122"/>
            </a:endParaRPr>
          </a:p>
          <a:p>
            <a:endParaRPr lang="en-US" altLang="zh-CN" sz="750" b="1" dirty="0">
              <a:latin typeface="楷体" panose="02010609060101010101" pitchFamily="49" charset="-122"/>
              <a:ea typeface="楷体" panose="02010609060101010101" pitchFamily="49" charset="-122"/>
            </a:endParaRPr>
          </a:p>
          <a:p>
            <a:r>
              <a:rPr lang="en-US" altLang="zh-CN" sz="1350" b="1" dirty="0">
                <a:latin typeface="楷体" panose="02010609060101010101" pitchFamily="49" charset="-122"/>
                <a:ea typeface="楷体" panose="02010609060101010101" pitchFamily="49" charset="-122"/>
              </a:rPr>
              <a:t>β </a:t>
            </a:r>
            <a:r>
              <a:rPr lang="zh-CN" altLang="en-US" sz="1350" b="1" dirty="0">
                <a:latin typeface="楷体" panose="02010609060101010101" pitchFamily="49" charset="-122"/>
                <a:ea typeface="楷体" panose="02010609060101010101" pitchFamily="49" charset="-122"/>
              </a:rPr>
              <a:t>= 1 时退化为标准的 F1;</a:t>
            </a:r>
            <a:endParaRPr lang="en-US" altLang="zh-CN" sz="1350" b="1" dirty="0">
              <a:latin typeface="楷体" panose="02010609060101010101" pitchFamily="49" charset="-122"/>
              <a:ea typeface="楷体" panose="02010609060101010101" pitchFamily="49" charset="-122"/>
            </a:endParaRPr>
          </a:p>
          <a:p>
            <a:r>
              <a:rPr lang="en-US" altLang="zh-CN" sz="1350" b="1" dirty="0">
                <a:latin typeface="楷体" panose="02010609060101010101" pitchFamily="49" charset="-122"/>
                <a:ea typeface="楷体" panose="02010609060101010101" pitchFamily="49" charset="-122"/>
              </a:rPr>
              <a:t>β</a:t>
            </a:r>
            <a:r>
              <a:rPr lang="zh-CN" altLang="en-US" sz="1350" b="1" dirty="0">
                <a:latin typeface="楷体" panose="02010609060101010101" pitchFamily="49" charset="-122"/>
                <a:ea typeface="楷体" panose="02010609060101010101" pitchFamily="49" charset="-122"/>
              </a:rPr>
              <a:t>&gt; 1时查全率有更大影响; </a:t>
            </a:r>
            <a:endParaRPr lang="en-US" altLang="zh-CN" sz="1350" b="1" dirty="0">
              <a:latin typeface="楷体" panose="02010609060101010101" pitchFamily="49" charset="-122"/>
              <a:ea typeface="楷体" panose="02010609060101010101" pitchFamily="49" charset="-122"/>
            </a:endParaRPr>
          </a:p>
          <a:p>
            <a:r>
              <a:rPr lang="en-US" altLang="zh-CN" sz="1350" b="1" dirty="0">
                <a:latin typeface="楷体" panose="02010609060101010101" pitchFamily="49" charset="-122"/>
                <a:ea typeface="楷体" panose="02010609060101010101" pitchFamily="49" charset="-122"/>
              </a:rPr>
              <a:t>0&lt;β</a:t>
            </a:r>
            <a:r>
              <a:rPr lang="zh-CN" altLang="en-US" sz="1350" b="1" dirty="0">
                <a:latin typeface="楷体" panose="02010609060101010101" pitchFamily="49" charset="-122"/>
                <a:ea typeface="楷体" panose="02010609060101010101" pitchFamily="49" charset="-122"/>
              </a:rPr>
              <a:t>&lt;1 时查准率有更大影响。 </a:t>
            </a:r>
            <a:endParaRPr lang="en-US" altLang="zh-CN" sz="1350" b="1" dirty="0">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108DBED2-6952-6912-0947-C8C6247D18C4}"/>
                  </a:ext>
                </a:extLst>
              </p:cNvPr>
              <p:cNvSpPr txBox="1"/>
              <p:nvPr/>
            </p:nvSpPr>
            <p:spPr>
              <a:xfrm>
                <a:off x="6402795" y="1582343"/>
                <a:ext cx="2097479" cy="49109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685783" lvl="2"/>
                <a:r>
                  <a:rPr lang="zh-CN" altLang="zh-CN" b="1" dirty="0">
                    <a:solidFill>
                      <a:schemeClr val="tx1"/>
                    </a:solidFill>
                    <a:effectLst>
                      <a:glow rad="228600">
                        <a:schemeClr val="accent2">
                          <a:satMod val="175000"/>
                          <a:alpha val="40000"/>
                        </a:schemeClr>
                      </a:glow>
                    </a:effectLst>
                    <a:latin typeface="+mj-lt"/>
                    <a:ea typeface="+mj-ea"/>
                    <a:cs typeface="Times New Roman" panose="02020603050405020304" pitchFamily="18" charset="0"/>
                  </a:rPr>
                  <a:t> </a:t>
                </a:r>
                <a14:m>
                  <m:oMath xmlns:m="http://schemas.openxmlformats.org/officeDocument/2006/math">
                    <m:f>
                      <m:fPr>
                        <m:ctrlPr>
                          <a:rPr lang="zh-CN" altLang="zh-CN" b="1" i="1">
                            <a:solidFill>
                              <a:schemeClr val="tx1"/>
                            </a:solidFill>
                            <a:effectLst>
                              <a:glow rad="228600">
                                <a:schemeClr val="accent2">
                                  <a:satMod val="175000"/>
                                  <a:alpha val="40000"/>
                                </a:schemeClr>
                              </a:glow>
                            </a:effectLst>
                            <a:latin typeface="Cambria Math" panose="02040503050406030204" pitchFamily="18" charset="0"/>
                            <a:ea typeface="+mj-ea"/>
                          </a:rPr>
                        </m:ctrlPr>
                      </m:fPr>
                      <m:num>
                        <m:r>
                          <a:rPr lang="en-US" altLang="zh-CN" b="1">
                            <a:solidFill>
                              <a:schemeClr val="tx1"/>
                            </a:solidFill>
                            <a:effectLst>
                              <a:glow rad="228600">
                                <a:schemeClr val="accent2">
                                  <a:satMod val="175000"/>
                                  <a:alpha val="40000"/>
                                </a:schemeClr>
                              </a:glow>
                            </a:effectLst>
                            <a:latin typeface="Cambria Math" panose="02040503050406030204" pitchFamily="18" charset="0"/>
                            <a:ea typeface="+mj-ea"/>
                          </a:rPr>
                          <m:t>𝟏</m:t>
                        </m:r>
                      </m:num>
                      <m:den>
                        <m:r>
                          <a:rPr lang="en-US" altLang="zh-CN" b="1">
                            <a:solidFill>
                              <a:schemeClr val="tx1"/>
                            </a:solidFill>
                            <a:effectLst>
                              <a:glow rad="228600">
                                <a:schemeClr val="accent2">
                                  <a:satMod val="175000"/>
                                  <a:alpha val="40000"/>
                                </a:schemeClr>
                              </a:glow>
                            </a:effectLst>
                            <a:latin typeface="Cambria Math" panose="02040503050406030204" pitchFamily="18" charset="0"/>
                            <a:ea typeface="+mj-ea"/>
                          </a:rPr>
                          <m:t>𝐅𝟏</m:t>
                        </m:r>
                      </m:den>
                    </m:f>
                  </m:oMath>
                </a14:m>
                <a:r>
                  <a:rPr lang="en-US" altLang="zh-CN" b="1" dirty="0">
                    <a:solidFill>
                      <a:schemeClr val="tx1"/>
                    </a:solidFill>
                    <a:effectLst>
                      <a:glow rad="228600">
                        <a:schemeClr val="accent2">
                          <a:satMod val="175000"/>
                          <a:alpha val="40000"/>
                        </a:schemeClr>
                      </a:glow>
                    </a:effectLst>
                    <a:latin typeface="+mj-lt"/>
                    <a:ea typeface="+mj-ea"/>
                    <a:cs typeface="Times New Roman" panose="02020603050405020304" pitchFamily="18" charset="0"/>
                  </a:rPr>
                  <a:t>=</a:t>
                </a:r>
                <a14:m>
                  <m:oMath xmlns:m="http://schemas.openxmlformats.org/officeDocument/2006/math">
                    <m:f>
                      <m:fPr>
                        <m:ctrlPr>
                          <a:rPr lang="zh-CN" altLang="zh-CN" b="1" i="1">
                            <a:solidFill>
                              <a:schemeClr val="tx1"/>
                            </a:solidFill>
                            <a:effectLst>
                              <a:glow rad="228600">
                                <a:schemeClr val="accent2">
                                  <a:satMod val="175000"/>
                                  <a:alpha val="40000"/>
                                </a:schemeClr>
                              </a:glow>
                            </a:effectLst>
                            <a:latin typeface="Cambria Math" panose="02040503050406030204" pitchFamily="18" charset="0"/>
                            <a:ea typeface="+mj-ea"/>
                          </a:rPr>
                        </m:ctrlPr>
                      </m:fPr>
                      <m:num>
                        <m:r>
                          <a:rPr lang="en-US" altLang="zh-CN" b="1">
                            <a:solidFill>
                              <a:schemeClr val="tx1"/>
                            </a:solidFill>
                            <a:effectLst>
                              <a:glow rad="228600">
                                <a:schemeClr val="accent2">
                                  <a:satMod val="175000"/>
                                  <a:alpha val="40000"/>
                                </a:schemeClr>
                              </a:glow>
                            </a:effectLst>
                            <a:latin typeface="Cambria Math" panose="02040503050406030204" pitchFamily="18" charset="0"/>
                            <a:ea typeface="+mj-ea"/>
                          </a:rPr>
                          <m:t>𝟏</m:t>
                        </m:r>
                      </m:num>
                      <m:den>
                        <m:r>
                          <a:rPr lang="en-US" altLang="zh-CN" b="1">
                            <a:solidFill>
                              <a:schemeClr val="tx1"/>
                            </a:solidFill>
                            <a:effectLst>
                              <a:glow rad="228600">
                                <a:schemeClr val="accent2">
                                  <a:satMod val="175000"/>
                                  <a:alpha val="40000"/>
                                </a:schemeClr>
                              </a:glow>
                            </a:effectLst>
                            <a:latin typeface="Cambria Math" panose="02040503050406030204" pitchFamily="18" charset="0"/>
                            <a:ea typeface="+mj-ea"/>
                          </a:rPr>
                          <m:t>𝟐</m:t>
                        </m:r>
                      </m:den>
                    </m:f>
                  </m:oMath>
                </a14:m>
                <a:r>
                  <a:rPr lang="en-US" altLang="zh-CN" b="1" dirty="0">
                    <a:solidFill>
                      <a:schemeClr val="tx1"/>
                    </a:solidFill>
                    <a:effectLst>
                      <a:glow rad="228600">
                        <a:schemeClr val="accent2">
                          <a:satMod val="175000"/>
                          <a:alpha val="40000"/>
                        </a:schemeClr>
                      </a:glow>
                    </a:effectLst>
                    <a:latin typeface="+mj-lt"/>
                    <a:ea typeface="+mj-ea"/>
                    <a:cs typeface="Times New Roman" panose="02020603050405020304" pitchFamily="18" charset="0"/>
                  </a:rPr>
                  <a:t>(</a:t>
                </a:r>
                <a14:m>
                  <m:oMath xmlns:m="http://schemas.openxmlformats.org/officeDocument/2006/math">
                    <m:f>
                      <m:fPr>
                        <m:ctrlPr>
                          <a:rPr lang="zh-CN" altLang="zh-CN" b="1" i="1">
                            <a:solidFill>
                              <a:schemeClr val="tx1"/>
                            </a:solidFill>
                            <a:effectLst>
                              <a:glow rad="228600">
                                <a:schemeClr val="accent2">
                                  <a:satMod val="175000"/>
                                  <a:alpha val="40000"/>
                                </a:schemeClr>
                              </a:glow>
                            </a:effectLst>
                            <a:latin typeface="Cambria Math" panose="02040503050406030204" pitchFamily="18" charset="0"/>
                            <a:ea typeface="+mj-ea"/>
                          </a:rPr>
                        </m:ctrlPr>
                      </m:fPr>
                      <m:num>
                        <m:r>
                          <a:rPr lang="en-US" altLang="zh-CN" b="1">
                            <a:solidFill>
                              <a:schemeClr val="tx1"/>
                            </a:solidFill>
                            <a:effectLst>
                              <a:glow rad="228600">
                                <a:schemeClr val="accent2">
                                  <a:satMod val="175000"/>
                                  <a:alpha val="40000"/>
                                </a:schemeClr>
                              </a:glow>
                            </a:effectLst>
                            <a:latin typeface="Cambria Math" panose="02040503050406030204" pitchFamily="18" charset="0"/>
                            <a:ea typeface="+mj-ea"/>
                          </a:rPr>
                          <m:t>𝟏</m:t>
                        </m:r>
                      </m:num>
                      <m:den>
                        <m:r>
                          <a:rPr lang="en-US" altLang="zh-CN" b="1">
                            <a:solidFill>
                              <a:schemeClr val="tx1"/>
                            </a:solidFill>
                            <a:effectLst>
                              <a:glow rad="228600">
                                <a:schemeClr val="accent2">
                                  <a:satMod val="175000"/>
                                  <a:alpha val="40000"/>
                                </a:schemeClr>
                              </a:glow>
                            </a:effectLst>
                            <a:latin typeface="Cambria Math" panose="02040503050406030204" pitchFamily="18" charset="0"/>
                            <a:ea typeface="+mj-ea"/>
                          </a:rPr>
                          <m:t>𝐏</m:t>
                        </m:r>
                      </m:den>
                    </m:f>
                  </m:oMath>
                </a14:m>
                <a:r>
                  <a:rPr lang="en-US" altLang="zh-CN" b="1" dirty="0">
                    <a:solidFill>
                      <a:schemeClr val="tx1"/>
                    </a:solidFill>
                    <a:effectLst>
                      <a:glow rad="228600">
                        <a:schemeClr val="accent2">
                          <a:satMod val="175000"/>
                          <a:alpha val="40000"/>
                        </a:schemeClr>
                      </a:glow>
                    </a:effectLst>
                    <a:latin typeface="+mj-lt"/>
                    <a:ea typeface="+mj-ea"/>
                    <a:cs typeface="Times New Roman" panose="02020603050405020304" pitchFamily="18" charset="0"/>
                  </a:rPr>
                  <a:t>+</a:t>
                </a:r>
                <a14:m>
                  <m:oMath xmlns:m="http://schemas.openxmlformats.org/officeDocument/2006/math">
                    <m:f>
                      <m:fPr>
                        <m:ctrlPr>
                          <a:rPr lang="zh-CN" altLang="zh-CN" b="1" i="1">
                            <a:solidFill>
                              <a:schemeClr val="tx1"/>
                            </a:solidFill>
                            <a:effectLst>
                              <a:glow rad="228600">
                                <a:schemeClr val="accent2">
                                  <a:satMod val="175000"/>
                                  <a:alpha val="40000"/>
                                </a:schemeClr>
                              </a:glow>
                            </a:effectLst>
                            <a:latin typeface="Cambria Math" panose="02040503050406030204" pitchFamily="18" charset="0"/>
                            <a:ea typeface="+mj-ea"/>
                          </a:rPr>
                        </m:ctrlPr>
                      </m:fPr>
                      <m:num>
                        <m:r>
                          <a:rPr lang="en-US" altLang="zh-CN" b="1">
                            <a:solidFill>
                              <a:schemeClr val="tx1"/>
                            </a:solidFill>
                            <a:effectLst>
                              <a:glow rad="228600">
                                <a:schemeClr val="accent2">
                                  <a:satMod val="175000"/>
                                  <a:alpha val="40000"/>
                                </a:schemeClr>
                              </a:glow>
                            </a:effectLst>
                            <a:latin typeface="Cambria Math" panose="02040503050406030204" pitchFamily="18" charset="0"/>
                            <a:ea typeface="+mj-ea"/>
                          </a:rPr>
                          <m:t>𝟏</m:t>
                        </m:r>
                      </m:num>
                      <m:den>
                        <m:r>
                          <a:rPr lang="en-US" altLang="zh-CN" b="1">
                            <a:solidFill>
                              <a:schemeClr val="tx1"/>
                            </a:solidFill>
                            <a:effectLst>
                              <a:glow rad="228600">
                                <a:schemeClr val="accent2">
                                  <a:satMod val="175000"/>
                                  <a:alpha val="40000"/>
                                </a:schemeClr>
                              </a:glow>
                            </a:effectLst>
                            <a:latin typeface="Cambria Math" panose="02040503050406030204" pitchFamily="18" charset="0"/>
                            <a:ea typeface="+mj-ea"/>
                          </a:rPr>
                          <m:t>𝐑</m:t>
                        </m:r>
                      </m:den>
                    </m:f>
                  </m:oMath>
                </a14:m>
                <a:r>
                  <a:rPr lang="en-US" altLang="zh-CN" b="1" dirty="0">
                    <a:solidFill>
                      <a:schemeClr val="tx1"/>
                    </a:solidFill>
                    <a:effectLst>
                      <a:glow rad="228600">
                        <a:schemeClr val="accent2">
                          <a:satMod val="175000"/>
                          <a:alpha val="40000"/>
                        </a:schemeClr>
                      </a:glow>
                    </a:effectLst>
                    <a:latin typeface="+mj-lt"/>
                    <a:ea typeface="+mj-ea"/>
                    <a:cs typeface="Times New Roman" panose="02020603050405020304" pitchFamily="18" charset="0"/>
                  </a:rPr>
                  <a:t>)</a:t>
                </a:r>
                <a:endParaRPr lang="zh-CN" altLang="zh-CN" b="1" dirty="0">
                  <a:solidFill>
                    <a:schemeClr val="tx1"/>
                  </a:solidFill>
                  <a:effectLst>
                    <a:glow rad="228600">
                      <a:schemeClr val="accent2">
                        <a:satMod val="175000"/>
                        <a:alpha val="40000"/>
                      </a:schemeClr>
                    </a:glow>
                  </a:effectLst>
                  <a:latin typeface="+mj-lt"/>
                  <a:ea typeface="+mj-ea"/>
                  <a:cs typeface="Times New Roman" panose="02020603050405020304" pitchFamily="18" charset="0"/>
                </a:endParaRPr>
              </a:p>
            </p:txBody>
          </p:sp>
        </mc:Choice>
        <mc:Fallback xmlns="">
          <p:sp>
            <p:nvSpPr>
              <p:cNvPr id="4" name="文本框 3">
                <a:extLst>
                  <a:ext uri="{FF2B5EF4-FFF2-40B4-BE49-F238E27FC236}">
                    <a16:creationId xmlns:a16="http://schemas.microsoft.com/office/drawing/2014/main" id="{108DBED2-6952-6912-0947-C8C6247D18C4}"/>
                  </a:ext>
                </a:extLst>
              </p:cNvPr>
              <p:cNvSpPr txBox="1">
                <a:spLocks noRot="1" noChangeAspect="1" noMove="1" noResize="1" noEditPoints="1" noAdjustHandles="1" noChangeArrowheads="1" noChangeShapeType="1" noTextEdit="1"/>
              </p:cNvSpPr>
              <p:nvPr/>
            </p:nvSpPr>
            <p:spPr>
              <a:xfrm>
                <a:off x="6402795" y="1582343"/>
                <a:ext cx="2097479" cy="491096"/>
              </a:xfrm>
              <a:prstGeom prst="rect">
                <a:avLst/>
              </a:prstGeom>
              <a:blipFill>
                <a:blip r:embed="rId4"/>
                <a:stretch>
                  <a:fillRect/>
                </a:stretch>
              </a:blipFill>
            </p:spPr>
            <p:txBody>
              <a:bodyPr/>
              <a:lstStyle/>
              <a:p>
                <a:r>
                  <a:rPr lang="zh-CN" altLang="en-US">
                    <a:noFill/>
                  </a:rPr>
                  <a:t> </a:t>
                </a:r>
              </a:p>
            </p:txBody>
          </p:sp>
        </mc:Fallback>
      </mc:AlternateContent>
      <p:sp>
        <p:nvSpPr>
          <p:cNvPr id="6" name="箭头: 左 5">
            <a:extLst>
              <a:ext uri="{FF2B5EF4-FFF2-40B4-BE49-F238E27FC236}">
                <a16:creationId xmlns:a16="http://schemas.microsoft.com/office/drawing/2014/main" id="{37D7F0E8-831A-E254-E285-9960763FA8F6}"/>
              </a:ext>
            </a:extLst>
          </p:cNvPr>
          <p:cNvSpPr/>
          <p:nvPr/>
        </p:nvSpPr>
        <p:spPr>
          <a:xfrm>
            <a:off x="5721448" y="1637220"/>
            <a:ext cx="681347" cy="413185"/>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1350"/>
          </a:p>
        </p:txBody>
      </p:sp>
      <p:sp>
        <p:nvSpPr>
          <p:cNvPr id="2" name="思想气泡: 云 1">
            <a:extLst>
              <a:ext uri="{FF2B5EF4-FFF2-40B4-BE49-F238E27FC236}">
                <a16:creationId xmlns:a16="http://schemas.microsoft.com/office/drawing/2014/main" id="{E6250CA0-008D-B1E5-B4C6-D19F0F0D7113}"/>
              </a:ext>
            </a:extLst>
          </p:cNvPr>
          <p:cNvSpPr/>
          <p:nvPr/>
        </p:nvSpPr>
        <p:spPr>
          <a:xfrm>
            <a:off x="4363406" y="3736002"/>
            <a:ext cx="4078778" cy="440267"/>
          </a:xfrm>
          <a:prstGeom prst="cloudCallout">
            <a:avLst>
              <a:gd name="adj1" fmla="val -74080"/>
              <a:gd name="adj2" fmla="val 6976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500" b="1" dirty="0">
                <a:solidFill>
                  <a:srgbClr val="FF0000"/>
                </a:solidFill>
              </a:rPr>
              <a:t>查全占的比重较大</a:t>
            </a:r>
          </a:p>
        </p:txBody>
      </p:sp>
      <p:sp>
        <p:nvSpPr>
          <p:cNvPr id="3" name="思想气泡: 云 2">
            <a:extLst>
              <a:ext uri="{FF2B5EF4-FFF2-40B4-BE49-F238E27FC236}">
                <a16:creationId xmlns:a16="http://schemas.microsoft.com/office/drawing/2014/main" id="{CFA4B355-CF2A-229C-3FFF-7F4D74AAD55A}"/>
              </a:ext>
            </a:extLst>
          </p:cNvPr>
          <p:cNvSpPr/>
          <p:nvPr/>
        </p:nvSpPr>
        <p:spPr>
          <a:xfrm>
            <a:off x="4027858" y="4223079"/>
            <a:ext cx="4186052" cy="489320"/>
          </a:xfrm>
          <a:prstGeom prst="cloudCallout">
            <a:avLst>
              <a:gd name="adj1" fmla="val -65900"/>
              <a:gd name="adj2" fmla="val -10456"/>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500" b="1" dirty="0">
                <a:solidFill>
                  <a:srgbClr val="FF0000"/>
                </a:solidFill>
              </a:rPr>
              <a:t>查准占的比重较大</a:t>
            </a:r>
          </a:p>
        </p:txBody>
      </p:sp>
      <p:pic>
        <p:nvPicPr>
          <p:cNvPr id="10" name="图片 9">
            <a:extLst>
              <a:ext uri="{FF2B5EF4-FFF2-40B4-BE49-F238E27FC236}">
                <a16:creationId xmlns:a16="http://schemas.microsoft.com/office/drawing/2014/main" id="{AB4500D8-14C3-01B0-8470-F74FDD1218F8}"/>
              </a:ext>
            </a:extLst>
          </p:cNvPr>
          <p:cNvPicPr>
            <a:picLocks noChangeAspect="1"/>
          </p:cNvPicPr>
          <p:nvPr/>
        </p:nvPicPr>
        <p:blipFill>
          <a:blip r:embed="rId5"/>
          <a:stretch>
            <a:fillRect/>
          </a:stretch>
        </p:blipFill>
        <p:spPr>
          <a:xfrm>
            <a:off x="7284042" y="2497465"/>
            <a:ext cx="1744357" cy="43858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pic>
      <p:sp>
        <p:nvSpPr>
          <p:cNvPr id="15" name="标题 1">
            <a:extLst>
              <a:ext uri="{FF2B5EF4-FFF2-40B4-BE49-F238E27FC236}">
                <a16:creationId xmlns:a16="http://schemas.microsoft.com/office/drawing/2014/main" id="{127CCBFB-530D-CF4D-BAC3-9B5C0689772F}"/>
              </a:ext>
            </a:extLst>
          </p:cNvPr>
          <p:cNvSpPr txBox="1">
            <a:spLocks noChangeArrowheads="1"/>
          </p:cNvSpPr>
          <p:nvPr/>
        </p:nvSpPr>
        <p:spPr>
          <a:xfrm>
            <a:off x="1118701" y="150281"/>
            <a:ext cx="6896100" cy="72746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dirty="0">
                <a:latin typeface="微软雅黑" panose="020B0503020204020204" pitchFamily="34" charset="-122"/>
                <a:ea typeface="微软雅黑" panose="020B0503020204020204" pitchFamily="34" charset="-122"/>
              </a:rPr>
              <a:t>模型评估</a:t>
            </a:r>
            <a:r>
              <a:rPr lang="en-US" altLang="zh-CN" sz="2400" dirty="0">
                <a:latin typeface="微软雅黑" panose="020B0503020204020204" pitchFamily="34" charset="-122"/>
                <a:ea typeface="微软雅黑" panose="020B0503020204020204" pitchFamily="34" charset="-122"/>
              </a:rPr>
              <a:t>-</a:t>
            </a:r>
            <a:r>
              <a:rPr lang="en-US" altLang="zh-CN" sz="2400" dirty="0">
                <a:solidFill>
                  <a:srgbClr val="FF0000"/>
                </a:solidFill>
                <a:latin typeface="微软雅黑" panose="020B0503020204020204" pitchFamily="34" charset="-122"/>
                <a:ea typeface="微软雅黑" panose="020B0503020204020204" pitchFamily="34" charset="-122"/>
              </a:rPr>
              <a:t>F1</a:t>
            </a:r>
            <a:r>
              <a:rPr lang="zh-CN" altLang="en-US" sz="2400" dirty="0">
                <a:solidFill>
                  <a:srgbClr val="FF0000"/>
                </a:solidFill>
                <a:latin typeface="微软雅黑" panose="020B0503020204020204" pitchFamily="34" charset="-122"/>
                <a:ea typeface="微软雅黑" panose="020B0503020204020204" pitchFamily="34" charset="-122"/>
              </a:rPr>
              <a:t>度量</a:t>
            </a:r>
          </a:p>
        </p:txBody>
      </p:sp>
      <p:sp>
        <p:nvSpPr>
          <p:cNvPr id="9" name="灯片编号占位符 8">
            <a:extLst>
              <a:ext uri="{FF2B5EF4-FFF2-40B4-BE49-F238E27FC236}">
                <a16:creationId xmlns:a16="http://schemas.microsoft.com/office/drawing/2014/main" id="{0A2D2A2E-2017-9749-B49E-067AC7C050CE}"/>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79</a:t>
            </a:fld>
            <a:endParaRPr lang="en-US">
              <a:solidFill>
                <a:prstClr val="black">
                  <a:tint val="75000"/>
                </a:prstClr>
              </a:solidFill>
            </a:endParaRPr>
          </a:p>
        </p:txBody>
      </p:sp>
    </p:spTree>
    <p:extLst>
      <p:ext uri="{BB962C8B-B14F-4D97-AF65-F5344CB8AC3E}">
        <p14:creationId xmlns:p14="http://schemas.microsoft.com/office/powerpoint/2010/main" val="3794290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2">
            <a:extLst>
              <a:ext uri="{FF2B5EF4-FFF2-40B4-BE49-F238E27FC236}">
                <a16:creationId xmlns:a16="http://schemas.microsoft.com/office/drawing/2014/main" id="{596B5B47-A8DB-6141-8D75-AB25D88CF1ED}"/>
              </a:ext>
            </a:extLst>
          </p:cNvPr>
          <p:cNvSpPr>
            <a:spLocks noGrp="1" noChangeArrowheads="1"/>
          </p:cNvSpPr>
          <p:nvPr>
            <p:ph type="title"/>
          </p:nvPr>
        </p:nvSpPr>
        <p:spPr/>
        <p:txBody>
          <a:bodyPr/>
          <a:lstStyle/>
          <a:p>
            <a:pPr eaLnBrk="1" hangingPunct="1"/>
            <a:r>
              <a:rPr lang="zh-CN" altLang="en-US">
                <a:ea typeface="宋体" panose="02010600030101010101" pitchFamily="2" charset="-122"/>
              </a:rPr>
              <a:t>用于预测的模型结构 </a:t>
            </a:r>
          </a:p>
        </p:txBody>
      </p:sp>
      <p:sp>
        <p:nvSpPr>
          <p:cNvPr id="111618" name="Rectangle 3">
            <a:extLst>
              <a:ext uri="{FF2B5EF4-FFF2-40B4-BE49-F238E27FC236}">
                <a16:creationId xmlns:a16="http://schemas.microsoft.com/office/drawing/2014/main" id="{EC798743-2355-1645-B196-2DC39B8DD7F0}"/>
              </a:ext>
            </a:extLst>
          </p:cNvPr>
          <p:cNvSpPr>
            <a:spLocks noGrp="1" noChangeArrowheads="1"/>
          </p:cNvSpPr>
          <p:nvPr>
            <p:ph type="body" idx="1"/>
          </p:nvPr>
        </p:nvSpPr>
        <p:spPr>
          <a:xfrm>
            <a:off x="457200" y="1200151"/>
            <a:ext cx="8458200" cy="3394472"/>
          </a:xfrm>
        </p:spPr>
        <p:txBody>
          <a:bodyPr>
            <a:normAutofit/>
          </a:bodyPr>
          <a:lstStyle/>
          <a:p>
            <a:pPr eaLnBrk="1" hangingPunct="1">
              <a:lnSpc>
                <a:spcPct val="110000"/>
              </a:lnSpc>
            </a:pPr>
            <a:r>
              <a:rPr lang="zh-CN" altLang="en-US" sz="2400" dirty="0">
                <a:ea typeface="宋体" panose="02010600030101010101" pitchFamily="2" charset="-122"/>
              </a:rPr>
              <a:t>由于事先不知道模型</a:t>
            </a:r>
            <a:r>
              <a:rPr lang="zh-CN" altLang="en-US" sz="2400" dirty="0">
                <a:ea typeface="宋体" panose="02010600030101010101" pitchFamily="2" charset="-122"/>
                <a:sym typeface="Symbol" pitchFamily="2" charset="2"/>
              </a:rPr>
              <a:t></a:t>
            </a:r>
            <a:r>
              <a:rPr lang="en-US" altLang="zh-CN" sz="2400" dirty="0">
                <a:ea typeface="宋体" panose="02010600030101010101" pitchFamily="2" charset="-122"/>
              </a:rPr>
              <a:t>(</a:t>
            </a:r>
            <a:r>
              <a:rPr lang="en-US" altLang="zh-CN" sz="2400" dirty="0" err="1">
                <a:ea typeface="宋体" panose="02010600030101010101" pitchFamily="2" charset="-122"/>
              </a:rPr>
              <a:t>X;θ</a:t>
            </a:r>
            <a:r>
              <a:rPr lang="en-US" altLang="zh-CN" sz="2400" dirty="0">
                <a:ea typeface="宋体" panose="02010600030101010101" pitchFamily="2" charset="-122"/>
              </a:rPr>
              <a:t>)</a:t>
            </a:r>
            <a:r>
              <a:rPr lang="zh-CN" altLang="en-US" sz="2400" dirty="0">
                <a:ea typeface="宋体" panose="02010600030101010101" pitchFamily="2" charset="-122"/>
              </a:rPr>
              <a:t>的形式，为</a:t>
            </a:r>
            <a:r>
              <a:rPr lang="zh-CN" altLang="en-US" sz="2400" dirty="0">
                <a:ea typeface="宋体" panose="02010600030101010101" pitchFamily="2" charset="-122"/>
                <a:sym typeface="Symbol" pitchFamily="2" charset="2"/>
              </a:rPr>
              <a:t></a:t>
            </a:r>
            <a:r>
              <a:rPr lang="zh-CN" altLang="en-US" sz="2400" dirty="0">
                <a:ea typeface="宋体" panose="02010600030101010101" pitchFamily="2" charset="-122"/>
              </a:rPr>
              <a:t>本身选择一个合适的函数形式本身是非常具有挑战性的</a:t>
            </a:r>
            <a:endParaRPr lang="en-US" altLang="zh-CN" sz="2400" dirty="0">
              <a:ea typeface="宋体" panose="02010600030101010101" pitchFamily="2" charset="-122"/>
            </a:endParaRPr>
          </a:p>
          <a:p>
            <a:pPr eaLnBrk="1" hangingPunct="1">
              <a:lnSpc>
                <a:spcPct val="110000"/>
              </a:lnSpc>
            </a:pPr>
            <a:endParaRPr lang="zh-CN" altLang="en-US" sz="2400" dirty="0">
              <a:ea typeface="宋体" panose="02010600030101010101" pitchFamily="2" charset="-122"/>
            </a:endParaRPr>
          </a:p>
          <a:p>
            <a:pPr eaLnBrk="1" hangingPunct="1">
              <a:lnSpc>
                <a:spcPct val="110000"/>
              </a:lnSpc>
            </a:pPr>
            <a:r>
              <a:rPr lang="zh-CN" altLang="en-US" sz="2400" dirty="0">
                <a:ea typeface="宋体" panose="02010600030101010101" pitchFamily="2" charset="-122"/>
              </a:rPr>
              <a:t>回归模型和分类模型都建立在很多相同的数学和统计基础之上，用于其中一种任务的模型通常也可以应用于另一种任务</a:t>
            </a:r>
          </a:p>
        </p:txBody>
      </p:sp>
      <p:sp>
        <p:nvSpPr>
          <p:cNvPr id="3" name="灯片编号占位符 2">
            <a:extLst>
              <a:ext uri="{FF2B5EF4-FFF2-40B4-BE49-F238E27FC236}">
                <a16:creationId xmlns:a16="http://schemas.microsoft.com/office/drawing/2014/main" id="{DEF0FA27-AB88-6748-9869-3E4CDAA1256B}"/>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8</a:t>
            </a:fld>
            <a:endParaRPr lang="en-US">
              <a:solidFill>
                <a:prstClr val="black">
                  <a:tint val="75000"/>
                </a:prstClr>
              </a:solidFill>
            </a:endParaRPr>
          </a:p>
        </p:txBody>
      </p:sp>
    </p:spTree>
    <p:extLst>
      <p:ext uri="{BB962C8B-B14F-4D97-AF65-F5344CB8AC3E}">
        <p14:creationId xmlns:p14="http://schemas.microsoft.com/office/powerpoint/2010/main" val="19854550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BBE4F844-185F-45A1-9C86-7143DF7D4C62}"/>
              </a:ext>
            </a:extLst>
          </p:cNvPr>
          <p:cNvSpPr/>
          <p:nvPr/>
        </p:nvSpPr>
        <p:spPr>
          <a:xfrm>
            <a:off x="687886" y="3318496"/>
            <a:ext cx="8010650" cy="1367611"/>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nSpc>
                <a:spcPct val="150000"/>
              </a:lnSpc>
            </a:pPr>
            <a:r>
              <a:rPr lang="zh-CN" altLang="zh-CN" sz="1350" b="1" dirty="0"/>
              <a:t>应</a:t>
            </a:r>
            <a:r>
              <a:rPr lang="en-US" altLang="zh-CN" sz="1350" b="1" dirty="0"/>
              <a:t> </a:t>
            </a:r>
            <a:r>
              <a:rPr lang="zh-CN" altLang="zh-CN" sz="1350" b="1" dirty="0"/>
              <a:t>用</a:t>
            </a:r>
            <a:r>
              <a:rPr lang="zh-CN" altLang="en-US" sz="1350" b="1" dirty="0"/>
              <a:t>：</a:t>
            </a:r>
            <a:r>
              <a:rPr lang="zh-CN" altLang="zh-CN" sz="1350" dirty="0"/>
              <a:t>对查准率和查全率的</a:t>
            </a:r>
            <a:r>
              <a:rPr lang="zh-CN" altLang="zh-CN" sz="1350" b="1" dirty="0">
                <a:solidFill>
                  <a:srgbClr val="C00000"/>
                </a:solidFill>
                <a:effectLst>
                  <a:outerShdw blurRad="38100" dist="38100" dir="2700000" algn="tl">
                    <a:srgbClr val="000000">
                      <a:alpha val="43137"/>
                    </a:srgbClr>
                  </a:outerShdw>
                </a:effectLst>
              </a:rPr>
              <a:t>重视度不同</a:t>
            </a:r>
            <a:endParaRPr lang="en-US" altLang="zh-CN" sz="1350" dirty="0"/>
          </a:p>
          <a:p>
            <a:pPr>
              <a:lnSpc>
                <a:spcPct val="150000"/>
              </a:lnSpc>
              <a:buFont typeface="Wingdings" panose="05000000000000000000" pitchFamily="2" charset="2"/>
              <a:buChar char="Ø"/>
            </a:pPr>
            <a:r>
              <a:rPr lang="zh-CN" altLang="zh-CN" sz="1350" b="1" dirty="0">
                <a:solidFill>
                  <a:srgbClr val="C00000"/>
                </a:solidFill>
              </a:rPr>
              <a:t>商品推荐系统</a:t>
            </a:r>
            <a:r>
              <a:rPr lang="zh-CN" altLang="en-US" sz="1350" dirty="0"/>
              <a:t>：</a:t>
            </a:r>
            <a:r>
              <a:rPr lang="zh-CN" altLang="zh-CN" sz="1350" dirty="0"/>
              <a:t>更希望推荐内容是用户感兴趣的，此时</a:t>
            </a:r>
            <a:r>
              <a:rPr lang="zh-CN" altLang="zh-CN" sz="1350" b="1" dirty="0">
                <a:solidFill>
                  <a:srgbClr val="C00000"/>
                </a:solidFill>
              </a:rPr>
              <a:t>查准率更重要</a:t>
            </a:r>
            <a:endParaRPr lang="en-US" altLang="zh-CN" sz="1350" b="1" dirty="0">
              <a:solidFill>
                <a:srgbClr val="C00000"/>
              </a:solidFill>
            </a:endParaRPr>
          </a:p>
          <a:p>
            <a:pPr>
              <a:lnSpc>
                <a:spcPct val="150000"/>
              </a:lnSpc>
              <a:buFont typeface="Wingdings" panose="05000000000000000000" pitchFamily="2" charset="2"/>
              <a:buChar char="Ø"/>
            </a:pPr>
            <a:r>
              <a:rPr lang="zh-CN" altLang="zh-CN" sz="1350" b="1" dirty="0">
                <a:solidFill>
                  <a:srgbClr val="C00000"/>
                </a:solidFill>
              </a:rPr>
              <a:t>逃犯信息检索系统</a:t>
            </a:r>
            <a:r>
              <a:rPr lang="zh-CN" altLang="en-US" sz="1350" dirty="0"/>
              <a:t>：</a:t>
            </a:r>
            <a:r>
              <a:rPr lang="zh-CN" altLang="zh-CN" sz="1350" dirty="0"/>
              <a:t>更希望少漏掉逃犯，此时</a:t>
            </a:r>
            <a:r>
              <a:rPr lang="zh-CN" altLang="zh-CN" sz="1350" b="1" dirty="0">
                <a:solidFill>
                  <a:srgbClr val="C00000"/>
                </a:solidFill>
              </a:rPr>
              <a:t>查全率更重要</a:t>
            </a:r>
            <a:endParaRPr lang="zh-CN" altLang="en-US" sz="1350" dirty="0"/>
          </a:p>
        </p:txBody>
      </p:sp>
      <p:sp>
        <p:nvSpPr>
          <p:cNvPr id="4" name="矩形: 圆角 3">
            <a:extLst>
              <a:ext uri="{FF2B5EF4-FFF2-40B4-BE49-F238E27FC236}">
                <a16:creationId xmlns:a16="http://schemas.microsoft.com/office/drawing/2014/main" id="{EFBDFA2E-8FE2-4AFB-BA9D-806BB2EA8160}"/>
              </a:ext>
            </a:extLst>
          </p:cNvPr>
          <p:cNvSpPr/>
          <p:nvPr/>
        </p:nvSpPr>
        <p:spPr>
          <a:xfrm>
            <a:off x="677662" y="1750125"/>
            <a:ext cx="8010650" cy="136761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just">
              <a:lnSpc>
                <a:spcPct val="150000"/>
              </a:lnSpc>
            </a:pPr>
            <a:r>
              <a:rPr lang="zh-CN" altLang="en-US" sz="1350" dirty="0"/>
              <a:t>优 点：</a:t>
            </a:r>
          </a:p>
          <a:p>
            <a:pPr algn="just">
              <a:lnSpc>
                <a:spcPct val="150000"/>
              </a:lnSpc>
            </a:pPr>
            <a:r>
              <a:rPr lang="zh-CN" altLang="en-US" sz="1350" dirty="0"/>
              <a:t>（</a:t>
            </a:r>
            <a:r>
              <a:rPr lang="en-US" altLang="zh-CN" sz="1350" dirty="0"/>
              <a:t>1</a:t>
            </a:r>
            <a:r>
              <a:rPr lang="zh-CN" altLang="en-US" sz="1350" dirty="0"/>
              <a:t>）避免极端，例如出现查全率或查准率为</a:t>
            </a:r>
            <a:r>
              <a:rPr lang="en-US" altLang="zh-CN" sz="1350" dirty="0"/>
              <a:t>1</a:t>
            </a:r>
            <a:r>
              <a:rPr lang="zh-CN" altLang="en-US" sz="1350" dirty="0"/>
              <a:t>而另一个为</a:t>
            </a:r>
            <a:r>
              <a:rPr lang="en-US" altLang="zh-CN" sz="1350" dirty="0"/>
              <a:t>0</a:t>
            </a:r>
          </a:p>
          <a:p>
            <a:pPr algn="just">
              <a:lnSpc>
                <a:spcPct val="150000"/>
              </a:lnSpc>
            </a:pPr>
            <a:r>
              <a:rPr lang="zh-CN" altLang="en-US" sz="1350" dirty="0"/>
              <a:t>（</a:t>
            </a:r>
            <a:r>
              <a:rPr lang="en-US" altLang="zh-CN" sz="1350" dirty="0"/>
              <a:t>2</a:t>
            </a:r>
            <a:r>
              <a:rPr lang="zh-CN" altLang="en-US" sz="1350" dirty="0"/>
              <a:t>）</a:t>
            </a:r>
            <a:r>
              <a:rPr lang="en-US" altLang="zh-CN" sz="1350" dirty="0"/>
              <a:t>F1</a:t>
            </a:r>
            <a:r>
              <a:rPr lang="zh-CN" altLang="en-US" sz="1350" dirty="0"/>
              <a:t>综合</a:t>
            </a:r>
            <a:r>
              <a:rPr lang="en-US" altLang="zh-CN" sz="1350" dirty="0"/>
              <a:t>P</a:t>
            </a:r>
            <a:r>
              <a:rPr lang="zh-CN" altLang="en-US" sz="1350" dirty="0"/>
              <a:t>和</a:t>
            </a:r>
            <a:r>
              <a:rPr lang="en-US" altLang="zh-CN" sz="1350" dirty="0"/>
              <a:t>R</a:t>
            </a:r>
            <a:r>
              <a:rPr lang="zh-CN" altLang="en-US" sz="1350" dirty="0"/>
              <a:t>的结果，取值在</a:t>
            </a:r>
            <a:r>
              <a:rPr lang="en-US" altLang="zh-CN" sz="1350" dirty="0"/>
              <a:t>[0,1]</a:t>
            </a:r>
            <a:r>
              <a:rPr lang="zh-CN" altLang="en-US" sz="1350" dirty="0"/>
              <a:t>之间变化，当</a:t>
            </a:r>
            <a:r>
              <a:rPr lang="en-US" altLang="zh-CN" sz="1350" dirty="0"/>
              <a:t>F1</a:t>
            </a:r>
            <a:r>
              <a:rPr lang="zh-CN" altLang="en-US" sz="1350" dirty="0"/>
              <a:t>越高模型性能越好。</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66BD4E8-20B6-49F9-9121-D04E254CC4C2}"/>
                  </a:ext>
                </a:extLst>
              </p:cNvPr>
              <p:cNvSpPr>
                <a:spLocks noGrp="1"/>
              </p:cNvSpPr>
              <p:nvPr>
                <p:ph idx="1"/>
              </p:nvPr>
            </p:nvSpPr>
            <p:spPr>
              <a:xfrm>
                <a:off x="393126" y="1007788"/>
                <a:ext cx="8357749" cy="665342"/>
              </a:xfrm>
              <a:effectLst>
                <a:glow rad="228600">
                  <a:schemeClr val="accent4">
                    <a:satMod val="175000"/>
                    <a:alpha val="40000"/>
                  </a:schemeClr>
                </a:glow>
              </a:effectLst>
            </p:spPr>
            <p:txBody>
              <a:bodyPr>
                <a:normAutofit/>
              </a:bodyPr>
              <a:lstStyle/>
              <a:p>
                <a:pPr marL="243000" lvl="2" indent="0">
                  <a:spcBef>
                    <a:spcPts val="0"/>
                  </a:spcBef>
                  <a:buNone/>
                </a:pPr>
                <a:r>
                  <a:rPr lang="zh-CN" altLang="zh-CN" sz="2475" dirty="0"/>
                  <a:t>基于查准率与查全率的</a:t>
                </a:r>
                <a:r>
                  <a:rPr lang="zh-CN" altLang="zh-CN" sz="2475" b="1" dirty="0">
                    <a:solidFill>
                      <a:srgbClr val="FF0000"/>
                    </a:solidFill>
                  </a:rPr>
                  <a:t>调和平均</a:t>
                </a:r>
                <a:r>
                  <a:rPr lang="en-US" altLang="zh-CN" sz="2475" dirty="0"/>
                  <a:t>F1</a:t>
                </a:r>
                <a:r>
                  <a:rPr lang="zh-CN" altLang="zh-CN" sz="2475" dirty="0">
                    <a:effectLst>
                      <a:glow rad="228600">
                        <a:schemeClr val="accent2">
                          <a:satMod val="175000"/>
                          <a:alpha val="40000"/>
                        </a:schemeClr>
                      </a:glow>
                    </a:effectLst>
                    <a:latin typeface="+mj-lt"/>
                    <a:cs typeface="Times New Roman" panose="02020603050405020304" pitchFamily="18" charset="0"/>
                  </a:rPr>
                  <a:t>： </a:t>
                </a:r>
                <a14:m>
                  <m:oMath xmlns:m="http://schemas.openxmlformats.org/officeDocument/2006/math">
                    <m:f>
                      <m:fPr>
                        <m:ctrlPr>
                          <a:rPr lang="zh-CN" altLang="zh-CN" sz="2475" i="1">
                            <a:effectLst>
                              <a:glow rad="228600">
                                <a:schemeClr val="accent2">
                                  <a:satMod val="175000"/>
                                  <a:alpha val="40000"/>
                                </a:schemeClr>
                              </a:glow>
                            </a:effectLst>
                            <a:latin typeface="Cambria Math" panose="02040503050406030204" pitchFamily="18" charset="0"/>
                          </a:rPr>
                        </m:ctrlPr>
                      </m:fPr>
                      <m:num>
                        <m:r>
                          <a:rPr lang="en-US" altLang="zh-CN" sz="2475">
                            <a:effectLst>
                              <a:glow rad="228600">
                                <a:schemeClr val="accent2">
                                  <a:satMod val="175000"/>
                                  <a:alpha val="40000"/>
                                </a:schemeClr>
                              </a:glow>
                            </a:effectLst>
                            <a:latin typeface="Cambria Math" panose="02040503050406030204" pitchFamily="18" charset="0"/>
                          </a:rPr>
                          <m:t>1</m:t>
                        </m:r>
                      </m:num>
                      <m:den>
                        <m:r>
                          <m:rPr>
                            <m:sty m:val="p"/>
                          </m:rPr>
                          <a:rPr lang="en-US" altLang="zh-CN" sz="2475">
                            <a:effectLst>
                              <a:glow rad="228600">
                                <a:schemeClr val="accent2">
                                  <a:satMod val="175000"/>
                                  <a:alpha val="40000"/>
                                </a:schemeClr>
                              </a:glow>
                            </a:effectLst>
                            <a:latin typeface="Cambria Math" panose="02040503050406030204" pitchFamily="18" charset="0"/>
                          </a:rPr>
                          <m:t>F</m:t>
                        </m:r>
                        <m:r>
                          <a:rPr lang="en-US" altLang="zh-CN" sz="2475">
                            <a:effectLst>
                              <a:glow rad="228600">
                                <a:schemeClr val="accent2">
                                  <a:satMod val="175000"/>
                                  <a:alpha val="40000"/>
                                </a:schemeClr>
                              </a:glow>
                            </a:effectLst>
                            <a:latin typeface="Cambria Math" panose="02040503050406030204" pitchFamily="18" charset="0"/>
                          </a:rPr>
                          <m:t>1</m:t>
                        </m:r>
                      </m:den>
                    </m:f>
                    <m:r>
                      <a:rPr lang="en-US" altLang="zh-CN" sz="2475" i="1">
                        <a:effectLst>
                          <a:glow rad="228600">
                            <a:schemeClr val="accent2">
                              <a:satMod val="175000"/>
                              <a:alpha val="40000"/>
                            </a:schemeClr>
                          </a:glow>
                        </a:effectLst>
                        <a:latin typeface="Cambria Math" panose="02040503050406030204" pitchFamily="18" charset="0"/>
                      </a:rPr>
                      <m:t> </m:t>
                    </m:r>
                  </m:oMath>
                </a14:m>
                <a:r>
                  <a:rPr lang="en-US" altLang="zh-CN" sz="2475" dirty="0">
                    <a:effectLst>
                      <a:glow rad="228600">
                        <a:schemeClr val="accent2">
                          <a:satMod val="175000"/>
                          <a:alpha val="40000"/>
                        </a:schemeClr>
                      </a:glow>
                    </a:effectLst>
                    <a:latin typeface="+mj-lt"/>
                    <a:cs typeface="Times New Roman" panose="02020603050405020304" pitchFamily="18" charset="0"/>
                  </a:rPr>
                  <a:t>=</a:t>
                </a:r>
                <a14:m>
                  <m:oMath xmlns:m="http://schemas.openxmlformats.org/officeDocument/2006/math">
                    <m:f>
                      <m:fPr>
                        <m:ctrlPr>
                          <a:rPr lang="zh-CN" altLang="zh-CN" sz="2475" i="1">
                            <a:effectLst>
                              <a:glow rad="228600">
                                <a:schemeClr val="accent2">
                                  <a:satMod val="175000"/>
                                  <a:alpha val="40000"/>
                                </a:schemeClr>
                              </a:glow>
                            </a:effectLst>
                            <a:latin typeface="Cambria Math" panose="02040503050406030204" pitchFamily="18" charset="0"/>
                          </a:rPr>
                        </m:ctrlPr>
                      </m:fPr>
                      <m:num>
                        <m:r>
                          <a:rPr lang="en-US" altLang="zh-CN" sz="2475">
                            <a:effectLst>
                              <a:glow rad="228600">
                                <a:schemeClr val="accent2">
                                  <a:satMod val="175000"/>
                                  <a:alpha val="40000"/>
                                </a:schemeClr>
                              </a:glow>
                            </a:effectLst>
                            <a:latin typeface="Cambria Math" panose="02040503050406030204" pitchFamily="18" charset="0"/>
                          </a:rPr>
                          <m:t>1</m:t>
                        </m:r>
                      </m:num>
                      <m:den>
                        <m:r>
                          <a:rPr lang="en-US" altLang="zh-CN" sz="2475">
                            <a:effectLst>
                              <a:glow rad="228600">
                                <a:schemeClr val="accent2">
                                  <a:satMod val="175000"/>
                                  <a:alpha val="40000"/>
                                </a:schemeClr>
                              </a:glow>
                            </a:effectLst>
                            <a:latin typeface="Cambria Math" panose="02040503050406030204" pitchFamily="18" charset="0"/>
                          </a:rPr>
                          <m:t> 2</m:t>
                        </m:r>
                      </m:den>
                    </m:f>
                    <m:r>
                      <a:rPr lang="zh-CN" altLang="en-US" sz="2475" i="1">
                        <a:effectLst>
                          <a:glow rad="228600">
                            <a:schemeClr val="accent2">
                              <a:satMod val="175000"/>
                              <a:alpha val="40000"/>
                            </a:schemeClr>
                          </a:glow>
                        </a:effectLst>
                        <a:latin typeface="Cambria Math" panose="02040503050406030204" pitchFamily="18" charset="0"/>
                      </a:rPr>
                      <m:t>（</m:t>
                    </m:r>
                    <m:f>
                      <m:fPr>
                        <m:ctrlPr>
                          <a:rPr lang="zh-CN" altLang="zh-CN" sz="2475" i="1">
                            <a:effectLst>
                              <a:glow rad="228600">
                                <a:schemeClr val="accent2">
                                  <a:satMod val="175000"/>
                                  <a:alpha val="40000"/>
                                </a:schemeClr>
                              </a:glow>
                            </a:effectLst>
                            <a:latin typeface="Cambria Math" panose="02040503050406030204" pitchFamily="18" charset="0"/>
                          </a:rPr>
                        </m:ctrlPr>
                      </m:fPr>
                      <m:num>
                        <m:r>
                          <a:rPr lang="en-US" altLang="zh-CN" sz="2475">
                            <a:effectLst>
                              <a:glow rad="228600">
                                <a:schemeClr val="accent2">
                                  <a:satMod val="175000"/>
                                  <a:alpha val="40000"/>
                                </a:schemeClr>
                              </a:glow>
                            </a:effectLst>
                            <a:latin typeface="Cambria Math" panose="02040503050406030204" pitchFamily="18" charset="0"/>
                          </a:rPr>
                          <m:t>1</m:t>
                        </m:r>
                      </m:num>
                      <m:den>
                        <m:r>
                          <m:rPr>
                            <m:sty m:val="p"/>
                          </m:rPr>
                          <a:rPr lang="en-US" altLang="zh-CN" sz="2475" i="1">
                            <a:effectLst>
                              <a:glow rad="228600">
                                <a:schemeClr val="accent2">
                                  <a:satMod val="175000"/>
                                  <a:alpha val="40000"/>
                                </a:schemeClr>
                              </a:glow>
                            </a:effectLst>
                            <a:latin typeface="Cambria Math" panose="02040503050406030204" pitchFamily="18" charset="0"/>
                          </a:rPr>
                          <m:t>P</m:t>
                        </m:r>
                      </m:den>
                    </m:f>
                  </m:oMath>
                </a14:m>
                <a:r>
                  <a:rPr lang="en-US" altLang="zh-CN" sz="2475" dirty="0">
                    <a:effectLst>
                      <a:glow rad="228600">
                        <a:schemeClr val="accent2">
                          <a:satMod val="175000"/>
                          <a:alpha val="40000"/>
                        </a:schemeClr>
                      </a:glow>
                    </a:effectLst>
                    <a:latin typeface="+mj-lt"/>
                    <a:cs typeface="Times New Roman" panose="02020603050405020304" pitchFamily="18" charset="0"/>
                  </a:rPr>
                  <a:t>+</a:t>
                </a:r>
                <a14:m>
                  <m:oMath xmlns:m="http://schemas.openxmlformats.org/officeDocument/2006/math">
                    <m:f>
                      <m:fPr>
                        <m:ctrlPr>
                          <a:rPr lang="zh-CN" altLang="zh-CN" sz="2475" i="1">
                            <a:effectLst>
                              <a:glow rad="228600">
                                <a:schemeClr val="accent2">
                                  <a:satMod val="175000"/>
                                  <a:alpha val="40000"/>
                                </a:schemeClr>
                              </a:glow>
                            </a:effectLst>
                            <a:latin typeface="Cambria Math" panose="02040503050406030204" pitchFamily="18" charset="0"/>
                          </a:rPr>
                        </m:ctrlPr>
                      </m:fPr>
                      <m:num>
                        <m:r>
                          <a:rPr lang="en-US" altLang="zh-CN" sz="2475">
                            <a:effectLst>
                              <a:glow rad="228600">
                                <a:schemeClr val="accent2">
                                  <a:satMod val="175000"/>
                                  <a:alpha val="40000"/>
                                </a:schemeClr>
                              </a:glow>
                            </a:effectLst>
                            <a:latin typeface="Cambria Math" panose="02040503050406030204" pitchFamily="18" charset="0"/>
                          </a:rPr>
                          <m:t>1</m:t>
                        </m:r>
                      </m:num>
                      <m:den>
                        <m:r>
                          <m:rPr>
                            <m:sty m:val="p"/>
                          </m:rPr>
                          <a:rPr lang="en-US" altLang="zh-CN" sz="2475">
                            <a:effectLst>
                              <a:glow rad="228600">
                                <a:schemeClr val="accent2">
                                  <a:satMod val="175000"/>
                                  <a:alpha val="40000"/>
                                </a:schemeClr>
                              </a:glow>
                            </a:effectLst>
                            <a:latin typeface="Cambria Math" panose="02040503050406030204" pitchFamily="18" charset="0"/>
                          </a:rPr>
                          <m:t>R</m:t>
                        </m:r>
                      </m:den>
                    </m:f>
                    <m:r>
                      <a:rPr lang="zh-CN" altLang="en-US" sz="2475" i="1">
                        <a:effectLst>
                          <a:glow rad="228600">
                            <a:schemeClr val="accent2">
                              <a:satMod val="175000"/>
                              <a:alpha val="40000"/>
                            </a:schemeClr>
                          </a:glow>
                        </a:effectLst>
                        <a:latin typeface="Cambria Math" panose="02040503050406030204" pitchFamily="18" charset="0"/>
                      </a:rPr>
                      <m:t>）</m:t>
                    </m:r>
                  </m:oMath>
                </a14:m>
                <a:endParaRPr lang="zh-CN" altLang="zh-CN" sz="2475" dirty="0">
                  <a:effectLst>
                    <a:glow rad="228600">
                      <a:schemeClr val="accent2">
                        <a:satMod val="175000"/>
                        <a:alpha val="40000"/>
                      </a:schemeClr>
                    </a:glow>
                  </a:effectLst>
                  <a:latin typeface="+mj-lt"/>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766BD4E8-20B6-49F9-9121-D04E254CC4C2}"/>
                  </a:ext>
                </a:extLst>
              </p:cNvPr>
              <p:cNvSpPr>
                <a:spLocks noGrp="1" noRot="1" noChangeAspect="1" noMove="1" noResize="1" noEditPoints="1" noAdjustHandles="1" noChangeArrowheads="1" noChangeShapeType="1" noTextEdit="1"/>
              </p:cNvSpPr>
              <p:nvPr>
                <p:ph idx="1"/>
              </p:nvPr>
            </p:nvSpPr>
            <p:spPr>
              <a:xfrm>
                <a:off x="393126" y="1007788"/>
                <a:ext cx="8357749" cy="665342"/>
              </a:xfrm>
              <a:blipFill>
                <a:blip r:embed="rId3"/>
                <a:stretch>
                  <a:fillRect/>
                </a:stretch>
              </a:blipFill>
              <a:effectLst>
                <a:glow rad="228600">
                  <a:schemeClr val="accent4">
                    <a:satMod val="175000"/>
                    <a:alpha val="40000"/>
                  </a:schemeClr>
                </a:glow>
              </a:effectLst>
            </p:spPr>
            <p:txBody>
              <a:bodyPr/>
              <a:lstStyle/>
              <a:p>
                <a:r>
                  <a:rPr lang="zh-CN" altLang="en-US">
                    <a:noFill/>
                  </a:rPr>
                  <a:t> </a:t>
                </a:r>
              </a:p>
            </p:txBody>
          </p:sp>
        </mc:Fallback>
      </mc:AlternateContent>
      <p:sp>
        <p:nvSpPr>
          <p:cNvPr id="7" name="标题 1">
            <a:extLst>
              <a:ext uri="{FF2B5EF4-FFF2-40B4-BE49-F238E27FC236}">
                <a16:creationId xmlns:a16="http://schemas.microsoft.com/office/drawing/2014/main" id="{129E463E-57AD-0543-8A72-01822FC5185F}"/>
              </a:ext>
            </a:extLst>
          </p:cNvPr>
          <p:cNvSpPr txBox="1">
            <a:spLocks noChangeArrowheads="1"/>
          </p:cNvSpPr>
          <p:nvPr/>
        </p:nvSpPr>
        <p:spPr>
          <a:xfrm>
            <a:off x="1118701" y="150281"/>
            <a:ext cx="6896100" cy="72746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dirty="0">
                <a:latin typeface="微软雅黑" panose="020B0503020204020204" pitchFamily="34" charset="-122"/>
                <a:ea typeface="微软雅黑" panose="020B0503020204020204" pitchFamily="34" charset="-122"/>
              </a:rPr>
              <a:t>模型评估</a:t>
            </a:r>
            <a:r>
              <a:rPr lang="en-US" altLang="zh-CN" sz="2400" dirty="0">
                <a:latin typeface="微软雅黑" panose="020B0503020204020204" pitchFamily="34" charset="-122"/>
                <a:ea typeface="微软雅黑" panose="020B0503020204020204" pitchFamily="34" charset="-122"/>
              </a:rPr>
              <a:t>-</a:t>
            </a:r>
            <a:r>
              <a:rPr lang="en-US" altLang="zh-CN" sz="2400" dirty="0">
                <a:solidFill>
                  <a:srgbClr val="FF0000"/>
                </a:solidFill>
                <a:latin typeface="微软雅黑" panose="020B0503020204020204" pitchFamily="34" charset="-122"/>
                <a:ea typeface="微软雅黑" panose="020B0503020204020204" pitchFamily="34" charset="-122"/>
              </a:rPr>
              <a:t>F1</a:t>
            </a:r>
            <a:r>
              <a:rPr lang="zh-CN" altLang="en-US" sz="2400" dirty="0">
                <a:solidFill>
                  <a:srgbClr val="FF0000"/>
                </a:solidFill>
                <a:latin typeface="微软雅黑" panose="020B0503020204020204" pitchFamily="34" charset="-122"/>
                <a:ea typeface="微软雅黑" panose="020B0503020204020204" pitchFamily="34" charset="-122"/>
              </a:rPr>
              <a:t>度量</a:t>
            </a:r>
          </a:p>
        </p:txBody>
      </p:sp>
      <p:sp>
        <p:nvSpPr>
          <p:cNvPr id="6" name="灯片编号占位符 5">
            <a:extLst>
              <a:ext uri="{FF2B5EF4-FFF2-40B4-BE49-F238E27FC236}">
                <a16:creationId xmlns:a16="http://schemas.microsoft.com/office/drawing/2014/main" id="{369998CC-5EA5-BB43-8DA5-65590A53AFF0}"/>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80</a:t>
            </a:fld>
            <a:endParaRPr lang="en-US">
              <a:solidFill>
                <a:prstClr val="black">
                  <a:tint val="75000"/>
                </a:prstClr>
              </a:solidFill>
            </a:endParaRPr>
          </a:p>
        </p:txBody>
      </p:sp>
    </p:spTree>
    <p:extLst>
      <p:ext uri="{BB962C8B-B14F-4D97-AF65-F5344CB8AC3E}">
        <p14:creationId xmlns:p14="http://schemas.microsoft.com/office/powerpoint/2010/main" val="31778555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a:extLst>
              <a:ext uri="{FF2B5EF4-FFF2-40B4-BE49-F238E27FC236}">
                <a16:creationId xmlns:a16="http://schemas.microsoft.com/office/drawing/2014/main" id="{313CA035-7482-DC40-90C8-786846C4077B}"/>
              </a:ext>
            </a:extLst>
          </p:cNvPr>
          <p:cNvSpPr>
            <a:spLocks noGrp="1" noChangeArrowheads="1"/>
          </p:cNvSpPr>
          <p:nvPr>
            <p:ph type="title"/>
          </p:nvPr>
        </p:nvSpPr>
        <p:spPr>
          <a:xfrm>
            <a:off x="1211580" y="-76081"/>
            <a:ext cx="6896100" cy="851297"/>
          </a:xfrm>
        </p:spPr>
        <p:txBody>
          <a:bodyPr/>
          <a:lstStyle/>
          <a:p>
            <a:r>
              <a:rPr lang="zh-CN" altLang="en-US" sz="2400" dirty="0">
                <a:latin typeface="微软雅黑" panose="020B0503020204020204" pitchFamily="34" charset="-122"/>
                <a:ea typeface="微软雅黑" panose="020B0503020204020204" pitchFamily="34" charset="-122"/>
              </a:rPr>
              <a:t>模型评估</a:t>
            </a:r>
            <a:r>
              <a:rPr lang="en-US" altLang="zh-CN" sz="2400" dirty="0">
                <a:latin typeface="微软雅黑" panose="020B0503020204020204" pitchFamily="34" charset="-122"/>
                <a:ea typeface="微软雅黑" panose="020B0503020204020204" pitchFamily="34" charset="-122"/>
              </a:rPr>
              <a:t>-</a:t>
            </a:r>
            <a:r>
              <a:rPr lang="en-US" altLang="zh-CN" sz="2400" dirty="0">
                <a:solidFill>
                  <a:srgbClr val="FF0000"/>
                </a:solidFill>
                <a:latin typeface="微软雅黑" panose="020B0503020204020204" pitchFamily="34" charset="-122"/>
                <a:ea typeface="微软雅黑" panose="020B0503020204020204" pitchFamily="34" charset="-122"/>
              </a:rPr>
              <a:t>ROC</a:t>
            </a:r>
            <a:r>
              <a:rPr lang="zh-CN" altLang="en-US" sz="2400" dirty="0">
                <a:solidFill>
                  <a:srgbClr val="FF0000"/>
                </a:solidFill>
                <a:latin typeface="微软雅黑" panose="020B0503020204020204" pitchFamily="34" charset="-122"/>
                <a:ea typeface="微软雅黑" panose="020B0503020204020204" pitchFamily="34" charset="-122"/>
              </a:rPr>
              <a:t>曲线</a:t>
            </a:r>
          </a:p>
        </p:txBody>
      </p:sp>
      <p:cxnSp>
        <p:nvCxnSpPr>
          <p:cNvPr id="30728" name="直接连接符 10">
            <a:extLst>
              <a:ext uri="{FF2B5EF4-FFF2-40B4-BE49-F238E27FC236}">
                <a16:creationId xmlns:a16="http://schemas.microsoft.com/office/drawing/2014/main" id="{BFFC2F1E-CF31-4942-9F28-845A3CAD5E5F}"/>
              </a:ext>
            </a:extLst>
          </p:cNvPr>
          <p:cNvCxnSpPr>
            <a:cxnSpLocks noChangeShapeType="1"/>
          </p:cNvCxnSpPr>
          <p:nvPr/>
        </p:nvCxnSpPr>
        <p:spPr bwMode="auto">
          <a:xfrm rot="5400000">
            <a:off x="-1485652" y="2778077"/>
            <a:ext cx="3429000" cy="16073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sp>
        <p:nvSpPr>
          <p:cNvPr id="13" name="内容占位符 2">
            <a:extLst>
              <a:ext uri="{FF2B5EF4-FFF2-40B4-BE49-F238E27FC236}">
                <a16:creationId xmlns:a16="http://schemas.microsoft.com/office/drawing/2014/main" id="{421B47DD-F7EC-EF4A-A2C9-36739F8B7E79}"/>
              </a:ext>
            </a:extLst>
          </p:cNvPr>
          <p:cNvSpPr>
            <a:spLocks noGrp="1"/>
          </p:cNvSpPr>
          <p:nvPr>
            <p:ph idx="1"/>
          </p:nvPr>
        </p:nvSpPr>
        <p:spPr>
          <a:xfrm>
            <a:off x="135693" y="630866"/>
            <a:ext cx="5569810" cy="4174386"/>
          </a:xfrm>
        </p:spPr>
        <p:txBody>
          <a:bodyPr vert="horz" lIns="91440" tIns="45720" rIns="91440" bIns="45720" rtlCol="0">
            <a:normAutofit/>
          </a:bodyPr>
          <a:lstStyle/>
          <a:p>
            <a:pPr>
              <a:lnSpc>
                <a:spcPct val="150000"/>
              </a:lnSpc>
            </a:pPr>
            <a:r>
              <a:rPr kumimoji="1" lang="zh-CN" altLang="en-US" sz="1600" dirty="0">
                <a:latin typeface="+mn-ea"/>
              </a:rPr>
              <a:t>除了评估一个二元分类模型的好坏之外，有时还需要对两个模型进行比较</a:t>
            </a:r>
            <a:endParaRPr kumimoji="1" lang="en-US" altLang="zh-CN" sz="1600" dirty="0">
              <a:latin typeface="+mn-ea"/>
            </a:endParaRPr>
          </a:p>
          <a:p>
            <a:pPr lvl="1">
              <a:lnSpc>
                <a:spcPct val="150000"/>
              </a:lnSpc>
            </a:pPr>
            <a:r>
              <a:rPr kumimoji="1" lang="zh-CN" altLang="en-US" sz="1600" dirty="0">
                <a:latin typeface="+mn-ea"/>
              </a:rPr>
              <a:t>如具有两组不同参数的同一个模型</a:t>
            </a:r>
            <a:endParaRPr kumimoji="1" lang="en-US" altLang="zh-CN" sz="1600" dirty="0">
              <a:latin typeface="+mn-ea"/>
            </a:endParaRPr>
          </a:p>
          <a:p>
            <a:pPr lvl="1">
              <a:lnSpc>
                <a:spcPct val="150000"/>
              </a:lnSpc>
            </a:pPr>
            <a:r>
              <a:rPr kumimoji="1" lang="zh-CN" altLang="en-US" sz="1600" dirty="0">
                <a:latin typeface="+mn-ea"/>
              </a:rPr>
              <a:t>或者是两个完全不同的模型</a:t>
            </a:r>
            <a:endParaRPr kumimoji="1" lang="en-US" altLang="zh-CN" sz="1600" dirty="0">
              <a:latin typeface="+mn-ea"/>
            </a:endParaRPr>
          </a:p>
          <a:p>
            <a:pPr>
              <a:lnSpc>
                <a:spcPct val="150000"/>
              </a:lnSpc>
            </a:pPr>
            <a:r>
              <a:rPr kumimoji="1" lang="zh-CN" altLang="en-US" sz="1600" dirty="0">
                <a:latin typeface="+mn-ea"/>
              </a:rPr>
              <a:t>每次计算出两个重要量的值</a:t>
            </a:r>
            <a:r>
              <a:rPr kumimoji="1" lang="en-US" altLang="zh-CN" sz="1600" dirty="0">
                <a:latin typeface="+mn-ea"/>
              </a:rPr>
              <a:t>FPR</a:t>
            </a:r>
            <a:r>
              <a:rPr kumimoji="1" lang="zh-CN" altLang="en-US" sz="1600" dirty="0">
                <a:latin typeface="+mn-ea"/>
              </a:rPr>
              <a:t>（假正例率）、</a:t>
            </a:r>
            <a:r>
              <a:rPr kumimoji="1" lang="en-US" altLang="zh-CN" sz="1600" dirty="0">
                <a:latin typeface="+mn-ea"/>
              </a:rPr>
              <a:t>TPR </a:t>
            </a:r>
            <a:r>
              <a:rPr kumimoji="1" lang="zh-CN" altLang="en-US" sz="1600" dirty="0">
                <a:latin typeface="+mn-ea"/>
              </a:rPr>
              <a:t>（真正例率），分别作为横、纵坐标，即得到</a:t>
            </a:r>
            <a:r>
              <a:rPr kumimoji="1" lang="en-US" altLang="zh-CN" sz="1600" dirty="0">
                <a:latin typeface="+mn-ea"/>
              </a:rPr>
              <a:t>ROC</a:t>
            </a:r>
            <a:r>
              <a:rPr kumimoji="1" lang="zh-CN" altLang="en-US" sz="1600" dirty="0">
                <a:latin typeface="+mn-ea"/>
              </a:rPr>
              <a:t>曲线</a:t>
            </a:r>
            <a:endParaRPr kumimoji="1" lang="en-US" altLang="zh-CN" sz="1600" dirty="0">
              <a:latin typeface="+mn-ea"/>
            </a:endParaRPr>
          </a:p>
          <a:p>
            <a:pPr lvl="1">
              <a:lnSpc>
                <a:spcPct val="150000"/>
              </a:lnSpc>
            </a:pPr>
            <a:endParaRPr kumimoji="1" lang="zh-CN" altLang="en-US" sz="1400" dirty="0"/>
          </a:p>
        </p:txBody>
      </p:sp>
      <p:pic>
        <p:nvPicPr>
          <p:cNvPr id="10" name="Picture 2">
            <a:extLst>
              <a:ext uri="{FF2B5EF4-FFF2-40B4-BE49-F238E27FC236}">
                <a16:creationId xmlns:a16="http://schemas.microsoft.com/office/drawing/2014/main" id="{E87C82E8-4BF0-9A4D-857C-8893846943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200" y="3373914"/>
            <a:ext cx="1473368" cy="39089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4807E189-D09D-0E4A-98C4-ED5DFDEB28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102" y="4251830"/>
            <a:ext cx="1473368" cy="388253"/>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B7FF561D-C961-7B40-BCF1-34F96324AFE8}"/>
              </a:ext>
            </a:extLst>
          </p:cNvPr>
          <p:cNvSpPr txBox="1"/>
          <p:nvPr/>
        </p:nvSpPr>
        <p:spPr>
          <a:xfrm>
            <a:off x="2490606" y="3287579"/>
            <a:ext cx="2636483" cy="646331"/>
          </a:xfrm>
          <a:prstGeom prst="rect">
            <a:avLst/>
          </a:prstGeom>
          <a:noFill/>
          <a:ln w="28575">
            <a:solidFill>
              <a:srgbClr val="C00000"/>
            </a:solidFill>
          </a:ln>
        </p:spPr>
        <p:txBody>
          <a:bodyPr wrap="square">
            <a:spAutoFit/>
          </a:bodyPr>
          <a:lstStyle/>
          <a:p>
            <a:r>
              <a:rPr lang="zh-CN" altLang="en-US" sz="1200" b="1" dirty="0">
                <a:latin typeface="+mj-ea"/>
                <a:ea typeface="+mj-ea"/>
              </a:rPr>
              <a:t>有多少真正的正例预测准确</a:t>
            </a:r>
            <a:r>
              <a:rPr lang="en-US" altLang="zh-CN" sz="1200" b="1" dirty="0">
                <a:latin typeface="楷体" panose="02010609060101010101" pitchFamily="49" charset="-122"/>
                <a:ea typeface="楷体" panose="02010609060101010101" pitchFamily="49" charset="-122"/>
              </a:rPr>
              <a:t>,</a:t>
            </a:r>
            <a:r>
              <a:rPr lang="zh-CN" altLang="en-US" sz="1200" b="1" dirty="0">
                <a:latin typeface="楷体" panose="02010609060101010101" pitchFamily="49" charset="-122"/>
                <a:ea typeface="楷体" panose="02010609060101010101" pitchFamily="49" charset="-122"/>
              </a:rPr>
              <a:t>例如，有多少癌症患者被预测为恶性肿瘤</a:t>
            </a:r>
          </a:p>
          <a:p>
            <a:r>
              <a:rPr lang="en-US" altLang="zh-CN" sz="1200" b="1" dirty="0">
                <a:latin typeface="楷体" panose="02010609060101010101" pitchFamily="49" charset="-122"/>
                <a:ea typeface="楷体" panose="02010609060101010101" pitchFamily="49" charset="-122"/>
              </a:rPr>
              <a:t>(</a:t>
            </a:r>
            <a:r>
              <a:rPr lang="zh-CN" altLang="en-US" sz="1200" b="1" dirty="0">
                <a:highlight>
                  <a:srgbClr val="FFFF00"/>
                </a:highlight>
                <a:latin typeface="楷体" panose="02010609060101010101" pitchFamily="49" charset="-122"/>
                <a:ea typeface="楷体" panose="02010609060101010101" pitchFamily="49" charset="-122"/>
              </a:rPr>
              <a:t>所有正例为分母</a:t>
            </a:r>
            <a:r>
              <a:rPr lang="en-US" altLang="zh-CN" sz="1200" b="1" dirty="0">
                <a:latin typeface="楷体" panose="02010609060101010101" pitchFamily="49" charset="-122"/>
                <a:ea typeface="楷体" panose="02010609060101010101" pitchFamily="49" charset="-122"/>
              </a:rPr>
              <a:t>)</a:t>
            </a:r>
            <a:endParaRPr lang="zh-CN" altLang="en-US" sz="1200" b="1" dirty="0">
              <a:latin typeface="楷体" panose="02010609060101010101" pitchFamily="49" charset="-122"/>
              <a:ea typeface="楷体" panose="02010609060101010101" pitchFamily="49" charset="-122"/>
            </a:endParaRPr>
          </a:p>
        </p:txBody>
      </p:sp>
      <p:sp>
        <p:nvSpPr>
          <p:cNvPr id="15" name="文本框 14">
            <a:extLst>
              <a:ext uri="{FF2B5EF4-FFF2-40B4-BE49-F238E27FC236}">
                <a16:creationId xmlns:a16="http://schemas.microsoft.com/office/drawing/2014/main" id="{B55BB6EE-9A01-FC4E-A134-CA4C80A54AEA}"/>
              </a:ext>
            </a:extLst>
          </p:cNvPr>
          <p:cNvSpPr txBox="1"/>
          <p:nvPr/>
        </p:nvSpPr>
        <p:spPr>
          <a:xfrm>
            <a:off x="2490605" y="4171950"/>
            <a:ext cx="2636482" cy="646331"/>
          </a:xfrm>
          <a:prstGeom prst="rect">
            <a:avLst/>
          </a:prstGeom>
          <a:noFill/>
          <a:ln w="28575">
            <a:solidFill>
              <a:srgbClr val="00EA6A"/>
            </a:solidFill>
          </a:ln>
        </p:spPr>
        <p:txBody>
          <a:bodyPr wrap="square">
            <a:spAutoFit/>
          </a:bodyPr>
          <a:lstStyle/>
          <a:p>
            <a:r>
              <a:rPr lang="zh-CN" altLang="en-US" sz="1200" b="1" dirty="0">
                <a:latin typeface="+mj-ea"/>
                <a:ea typeface="+mj-ea"/>
              </a:rPr>
              <a:t>有多少反例被预测为正例</a:t>
            </a:r>
            <a:r>
              <a:rPr lang="en-US" altLang="zh-CN" sz="1200" b="1" dirty="0">
                <a:latin typeface="楷体" panose="02010609060101010101" pitchFamily="49" charset="-122"/>
                <a:ea typeface="楷体" panose="02010609060101010101" pitchFamily="49" charset="-122"/>
              </a:rPr>
              <a:t>,</a:t>
            </a:r>
            <a:r>
              <a:rPr lang="zh-CN" altLang="en-US" sz="1200" b="1" dirty="0">
                <a:latin typeface="楷体" panose="02010609060101010101" pitchFamily="49" charset="-122"/>
                <a:ea typeface="楷体" panose="02010609060101010101" pitchFamily="49" charset="-122"/>
              </a:rPr>
              <a:t>例如，有多少健康的病人，被预测为癌症</a:t>
            </a:r>
            <a:endParaRPr lang="en-US" altLang="zh-CN" sz="1200" b="1" dirty="0">
              <a:latin typeface="楷体" panose="02010609060101010101" pitchFamily="49" charset="-122"/>
              <a:ea typeface="楷体" panose="02010609060101010101" pitchFamily="49" charset="-122"/>
            </a:endParaRPr>
          </a:p>
          <a:p>
            <a:r>
              <a:rPr lang="zh-CN" altLang="en-US" sz="1200" b="1" dirty="0">
                <a:latin typeface="楷体" panose="02010609060101010101" pitchFamily="49" charset="-122"/>
                <a:ea typeface="楷体" panose="02010609060101010101" pitchFamily="49" charset="-122"/>
              </a:rPr>
              <a:t>（</a:t>
            </a:r>
            <a:r>
              <a:rPr lang="zh-CN" altLang="en-US" sz="1200" b="1" dirty="0">
                <a:highlight>
                  <a:srgbClr val="FFFF00"/>
                </a:highlight>
                <a:latin typeface="楷体" panose="02010609060101010101" pitchFamily="49" charset="-122"/>
                <a:ea typeface="楷体" panose="02010609060101010101" pitchFamily="49" charset="-122"/>
              </a:rPr>
              <a:t>所有负例为分母</a:t>
            </a:r>
            <a:r>
              <a:rPr lang="zh-CN" altLang="en-US" sz="1200" b="1" dirty="0">
                <a:latin typeface="楷体" panose="02010609060101010101" pitchFamily="49" charset="-122"/>
                <a:ea typeface="楷体" panose="02010609060101010101" pitchFamily="49" charset="-122"/>
              </a:rPr>
              <a:t>）</a:t>
            </a:r>
          </a:p>
        </p:txBody>
      </p:sp>
      <p:pic>
        <p:nvPicPr>
          <p:cNvPr id="17" name="图片 16">
            <a:extLst>
              <a:ext uri="{FF2B5EF4-FFF2-40B4-BE49-F238E27FC236}">
                <a16:creationId xmlns:a16="http://schemas.microsoft.com/office/drawing/2014/main" id="{19138A5F-AAF8-ED44-BC3D-625A1A599B66}"/>
              </a:ext>
            </a:extLst>
          </p:cNvPr>
          <p:cNvPicPr>
            <a:picLocks noChangeAspect="1"/>
          </p:cNvPicPr>
          <p:nvPr/>
        </p:nvPicPr>
        <p:blipFill rotWithShape="1">
          <a:blip r:embed="rId5"/>
          <a:srcRect t="14590"/>
          <a:stretch/>
        </p:blipFill>
        <p:spPr>
          <a:xfrm>
            <a:off x="5448223" y="3463676"/>
            <a:ext cx="3213824" cy="1331522"/>
          </a:xfrm>
          <a:prstGeom prst="rect">
            <a:avLst/>
          </a:prstGeom>
          <a:effectLst>
            <a:glow rad="228600">
              <a:schemeClr val="accent6">
                <a:satMod val="175000"/>
                <a:alpha val="40000"/>
              </a:schemeClr>
            </a:glow>
          </a:effectLst>
        </p:spPr>
      </p:pic>
      <p:sp>
        <p:nvSpPr>
          <p:cNvPr id="18" name="矩形: 圆角 7">
            <a:extLst>
              <a:ext uri="{FF2B5EF4-FFF2-40B4-BE49-F238E27FC236}">
                <a16:creationId xmlns:a16="http://schemas.microsoft.com/office/drawing/2014/main" id="{D1F80FAD-64B1-7C45-B805-2E429B105A32}"/>
              </a:ext>
            </a:extLst>
          </p:cNvPr>
          <p:cNvSpPr/>
          <p:nvPr/>
        </p:nvSpPr>
        <p:spPr>
          <a:xfrm>
            <a:off x="5427277" y="4445956"/>
            <a:ext cx="3285995" cy="324343"/>
          </a:xfrm>
          <a:prstGeom prst="roundRect">
            <a:avLst/>
          </a:prstGeom>
          <a:noFill/>
          <a:ln w="28575">
            <a:solidFill>
              <a:srgbClr val="00EA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矩形: 圆角 9">
            <a:extLst>
              <a:ext uri="{FF2B5EF4-FFF2-40B4-BE49-F238E27FC236}">
                <a16:creationId xmlns:a16="http://schemas.microsoft.com/office/drawing/2014/main" id="{F6D7459F-4670-E74F-81C1-F491A447F142}"/>
              </a:ext>
            </a:extLst>
          </p:cNvPr>
          <p:cNvSpPr/>
          <p:nvPr/>
        </p:nvSpPr>
        <p:spPr>
          <a:xfrm>
            <a:off x="5440638" y="4077583"/>
            <a:ext cx="3285995" cy="324343"/>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0" name="图片 19">
            <a:extLst>
              <a:ext uri="{FF2B5EF4-FFF2-40B4-BE49-F238E27FC236}">
                <a16:creationId xmlns:a16="http://schemas.microsoft.com/office/drawing/2014/main" id="{FEA1F68C-42B4-604A-8671-32338004FA63}"/>
              </a:ext>
            </a:extLst>
          </p:cNvPr>
          <p:cNvPicPr>
            <a:picLocks noChangeAspect="1"/>
          </p:cNvPicPr>
          <p:nvPr/>
        </p:nvPicPr>
        <p:blipFill>
          <a:blip r:embed="rId6"/>
          <a:stretch>
            <a:fillRect/>
          </a:stretch>
        </p:blipFill>
        <p:spPr>
          <a:xfrm>
            <a:off x="5931555" y="630866"/>
            <a:ext cx="2504440" cy="2620476"/>
          </a:xfrm>
          <a:prstGeom prst="rect">
            <a:avLst/>
          </a:prstGeom>
        </p:spPr>
      </p:pic>
      <p:sp>
        <p:nvSpPr>
          <p:cNvPr id="3" name="灯片编号占位符 2">
            <a:extLst>
              <a:ext uri="{FF2B5EF4-FFF2-40B4-BE49-F238E27FC236}">
                <a16:creationId xmlns:a16="http://schemas.microsoft.com/office/drawing/2014/main" id="{50D93958-CB15-F540-9F14-8DBDF54A8081}"/>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81</a:t>
            </a:fld>
            <a:endParaRPr lang="en-US">
              <a:solidFill>
                <a:prstClr val="black">
                  <a:tint val="75000"/>
                </a:prstClr>
              </a:solidFill>
            </a:endParaRPr>
          </a:p>
        </p:txBody>
      </p:sp>
    </p:spTree>
    <p:extLst>
      <p:ext uri="{BB962C8B-B14F-4D97-AF65-F5344CB8AC3E}">
        <p14:creationId xmlns:p14="http://schemas.microsoft.com/office/powerpoint/2010/main" val="2800521283"/>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7D9083E-1A57-824F-AE78-70890E0C366F}"/>
              </a:ext>
            </a:extLst>
          </p:cNvPr>
          <p:cNvPicPr>
            <a:picLocks noChangeAspect="1"/>
          </p:cNvPicPr>
          <p:nvPr/>
        </p:nvPicPr>
        <p:blipFill>
          <a:blip r:embed="rId3"/>
          <a:stretch>
            <a:fillRect/>
          </a:stretch>
        </p:blipFill>
        <p:spPr>
          <a:xfrm>
            <a:off x="6239646" y="1350175"/>
            <a:ext cx="2894194" cy="3028288"/>
          </a:xfrm>
          <a:prstGeom prst="rect">
            <a:avLst/>
          </a:prstGeom>
        </p:spPr>
      </p:pic>
      <p:sp>
        <p:nvSpPr>
          <p:cNvPr id="30721" name="标题 1">
            <a:extLst>
              <a:ext uri="{FF2B5EF4-FFF2-40B4-BE49-F238E27FC236}">
                <a16:creationId xmlns:a16="http://schemas.microsoft.com/office/drawing/2014/main" id="{313CA035-7482-DC40-90C8-786846C4077B}"/>
              </a:ext>
            </a:extLst>
          </p:cNvPr>
          <p:cNvSpPr>
            <a:spLocks noGrp="1" noChangeArrowheads="1"/>
          </p:cNvSpPr>
          <p:nvPr>
            <p:ph type="title"/>
          </p:nvPr>
        </p:nvSpPr>
        <p:spPr>
          <a:xfrm>
            <a:off x="1123950" y="117225"/>
            <a:ext cx="6896100" cy="851297"/>
          </a:xfrm>
        </p:spPr>
        <p:txBody>
          <a:bodyPr/>
          <a:lstStyle/>
          <a:p>
            <a:r>
              <a:rPr lang="zh-CN" altLang="en-US" sz="2400" dirty="0">
                <a:latin typeface="微软雅黑" panose="020B0503020204020204" pitchFamily="34" charset="-122"/>
                <a:ea typeface="微软雅黑" panose="020B0503020204020204" pitchFamily="34" charset="-122"/>
              </a:rPr>
              <a:t>模型评估</a:t>
            </a:r>
            <a:r>
              <a:rPr lang="en-US" altLang="zh-CN" sz="2400" dirty="0">
                <a:latin typeface="微软雅黑" panose="020B0503020204020204" pitchFamily="34" charset="-122"/>
                <a:ea typeface="微软雅黑" panose="020B0503020204020204" pitchFamily="34" charset="-122"/>
              </a:rPr>
              <a:t>-</a:t>
            </a:r>
            <a:r>
              <a:rPr lang="en-US" altLang="zh-CN" sz="2400" dirty="0">
                <a:solidFill>
                  <a:srgbClr val="FF0000"/>
                </a:solidFill>
                <a:latin typeface="微软雅黑" panose="020B0503020204020204" pitchFamily="34" charset="-122"/>
                <a:ea typeface="微软雅黑" panose="020B0503020204020204" pitchFamily="34" charset="-122"/>
              </a:rPr>
              <a:t>ROC</a:t>
            </a:r>
            <a:r>
              <a:rPr lang="zh-CN" altLang="en-US" sz="2400" dirty="0">
                <a:solidFill>
                  <a:srgbClr val="FF0000"/>
                </a:solidFill>
                <a:latin typeface="微软雅黑" panose="020B0503020204020204" pitchFamily="34" charset="-122"/>
                <a:ea typeface="微软雅黑" panose="020B0503020204020204" pitchFamily="34" charset="-122"/>
              </a:rPr>
              <a:t>曲线</a:t>
            </a:r>
          </a:p>
        </p:txBody>
      </p:sp>
      <p:cxnSp>
        <p:nvCxnSpPr>
          <p:cNvPr id="30728" name="直接连接符 10">
            <a:extLst>
              <a:ext uri="{FF2B5EF4-FFF2-40B4-BE49-F238E27FC236}">
                <a16:creationId xmlns:a16="http://schemas.microsoft.com/office/drawing/2014/main" id="{BFFC2F1E-CF31-4942-9F28-845A3CAD5E5F}"/>
              </a:ext>
            </a:extLst>
          </p:cNvPr>
          <p:cNvCxnSpPr>
            <a:cxnSpLocks noChangeShapeType="1"/>
          </p:cNvCxnSpPr>
          <p:nvPr/>
        </p:nvCxnSpPr>
        <p:spPr bwMode="auto">
          <a:xfrm rot="5400000">
            <a:off x="-1485652" y="2778077"/>
            <a:ext cx="3429000" cy="16073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sp>
        <p:nvSpPr>
          <p:cNvPr id="13" name="内容占位符 2">
            <a:extLst>
              <a:ext uri="{FF2B5EF4-FFF2-40B4-BE49-F238E27FC236}">
                <a16:creationId xmlns:a16="http://schemas.microsoft.com/office/drawing/2014/main" id="{421B47DD-F7EC-EF4A-A2C9-36739F8B7E79}"/>
              </a:ext>
            </a:extLst>
          </p:cNvPr>
          <p:cNvSpPr>
            <a:spLocks noGrp="1"/>
          </p:cNvSpPr>
          <p:nvPr>
            <p:ph idx="1"/>
          </p:nvPr>
        </p:nvSpPr>
        <p:spPr>
          <a:xfrm>
            <a:off x="259328" y="927426"/>
            <a:ext cx="6065272" cy="2634924"/>
          </a:xfrm>
        </p:spPr>
        <p:txBody>
          <a:bodyPr>
            <a:normAutofit/>
          </a:bodyPr>
          <a:lstStyle/>
          <a:p>
            <a:r>
              <a:rPr kumimoji="1" lang="en-US" altLang="zh-CN" sz="1600" dirty="0">
                <a:solidFill>
                  <a:srgbClr val="FF0000"/>
                </a:solidFill>
                <a:latin typeface="+mn-ea"/>
              </a:rPr>
              <a:t>ROC</a:t>
            </a:r>
            <a:r>
              <a:rPr kumimoji="1" lang="zh-CN" altLang="en-US" sz="1600" dirty="0">
                <a:solidFill>
                  <a:srgbClr val="FF0000"/>
                </a:solidFill>
                <a:latin typeface="+mn-ea"/>
              </a:rPr>
              <a:t>曲线</a:t>
            </a:r>
            <a:endParaRPr kumimoji="1" lang="en-US" altLang="zh-CN" sz="1600" dirty="0">
              <a:solidFill>
                <a:srgbClr val="FF0000"/>
              </a:solidFill>
              <a:latin typeface="+mn-ea"/>
            </a:endParaRPr>
          </a:p>
          <a:p>
            <a:pPr lvl="1"/>
            <a:r>
              <a:rPr kumimoji="1" lang="zh-CN" altLang="en-US" sz="1600" dirty="0">
                <a:latin typeface="+mn-ea"/>
              </a:rPr>
              <a:t>算法每运行一次，获得</a:t>
            </a:r>
            <a:r>
              <a:rPr kumimoji="1" lang="en-US" altLang="zh-CN" sz="1600" dirty="0">
                <a:latin typeface="+mn-ea"/>
              </a:rPr>
              <a:t>ROC</a:t>
            </a:r>
            <a:r>
              <a:rPr kumimoji="1" lang="zh-CN" altLang="en-US" sz="1600" dirty="0">
                <a:latin typeface="+mn-ea"/>
              </a:rPr>
              <a:t>曲线上一点</a:t>
            </a:r>
            <a:endParaRPr kumimoji="1" lang="en-US" altLang="zh-CN" sz="1600" dirty="0">
              <a:latin typeface="+mn-ea"/>
            </a:endParaRPr>
          </a:p>
          <a:p>
            <a:pPr lvl="2">
              <a:lnSpc>
                <a:spcPct val="120000"/>
              </a:lnSpc>
            </a:pPr>
            <a:r>
              <a:rPr kumimoji="1" lang="zh-CN" altLang="en-US" sz="1600" dirty="0">
                <a:latin typeface="+mn-ea"/>
              </a:rPr>
              <a:t>可以使用不同数据集（如</a:t>
            </a:r>
            <a:r>
              <a:rPr kumimoji="1" lang="en-US" altLang="zh-CN" sz="1600" dirty="0"/>
              <a:t>K</a:t>
            </a:r>
            <a:r>
              <a:rPr kumimoji="1" lang="zh-CN" altLang="en-US" sz="1600" dirty="0"/>
              <a:t>折交叉验证法</a:t>
            </a:r>
            <a:r>
              <a:rPr kumimoji="1" lang="zh-CN" altLang="en-US" sz="1600" dirty="0">
                <a:latin typeface="+mn-ea"/>
              </a:rPr>
              <a:t>）运行多次，得到曲线上的多个点</a:t>
            </a:r>
            <a:endParaRPr kumimoji="1" lang="en-US" altLang="zh-CN" sz="1600" dirty="0">
              <a:latin typeface="+mn-ea"/>
            </a:endParaRPr>
          </a:p>
          <a:p>
            <a:pPr marL="914400" lvl="2" indent="0">
              <a:lnSpc>
                <a:spcPct val="120000"/>
              </a:lnSpc>
              <a:buNone/>
            </a:pPr>
            <a:endParaRPr kumimoji="1" lang="en-US" altLang="zh-CN" sz="1600" dirty="0">
              <a:latin typeface="+mn-ea"/>
            </a:endParaRPr>
          </a:p>
          <a:p>
            <a:pPr lvl="1"/>
            <a:r>
              <a:rPr kumimoji="1" lang="en-US" altLang="zh-CN" sz="1600" dirty="0">
                <a:solidFill>
                  <a:srgbClr val="FF0000"/>
                </a:solidFill>
                <a:latin typeface="+mn-ea"/>
              </a:rPr>
              <a:t>(0</a:t>
            </a:r>
            <a:r>
              <a:rPr kumimoji="1" lang="zh-CN" altLang="en-US" sz="1600" dirty="0">
                <a:solidFill>
                  <a:srgbClr val="FF0000"/>
                </a:solidFill>
                <a:latin typeface="+mn-ea"/>
              </a:rPr>
              <a:t>，</a:t>
            </a:r>
            <a:r>
              <a:rPr kumimoji="1" lang="en-US" altLang="zh-CN" sz="1600" dirty="0">
                <a:solidFill>
                  <a:srgbClr val="FF0000"/>
                </a:solidFill>
                <a:latin typeface="+mn-ea"/>
              </a:rPr>
              <a:t>1)</a:t>
            </a:r>
            <a:r>
              <a:rPr kumimoji="1" lang="zh-CN" altLang="en-US" sz="1600" dirty="0">
                <a:solidFill>
                  <a:srgbClr val="FF0000"/>
                </a:solidFill>
                <a:latin typeface="+mn-ea"/>
              </a:rPr>
              <a:t>位置的模型最理想</a:t>
            </a:r>
            <a:endParaRPr kumimoji="1" lang="en-US" altLang="zh-CN" sz="1600" dirty="0">
              <a:latin typeface="+mn-ea"/>
            </a:endParaRPr>
          </a:p>
          <a:p>
            <a:pPr lvl="1"/>
            <a:r>
              <a:rPr kumimoji="1" lang="en-US" altLang="zh-CN" sz="1600" dirty="0">
                <a:latin typeface="+mn-ea"/>
              </a:rPr>
              <a:t>(1</a:t>
            </a:r>
            <a:r>
              <a:rPr kumimoji="1" lang="zh-CN" altLang="en-US" sz="1600" dirty="0">
                <a:latin typeface="+mn-ea"/>
              </a:rPr>
              <a:t>，</a:t>
            </a:r>
            <a:r>
              <a:rPr kumimoji="1" lang="en-US" altLang="zh-CN" sz="1600" dirty="0">
                <a:latin typeface="+mn-ea"/>
              </a:rPr>
              <a:t>0)</a:t>
            </a:r>
            <a:r>
              <a:rPr kumimoji="1" lang="zh-CN" altLang="en-US" sz="1600" dirty="0">
                <a:latin typeface="+mn-ea"/>
              </a:rPr>
              <a:t>位置的模型最差</a:t>
            </a:r>
            <a:endParaRPr kumimoji="1" lang="en-US" altLang="zh-CN" sz="1600" dirty="0">
              <a:latin typeface="+mn-ea"/>
            </a:endParaRPr>
          </a:p>
          <a:p>
            <a:pPr lvl="1"/>
            <a:r>
              <a:rPr kumimoji="1" lang="zh-CN" altLang="en-US" sz="1600" dirty="0">
                <a:latin typeface="+mn-ea"/>
              </a:rPr>
              <a:t>所以，学习算法运行结果</a:t>
            </a:r>
            <a:r>
              <a:rPr kumimoji="1" lang="zh-CN" altLang="en-US" sz="1600" dirty="0">
                <a:solidFill>
                  <a:srgbClr val="FF0000"/>
                </a:solidFill>
                <a:latin typeface="+mn-ea"/>
              </a:rPr>
              <a:t>越靠近左上角，越好</a:t>
            </a:r>
            <a:endParaRPr kumimoji="1" lang="en-US" altLang="zh-CN" sz="1600" dirty="0">
              <a:solidFill>
                <a:srgbClr val="FF0000"/>
              </a:solidFill>
              <a:latin typeface="+mn-ea"/>
            </a:endParaRPr>
          </a:p>
          <a:p>
            <a:pPr marL="457200" lvl="1" indent="0">
              <a:lnSpc>
                <a:spcPct val="150000"/>
              </a:lnSpc>
              <a:buNone/>
            </a:pPr>
            <a:endParaRPr kumimoji="1" lang="en-US" altLang="zh-CN" sz="1600" dirty="0"/>
          </a:p>
          <a:p>
            <a:pPr marL="457200" lvl="1" indent="0">
              <a:lnSpc>
                <a:spcPct val="150000"/>
              </a:lnSpc>
              <a:buNone/>
            </a:pPr>
            <a:endParaRPr kumimoji="1" lang="en-US" altLang="zh-CN" sz="1600" dirty="0"/>
          </a:p>
          <a:p>
            <a:pPr lvl="1">
              <a:lnSpc>
                <a:spcPct val="150000"/>
              </a:lnSpc>
            </a:pPr>
            <a:endParaRPr kumimoji="1" lang="zh-CN" altLang="en-US" sz="1600" dirty="0"/>
          </a:p>
        </p:txBody>
      </p:sp>
      <p:cxnSp>
        <p:nvCxnSpPr>
          <p:cNvPr id="8" name="直线箭头连接符 7">
            <a:extLst>
              <a:ext uri="{FF2B5EF4-FFF2-40B4-BE49-F238E27FC236}">
                <a16:creationId xmlns:a16="http://schemas.microsoft.com/office/drawing/2014/main" id="{F65B2B5A-97D2-7B4C-8B75-0AAAD7979D3A}"/>
              </a:ext>
            </a:extLst>
          </p:cNvPr>
          <p:cNvCxnSpPr/>
          <p:nvPr/>
        </p:nvCxnSpPr>
        <p:spPr>
          <a:xfrm flipH="1">
            <a:off x="8049260" y="977425"/>
            <a:ext cx="238057"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7A19F002-4F09-E844-AF35-A9F27FC0C270}"/>
              </a:ext>
            </a:extLst>
          </p:cNvPr>
          <p:cNvSpPr txBox="1"/>
          <p:nvPr/>
        </p:nvSpPr>
        <p:spPr>
          <a:xfrm>
            <a:off x="8077200" y="590550"/>
            <a:ext cx="685800" cy="369332"/>
          </a:xfrm>
          <a:prstGeom prst="rect">
            <a:avLst/>
          </a:prstGeom>
          <a:noFill/>
        </p:spPr>
        <p:txBody>
          <a:bodyPr wrap="square" rtlCol="0">
            <a:spAutoFit/>
          </a:bodyPr>
          <a:lstStyle/>
          <a:p>
            <a:r>
              <a:rPr kumimoji="1" lang="zh-CN" altLang="en-US" dirty="0"/>
              <a:t>最好</a:t>
            </a:r>
          </a:p>
        </p:txBody>
      </p:sp>
      <p:cxnSp>
        <p:nvCxnSpPr>
          <p:cNvPr id="11" name="直线箭头连接符 10">
            <a:extLst>
              <a:ext uri="{FF2B5EF4-FFF2-40B4-BE49-F238E27FC236}">
                <a16:creationId xmlns:a16="http://schemas.microsoft.com/office/drawing/2014/main" id="{F6DAE1EF-27D0-0448-A5E4-EA5AD7983AA2}"/>
              </a:ext>
            </a:extLst>
          </p:cNvPr>
          <p:cNvCxnSpPr/>
          <p:nvPr/>
        </p:nvCxnSpPr>
        <p:spPr>
          <a:xfrm>
            <a:off x="7543800" y="3111025"/>
            <a:ext cx="381000" cy="76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2837F032-43F0-5744-93D4-A4FE7DEBE7F4}"/>
              </a:ext>
            </a:extLst>
          </p:cNvPr>
          <p:cNvSpPr txBox="1"/>
          <p:nvPr/>
        </p:nvSpPr>
        <p:spPr>
          <a:xfrm>
            <a:off x="7924800" y="3003273"/>
            <a:ext cx="685800" cy="369332"/>
          </a:xfrm>
          <a:prstGeom prst="rect">
            <a:avLst/>
          </a:prstGeom>
          <a:noFill/>
        </p:spPr>
        <p:txBody>
          <a:bodyPr wrap="square" rtlCol="0">
            <a:spAutoFit/>
          </a:bodyPr>
          <a:lstStyle/>
          <a:p>
            <a:r>
              <a:rPr kumimoji="1" lang="zh-CN" altLang="en-US" dirty="0"/>
              <a:t>随机</a:t>
            </a:r>
          </a:p>
        </p:txBody>
      </p:sp>
      <p:sp>
        <p:nvSpPr>
          <p:cNvPr id="10" name="矩形: 圆角 4">
            <a:extLst>
              <a:ext uri="{FF2B5EF4-FFF2-40B4-BE49-F238E27FC236}">
                <a16:creationId xmlns:a16="http://schemas.microsoft.com/office/drawing/2014/main" id="{082D16BF-39DA-E744-91E5-A506CABEC582}"/>
              </a:ext>
            </a:extLst>
          </p:cNvPr>
          <p:cNvSpPr/>
          <p:nvPr/>
        </p:nvSpPr>
        <p:spPr>
          <a:xfrm>
            <a:off x="615952" y="3714750"/>
            <a:ext cx="5549430" cy="1131537"/>
          </a:xfrm>
          <a:prstGeom prst="roundRect">
            <a:avLst/>
          </a:prstGeom>
          <a:ln>
            <a:solidFill>
              <a:schemeClr val="accent5">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marL="0" indent="0">
              <a:lnSpc>
                <a:spcPct val="150000"/>
              </a:lnSpc>
              <a:buNone/>
            </a:pPr>
            <a:endParaRPr lang="en-US" altLang="zh-CN" sz="2000" dirty="0">
              <a:latin typeface="+mj-ea"/>
              <a:ea typeface="+mj-ea"/>
            </a:endParaRPr>
          </a:p>
          <a:p>
            <a:pPr marL="0" indent="0">
              <a:lnSpc>
                <a:spcPct val="150000"/>
              </a:lnSpc>
              <a:buNone/>
            </a:pPr>
            <a:r>
              <a:rPr lang="zh-CN" altLang="zh-CN" sz="1400" dirty="0">
                <a:latin typeface="+mj-ea"/>
                <a:ea typeface="+mj-ea"/>
              </a:rPr>
              <a:t>在医学中</a:t>
            </a:r>
            <a:r>
              <a:rPr lang="en-US" altLang="zh-CN" sz="1400" dirty="0">
                <a:latin typeface="+mj-ea"/>
                <a:ea typeface="+mj-ea"/>
              </a:rPr>
              <a:t>, </a:t>
            </a:r>
            <a:r>
              <a:rPr lang="zh-CN" altLang="zh-CN" sz="1400" dirty="0">
                <a:latin typeface="+mj-ea"/>
                <a:ea typeface="+mj-ea"/>
              </a:rPr>
              <a:t>判断有病的样本</a:t>
            </a:r>
            <a:endParaRPr lang="en-US" altLang="zh-CN" sz="1400" dirty="0">
              <a:latin typeface="+mj-ea"/>
              <a:ea typeface="+mj-ea"/>
            </a:endParaRPr>
          </a:p>
          <a:p>
            <a:pPr>
              <a:lnSpc>
                <a:spcPct val="150000"/>
              </a:lnSpc>
              <a:buFont typeface="Wingdings" panose="05000000000000000000" pitchFamily="2" charset="2"/>
              <a:buChar char="Ø"/>
            </a:pPr>
            <a:r>
              <a:rPr lang="zh-CN" altLang="en-US" sz="1400" dirty="0">
                <a:solidFill>
                  <a:srgbClr val="C00000"/>
                </a:solidFill>
                <a:effectLst>
                  <a:outerShdw blurRad="38100" dist="38100" dir="2700000" algn="tl">
                    <a:srgbClr val="000000">
                      <a:alpha val="43137"/>
                    </a:srgbClr>
                  </a:outerShdw>
                </a:effectLst>
                <a:latin typeface="+mj-ea"/>
                <a:ea typeface="+mj-ea"/>
              </a:rPr>
              <a:t>尽量发现</a:t>
            </a:r>
            <a:r>
              <a:rPr lang="zh-CN" altLang="zh-CN" sz="1400" dirty="0">
                <a:solidFill>
                  <a:srgbClr val="C00000"/>
                </a:solidFill>
                <a:effectLst>
                  <a:outerShdw blurRad="38100" dist="38100" dir="2700000" algn="tl">
                    <a:srgbClr val="000000">
                      <a:alpha val="43137"/>
                    </a:srgbClr>
                  </a:outerShdw>
                </a:effectLst>
                <a:latin typeface="+mj-ea"/>
                <a:ea typeface="+mj-ea"/>
              </a:rPr>
              <a:t>有病的</a:t>
            </a:r>
            <a:r>
              <a:rPr lang="zh-CN" altLang="en-US" sz="1400" dirty="0">
                <a:solidFill>
                  <a:srgbClr val="C00000"/>
                </a:solidFill>
                <a:effectLst>
                  <a:outerShdw blurRad="38100" dist="38100" dir="2700000" algn="tl">
                    <a:srgbClr val="000000">
                      <a:alpha val="43137"/>
                    </a:srgbClr>
                  </a:outerShdw>
                </a:effectLst>
                <a:latin typeface="+mj-ea"/>
                <a:ea typeface="+mj-ea"/>
              </a:rPr>
              <a:t>样本</a:t>
            </a:r>
            <a:r>
              <a:rPr lang="zh-CN" altLang="en-US" sz="1400" dirty="0">
                <a:latin typeface="+mj-ea"/>
                <a:ea typeface="+mj-ea"/>
              </a:rPr>
              <a:t>，</a:t>
            </a:r>
            <a:r>
              <a:rPr lang="zh-CN" altLang="zh-CN" sz="1400" dirty="0">
                <a:latin typeface="+mj-ea"/>
                <a:ea typeface="+mj-ea"/>
              </a:rPr>
              <a:t>第一个指标</a:t>
            </a:r>
            <a:r>
              <a:rPr lang="en-US" altLang="zh-CN" sz="1400" dirty="0">
                <a:latin typeface="+mj-ea"/>
                <a:ea typeface="+mj-ea"/>
              </a:rPr>
              <a:t>TPR,  </a:t>
            </a:r>
            <a:r>
              <a:rPr lang="zh-CN" altLang="en-US" sz="1400" dirty="0">
                <a:latin typeface="+mj-ea"/>
                <a:ea typeface="+mj-ea"/>
              </a:rPr>
              <a:t>纵轴的值</a:t>
            </a:r>
            <a:r>
              <a:rPr lang="zh-CN" altLang="zh-CN" sz="1400" dirty="0">
                <a:latin typeface="+mj-ea"/>
                <a:ea typeface="+mj-ea"/>
              </a:rPr>
              <a:t>要</a:t>
            </a:r>
            <a:r>
              <a:rPr lang="zh-CN" altLang="zh-CN" sz="1400" dirty="0">
                <a:solidFill>
                  <a:srgbClr val="C00000"/>
                </a:solidFill>
                <a:effectLst>
                  <a:outerShdw blurRad="38100" dist="38100" dir="2700000" algn="tl">
                    <a:srgbClr val="000000">
                      <a:alpha val="43137"/>
                    </a:srgbClr>
                  </a:outerShdw>
                </a:effectLst>
                <a:latin typeface="+mj-ea"/>
                <a:ea typeface="+mj-ea"/>
              </a:rPr>
              <a:t>越高越好</a:t>
            </a:r>
            <a:r>
              <a:rPr lang="zh-CN" altLang="zh-CN" sz="1400" dirty="0">
                <a:latin typeface="+mj-ea"/>
                <a:ea typeface="+mj-ea"/>
              </a:rPr>
              <a:t>。</a:t>
            </a:r>
            <a:endParaRPr lang="en-US" altLang="zh-CN" sz="1400" dirty="0">
              <a:latin typeface="+mj-ea"/>
              <a:ea typeface="+mj-ea"/>
            </a:endParaRPr>
          </a:p>
          <a:p>
            <a:pPr>
              <a:lnSpc>
                <a:spcPct val="150000"/>
              </a:lnSpc>
              <a:buFont typeface="Wingdings" panose="05000000000000000000" pitchFamily="2" charset="2"/>
              <a:buChar char="Ø"/>
            </a:pPr>
            <a:r>
              <a:rPr lang="zh-CN" altLang="zh-CN" sz="1400" dirty="0">
                <a:latin typeface="+mj-ea"/>
                <a:ea typeface="+mj-ea"/>
              </a:rPr>
              <a:t>把没病的样本</a:t>
            </a:r>
            <a:r>
              <a:rPr lang="zh-CN" altLang="en-US" sz="1400" dirty="0">
                <a:latin typeface="+mj-ea"/>
                <a:ea typeface="+mj-ea"/>
              </a:rPr>
              <a:t>不要</a:t>
            </a:r>
            <a:r>
              <a:rPr lang="zh-CN" altLang="zh-CN" sz="1400" dirty="0">
                <a:solidFill>
                  <a:srgbClr val="C00000"/>
                </a:solidFill>
                <a:effectLst>
                  <a:outerShdw blurRad="38100" dist="38100" dir="2700000" algn="tl">
                    <a:srgbClr val="000000">
                      <a:alpha val="43137"/>
                    </a:srgbClr>
                  </a:outerShdw>
                </a:effectLst>
                <a:latin typeface="+mj-ea"/>
                <a:ea typeface="+mj-ea"/>
              </a:rPr>
              <a:t>误诊</a:t>
            </a:r>
            <a:r>
              <a:rPr lang="en-US" altLang="zh-CN" sz="1400" dirty="0">
                <a:latin typeface="+mj-ea"/>
                <a:ea typeface="+mj-ea"/>
              </a:rPr>
              <a:t>,  </a:t>
            </a:r>
            <a:r>
              <a:rPr lang="zh-CN" altLang="zh-CN" sz="1400" dirty="0">
                <a:latin typeface="+mj-ea"/>
                <a:ea typeface="+mj-ea"/>
              </a:rPr>
              <a:t>第二个指标</a:t>
            </a:r>
            <a:r>
              <a:rPr lang="en-US" altLang="zh-CN" sz="1400" dirty="0">
                <a:latin typeface="+mj-ea"/>
                <a:ea typeface="+mj-ea"/>
              </a:rPr>
              <a:t>FPR,</a:t>
            </a:r>
            <a:r>
              <a:rPr lang="zh-CN" altLang="en-US" sz="1400" dirty="0">
                <a:latin typeface="+mj-ea"/>
                <a:ea typeface="+mj-ea"/>
              </a:rPr>
              <a:t>横轴的值</a:t>
            </a:r>
            <a:r>
              <a:rPr lang="zh-CN" altLang="zh-CN" sz="1400" dirty="0">
                <a:latin typeface="+mj-ea"/>
                <a:ea typeface="+mj-ea"/>
              </a:rPr>
              <a:t>要</a:t>
            </a:r>
            <a:r>
              <a:rPr lang="zh-CN" altLang="zh-CN" sz="1400" dirty="0">
                <a:solidFill>
                  <a:srgbClr val="C00000"/>
                </a:solidFill>
                <a:effectLst>
                  <a:outerShdw blurRad="38100" dist="38100" dir="2700000" algn="tl">
                    <a:srgbClr val="000000">
                      <a:alpha val="43137"/>
                    </a:srgbClr>
                  </a:outerShdw>
                </a:effectLst>
                <a:latin typeface="+mj-ea"/>
                <a:ea typeface="+mj-ea"/>
              </a:rPr>
              <a:t>越低越好</a:t>
            </a:r>
            <a:r>
              <a:rPr lang="zh-CN" altLang="zh-CN" sz="1400" dirty="0">
                <a:latin typeface="+mj-ea"/>
                <a:ea typeface="+mj-ea"/>
              </a:rPr>
              <a:t>。</a:t>
            </a:r>
            <a:endParaRPr lang="en-US" altLang="zh-CN" sz="1400" dirty="0">
              <a:latin typeface="+mj-ea"/>
              <a:ea typeface="+mj-ea"/>
            </a:endParaRPr>
          </a:p>
          <a:p>
            <a:pPr marL="650250" lvl="2">
              <a:lnSpc>
                <a:spcPct val="150000"/>
              </a:lnSpc>
            </a:pPr>
            <a:endParaRPr lang="zh-CN" altLang="en-US" sz="2000" dirty="0">
              <a:latin typeface="+mj-ea"/>
              <a:ea typeface="+mj-ea"/>
            </a:endParaRPr>
          </a:p>
        </p:txBody>
      </p:sp>
      <p:sp>
        <p:nvSpPr>
          <p:cNvPr id="4" name="灯片编号占位符 3">
            <a:extLst>
              <a:ext uri="{FF2B5EF4-FFF2-40B4-BE49-F238E27FC236}">
                <a16:creationId xmlns:a16="http://schemas.microsoft.com/office/drawing/2014/main" id="{78BAF22E-F356-B44D-B291-BF26BEDE06F7}"/>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82</a:t>
            </a:fld>
            <a:endParaRPr lang="en-US">
              <a:solidFill>
                <a:prstClr val="black">
                  <a:tint val="75000"/>
                </a:prstClr>
              </a:solidFill>
            </a:endParaRPr>
          </a:p>
        </p:txBody>
      </p:sp>
    </p:spTree>
    <p:extLst>
      <p:ext uri="{BB962C8B-B14F-4D97-AF65-F5344CB8AC3E}">
        <p14:creationId xmlns:p14="http://schemas.microsoft.com/office/powerpoint/2010/main" val="371342592"/>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a:extLst>
              <a:ext uri="{FF2B5EF4-FFF2-40B4-BE49-F238E27FC236}">
                <a16:creationId xmlns:a16="http://schemas.microsoft.com/office/drawing/2014/main" id="{313CA035-7482-DC40-90C8-786846C4077B}"/>
              </a:ext>
            </a:extLst>
          </p:cNvPr>
          <p:cNvSpPr>
            <a:spLocks noGrp="1" noChangeArrowheads="1"/>
          </p:cNvSpPr>
          <p:nvPr>
            <p:ph type="title"/>
          </p:nvPr>
        </p:nvSpPr>
        <p:spPr>
          <a:xfrm>
            <a:off x="1219200" y="-103045"/>
            <a:ext cx="6896100" cy="851297"/>
          </a:xfrm>
        </p:spPr>
        <p:txBody>
          <a:bodyPr/>
          <a:lstStyle/>
          <a:p>
            <a:r>
              <a:rPr lang="zh-CN" altLang="en-US" sz="2400" dirty="0">
                <a:latin typeface="微软雅黑" panose="020B0503020204020204" pitchFamily="34" charset="-122"/>
                <a:ea typeface="微软雅黑" panose="020B0503020204020204" pitchFamily="34" charset="-122"/>
              </a:rPr>
              <a:t>模型评估</a:t>
            </a:r>
            <a:r>
              <a:rPr lang="en-US" altLang="zh-CN" sz="2400" dirty="0">
                <a:latin typeface="微软雅黑" panose="020B0503020204020204" pitchFamily="34" charset="-122"/>
                <a:ea typeface="微软雅黑" panose="020B0503020204020204" pitchFamily="34" charset="-122"/>
              </a:rPr>
              <a:t>-</a:t>
            </a:r>
            <a:r>
              <a:rPr lang="en-US" altLang="zh-CN" sz="2400" dirty="0">
                <a:solidFill>
                  <a:srgbClr val="FF0000"/>
                </a:solidFill>
                <a:latin typeface="微软雅黑" panose="020B0503020204020204" pitchFamily="34" charset="-122"/>
                <a:ea typeface="微软雅黑" panose="020B0503020204020204" pitchFamily="34" charset="-122"/>
              </a:rPr>
              <a:t>AUC</a:t>
            </a:r>
            <a:endParaRPr lang="zh-CN" altLang="en-US" sz="2400" dirty="0">
              <a:solidFill>
                <a:srgbClr val="FF0000"/>
              </a:solidFill>
              <a:latin typeface="微软雅黑" panose="020B0503020204020204" pitchFamily="34" charset="-122"/>
              <a:ea typeface="微软雅黑" panose="020B0503020204020204" pitchFamily="34" charset="-122"/>
            </a:endParaRPr>
          </a:p>
        </p:txBody>
      </p:sp>
      <p:cxnSp>
        <p:nvCxnSpPr>
          <p:cNvPr id="30728" name="直接连接符 10">
            <a:extLst>
              <a:ext uri="{FF2B5EF4-FFF2-40B4-BE49-F238E27FC236}">
                <a16:creationId xmlns:a16="http://schemas.microsoft.com/office/drawing/2014/main" id="{BFFC2F1E-CF31-4942-9F28-845A3CAD5E5F}"/>
              </a:ext>
            </a:extLst>
          </p:cNvPr>
          <p:cNvCxnSpPr>
            <a:cxnSpLocks noChangeShapeType="1"/>
          </p:cNvCxnSpPr>
          <p:nvPr/>
        </p:nvCxnSpPr>
        <p:spPr bwMode="auto">
          <a:xfrm rot="5400000">
            <a:off x="-1485652" y="2778077"/>
            <a:ext cx="3429000" cy="16073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sp>
        <p:nvSpPr>
          <p:cNvPr id="13" name="内容占位符 2">
            <a:extLst>
              <a:ext uri="{FF2B5EF4-FFF2-40B4-BE49-F238E27FC236}">
                <a16:creationId xmlns:a16="http://schemas.microsoft.com/office/drawing/2014/main" id="{421B47DD-F7EC-EF4A-A2C9-36739F8B7E79}"/>
              </a:ext>
            </a:extLst>
          </p:cNvPr>
          <p:cNvSpPr>
            <a:spLocks noGrp="1"/>
          </p:cNvSpPr>
          <p:nvPr>
            <p:ph idx="1"/>
          </p:nvPr>
        </p:nvSpPr>
        <p:spPr>
          <a:xfrm>
            <a:off x="194200" y="689617"/>
            <a:ext cx="8843120" cy="4115033"/>
          </a:xfrm>
        </p:spPr>
        <p:txBody>
          <a:bodyPr>
            <a:normAutofit/>
          </a:bodyPr>
          <a:lstStyle/>
          <a:p>
            <a:pPr>
              <a:lnSpc>
                <a:spcPct val="150000"/>
              </a:lnSpc>
            </a:pPr>
            <a:r>
              <a:rPr kumimoji="1" lang="zh-CN" altLang="en-US" sz="1600" dirty="0">
                <a:latin typeface="+mn-ea"/>
              </a:rPr>
              <a:t>通常用</a:t>
            </a:r>
            <a:r>
              <a:rPr kumimoji="1" lang="en-US" altLang="zh-CN" sz="1600" dirty="0">
                <a:latin typeface="+mn-ea"/>
              </a:rPr>
              <a:t>ROC</a:t>
            </a:r>
            <a:r>
              <a:rPr kumimoji="1" lang="zh-CN" altLang="en-US" sz="1600" dirty="0">
                <a:latin typeface="+mn-ea"/>
              </a:rPr>
              <a:t>曲线下面的面积</a:t>
            </a:r>
            <a:r>
              <a:rPr kumimoji="1" lang="en-US" altLang="zh-CN" sz="1600" dirty="0">
                <a:solidFill>
                  <a:srgbClr val="FF0000"/>
                </a:solidFill>
                <a:latin typeface="+mn-ea"/>
              </a:rPr>
              <a:t>AUC</a:t>
            </a:r>
            <a:r>
              <a:rPr kumimoji="1" lang="zh-CN" altLang="en-US" sz="1600" dirty="0">
                <a:solidFill>
                  <a:srgbClr val="FF0000"/>
                </a:solidFill>
                <a:latin typeface="+mn-ea"/>
              </a:rPr>
              <a:t>（</a:t>
            </a:r>
            <a:r>
              <a:rPr kumimoji="1" lang="en-US" altLang="zh-CN" sz="1600" u="sng" dirty="0">
                <a:solidFill>
                  <a:srgbClr val="FF0000"/>
                </a:solidFill>
                <a:latin typeface="+mn-ea"/>
              </a:rPr>
              <a:t>A</a:t>
            </a:r>
            <a:r>
              <a:rPr kumimoji="1" lang="en-US" altLang="zh-CN" sz="1600" dirty="0">
                <a:solidFill>
                  <a:srgbClr val="FF0000"/>
                </a:solidFill>
                <a:latin typeface="+mn-ea"/>
              </a:rPr>
              <a:t>rea</a:t>
            </a:r>
            <a:r>
              <a:rPr kumimoji="1" lang="zh-CN" altLang="en-US" sz="1600" dirty="0">
                <a:solidFill>
                  <a:srgbClr val="FF0000"/>
                </a:solidFill>
                <a:latin typeface="+mn-ea"/>
              </a:rPr>
              <a:t> </a:t>
            </a:r>
            <a:r>
              <a:rPr kumimoji="1" lang="en-US" altLang="zh-CN" sz="1600" u="sng" dirty="0">
                <a:solidFill>
                  <a:srgbClr val="FF0000"/>
                </a:solidFill>
                <a:latin typeface="+mn-ea"/>
              </a:rPr>
              <a:t>U</a:t>
            </a:r>
            <a:r>
              <a:rPr kumimoji="1" lang="en-US" altLang="zh-CN" sz="1600" dirty="0">
                <a:solidFill>
                  <a:srgbClr val="FF0000"/>
                </a:solidFill>
                <a:latin typeface="+mn-ea"/>
              </a:rPr>
              <a:t>nder</a:t>
            </a:r>
            <a:r>
              <a:rPr kumimoji="1" lang="zh-CN" altLang="en-US" sz="1600" dirty="0">
                <a:solidFill>
                  <a:srgbClr val="FF0000"/>
                </a:solidFill>
                <a:latin typeface="+mn-ea"/>
              </a:rPr>
              <a:t> </a:t>
            </a:r>
            <a:r>
              <a:rPr kumimoji="1" lang="en-US" altLang="zh-CN" sz="1600" dirty="0">
                <a:solidFill>
                  <a:srgbClr val="FF0000"/>
                </a:solidFill>
                <a:latin typeface="+mn-ea"/>
              </a:rPr>
              <a:t>the ROC</a:t>
            </a:r>
            <a:r>
              <a:rPr kumimoji="1" lang="zh-CN" altLang="en-US" sz="1600" dirty="0">
                <a:solidFill>
                  <a:srgbClr val="FF0000"/>
                </a:solidFill>
                <a:latin typeface="+mn-ea"/>
              </a:rPr>
              <a:t> </a:t>
            </a:r>
            <a:r>
              <a:rPr kumimoji="1" lang="en-US" altLang="zh-CN" sz="1600" u="sng" dirty="0">
                <a:solidFill>
                  <a:srgbClr val="FF0000"/>
                </a:solidFill>
                <a:latin typeface="+mn-ea"/>
              </a:rPr>
              <a:t>C</a:t>
            </a:r>
            <a:r>
              <a:rPr kumimoji="1" lang="en-US" altLang="zh-CN" sz="1600" dirty="0">
                <a:solidFill>
                  <a:srgbClr val="FF0000"/>
                </a:solidFill>
                <a:latin typeface="+mn-ea"/>
              </a:rPr>
              <a:t>urve</a:t>
            </a:r>
            <a:r>
              <a:rPr kumimoji="1" lang="zh-CN" altLang="en-US" sz="1600" dirty="0">
                <a:solidFill>
                  <a:srgbClr val="FF0000"/>
                </a:solidFill>
                <a:latin typeface="+mn-ea"/>
              </a:rPr>
              <a:t>）</a:t>
            </a:r>
            <a:r>
              <a:rPr kumimoji="1" lang="zh-CN" altLang="en-US" sz="1600" dirty="0">
                <a:latin typeface="+mn-ea"/>
              </a:rPr>
              <a:t>来评估二元分类模型的好坏</a:t>
            </a:r>
            <a:endParaRPr kumimoji="1" lang="en-US" altLang="zh-CN" sz="1600" dirty="0">
              <a:latin typeface="+mn-ea"/>
            </a:endParaRPr>
          </a:p>
          <a:p>
            <a:pPr>
              <a:lnSpc>
                <a:spcPct val="150000"/>
              </a:lnSpc>
            </a:pPr>
            <a:r>
              <a:rPr kumimoji="1" lang="en-US" altLang="zh-CN" sz="1600" dirty="0">
                <a:solidFill>
                  <a:srgbClr val="FF0000"/>
                </a:solidFill>
                <a:latin typeface="+mn-ea"/>
              </a:rPr>
              <a:t>AUC</a:t>
            </a:r>
            <a:r>
              <a:rPr kumimoji="1" lang="zh-CN" altLang="en-US" sz="1600" dirty="0">
                <a:solidFill>
                  <a:srgbClr val="FF0000"/>
                </a:solidFill>
                <a:latin typeface="+mn-ea"/>
              </a:rPr>
              <a:t>越大越好</a:t>
            </a:r>
            <a:endParaRPr kumimoji="1" lang="en-US" altLang="zh-CN" sz="1600" dirty="0">
              <a:solidFill>
                <a:srgbClr val="FF0000"/>
              </a:solidFill>
              <a:latin typeface="+mn-ea"/>
            </a:endParaRPr>
          </a:p>
          <a:p>
            <a:pPr marL="0" indent="0">
              <a:lnSpc>
                <a:spcPct val="150000"/>
              </a:lnSpc>
              <a:buNone/>
            </a:pPr>
            <a:endParaRPr kumimoji="1" lang="en-US" altLang="zh-CN" sz="1800" dirty="0"/>
          </a:p>
          <a:p>
            <a:pPr marL="0" indent="0">
              <a:lnSpc>
                <a:spcPct val="150000"/>
              </a:lnSpc>
              <a:buNone/>
            </a:pPr>
            <a:endParaRPr kumimoji="1" lang="en-US" altLang="zh-CN" sz="1800" dirty="0"/>
          </a:p>
          <a:p>
            <a:pPr lvl="1">
              <a:lnSpc>
                <a:spcPct val="150000"/>
              </a:lnSpc>
            </a:pPr>
            <a:endParaRPr kumimoji="1" lang="en-US" altLang="zh-CN" sz="1600" dirty="0"/>
          </a:p>
          <a:p>
            <a:pPr marL="457200" lvl="1" indent="0">
              <a:lnSpc>
                <a:spcPct val="150000"/>
              </a:lnSpc>
              <a:buNone/>
            </a:pPr>
            <a:endParaRPr kumimoji="1" lang="en-US" altLang="zh-CN" sz="1600" dirty="0"/>
          </a:p>
          <a:p>
            <a:pPr lvl="1">
              <a:lnSpc>
                <a:spcPct val="150000"/>
              </a:lnSpc>
            </a:pPr>
            <a:endParaRPr kumimoji="1" lang="zh-CN" altLang="en-US" sz="1600" dirty="0"/>
          </a:p>
        </p:txBody>
      </p:sp>
      <p:pic>
        <p:nvPicPr>
          <p:cNvPr id="15" name="图片 14" descr="ws_3C09.tmp">
            <a:extLst>
              <a:ext uri="{FF2B5EF4-FFF2-40B4-BE49-F238E27FC236}">
                <a16:creationId xmlns:a16="http://schemas.microsoft.com/office/drawing/2014/main" id="{CB699D73-25F9-6147-8C54-A0D58AA1199B}"/>
              </a:ext>
            </a:extLst>
          </p:cNvPr>
          <p:cNvPicPr>
            <a:picLocks/>
          </p:cNvPicPr>
          <p:nvPr/>
        </p:nvPicPr>
        <p:blipFill rotWithShape="1">
          <a:blip r:embed="rId3" cstate="print"/>
          <a:srcRect t="22914" r="12714" b="20319"/>
          <a:stretch/>
        </p:blipFill>
        <p:spPr>
          <a:xfrm>
            <a:off x="685800" y="1461888"/>
            <a:ext cx="6815109" cy="3342762"/>
          </a:xfrm>
          <a:prstGeom prst="rect">
            <a:avLst/>
          </a:prstGeom>
        </p:spPr>
      </p:pic>
      <p:sp>
        <p:nvSpPr>
          <p:cNvPr id="16" name="文本框 15">
            <a:extLst>
              <a:ext uri="{FF2B5EF4-FFF2-40B4-BE49-F238E27FC236}">
                <a16:creationId xmlns:a16="http://schemas.microsoft.com/office/drawing/2014/main" id="{A7C6FCD1-D18D-7A40-A944-7AA61A714774}"/>
              </a:ext>
            </a:extLst>
          </p:cNvPr>
          <p:cNvSpPr txBox="1"/>
          <p:nvPr/>
        </p:nvSpPr>
        <p:spPr>
          <a:xfrm>
            <a:off x="5105400" y="1552344"/>
            <a:ext cx="1858647" cy="427233"/>
          </a:xfrm>
          <a:prstGeom prst="rect">
            <a:avLst/>
          </a:prstGeom>
          <a:noFill/>
        </p:spPr>
        <p:txBody>
          <a:bodyPr wrap="square">
            <a:spAutoFit/>
          </a:bodyPr>
          <a:lstStyle/>
          <a:p>
            <a:pPr eaLnBrk="1" fontAlgn="auto" hangingPunct="1">
              <a:lnSpc>
                <a:spcPts val="2817"/>
              </a:lnSpc>
              <a:tabLst>
                <a:tab pos="431800" algn="l"/>
                <a:tab pos="2501900" algn="l"/>
                <a:tab pos="5359400" algn="l"/>
              </a:tabLst>
              <a:defRPr/>
            </a:pPr>
            <a:r>
              <a:rPr lang="en-US" altLang="zh-CN" sz="1600" dirty="0">
                <a:solidFill>
                  <a:srgbClr val="FF0000"/>
                </a:solidFill>
                <a:latin typeface="Times New Roman"/>
              </a:rPr>
              <a:t>ROC Curve</a:t>
            </a:r>
            <a:endParaRPr lang="zh-CN" altLang="en-US" sz="1600" dirty="0"/>
          </a:p>
        </p:txBody>
      </p:sp>
      <p:sp>
        <p:nvSpPr>
          <p:cNvPr id="20" name="TextBox 29">
            <a:extLst>
              <a:ext uri="{FF2B5EF4-FFF2-40B4-BE49-F238E27FC236}">
                <a16:creationId xmlns:a16="http://schemas.microsoft.com/office/drawing/2014/main" id="{B6253087-91C1-0A44-8069-B4113753BB20}"/>
              </a:ext>
            </a:extLst>
          </p:cNvPr>
          <p:cNvSpPr txBox="1"/>
          <p:nvPr/>
        </p:nvSpPr>
        <p:spPr>
          <a:xfrm>
            <a:off x="3124200" y="2576894"/>
            <a:ext cx="971420" cy="502958"/>
          </a:xfrm>
          <a:prstGeom prst="rect">
            <a:avLst/>
          </a:prstGeom>
          <a:noFill/>
        </p:spPr>
        <p:txBody>
          <a:bodyPr vert="horz" wrap="none" lIns="0" tIns="0" rIns="0" bIns="0" rtlCol="0">
            <a:spAutoFit/>
          </a:bodyPr>
          <a:lstStyle/>
          <a:p>
            <a:pPr>
              <a:lnSpc>
                <a:spcPts val="2004"/>
              </a:lnSpc>
            </a:pPr>
            <a:r>
              <a:rPr lang="en-US" altLang="zh-CN" sz="1600" i="1" dirty="0">
                <a:solidFill>
                  <a:srgbClr val="FFFF00"/>
                </a:solidFill>
                <a:latin typeface="Calibri"/>
              </a:rPr>
              <a:t>Area under </a:t>
            </a:r>
          </a:p>
          <a:p>
            <a:pPr>
              <a:lnSpc>
                <a:spcPts val="2004"/>
              </a:lnSpc>
            </a:pPr>
            <a:r>
              <a:rPr lang="en-US" altLang="zh-CN" sz="1600" i="1" dirty="0">
                <a:solidFill>
                  <a:srgbClr val="FFFF00"/>
                </a:solidFill>
                <a:latin typeface="Calibri"/>
              </a:rPr>
              <a:t>ROC Curve</a:t>
            </a:r>
            <a:endParaRPr lang="zh-CN" altLang="en-US" sz="1600" i="1" dirty="0">
              <a:solidFill>
                <a:srgbClr val="FFFF00"/>
              </a:solidFill>
              <a:latin typeface="Calibri"/>
            </a:endParaRPr>
          </a:p>
        </p:txBody>
      </p:sp>
      <p:sp>
        <p:nvSpPr>
          <p:cNvPr id="3" name="灯片编号占位符 2">
            <a:extLst>
              <a:ext uri="{FF2B5EF4-FFF2-40B4-BE49-F238E27FC236}">
                <a16:creationId xmlns:a16="http://schemas.microsoft.com/office/drawing/2014/main" id="{5D7A669B-BAB2-1A4B-B675-88F49C705F41}"/>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83</a:t>
            </a:fld>
            <a:endParaRPr lang="en-US">
              <a:solidFill>
                <a:prstClr val="black">
                  <a:tint val="75000"/>
                </a:prstClr>
              </a:solidFill>
            </a:endParaRPr>
          </a:p>
        </p:txBody>
      </p:sp>
    </p:spTree>
    <p:extLst>
      <p:ext uri="{BB962C8B-B14F-4D97-AF65-F5344CB8AC3E}">
        <p14:creationId xmlns:p14="http://schemas.microsoft.com/office/powerpoint/2010/main" val="351380225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a:extLst>
              <a:ext uri="{FF2B5EF4-FFF2-40B4-BE49-F238E27FC236}">
                <a16:creationId xmlns:a16="http://schemas.microsoft.com/office/drawing/2014/main" id="{313CA035-7482-DC40-90C8-786846C4077B}"/>
              </a:ext>
            </a:extLst>
          </p:cNvPr>
          <p:cNvSpPr>
            <a:spLocks noGrp="1" noChangeArrowheads="1"/>
          </p:cNvSpPr>
          <p:nvPr>
            <p:ph type="title"/>
          </p:nvPr>
        </p:nvSpPr>
        <p:spPr>
          <a:xfrm>
            <a:off x="1219200" y="-103045"/>
            <a:ext cx="6896100" cy="851297"/>
          </a:xfrm>
        </p:spPr>
        <p:txBody>
          <a:bodyPr/>
          <a:lstStyle/>
          <a:p>
            <a:r>
              <a:rPr lang="zh-CN" altLang="en-US" sz="2400" dirty="0">
                <a:latin typeface="微软雅黑" panose="020B0503020204020204" pitchFamily="34" charset="-122"/>
                <a:ea typeface="微软雅黑" panose="020B0503020204020204" pitchFamily="34" charset="-122"/>
              </a:rPr>
              <a:t>模型评估</a:t>
            </a:r>
            <a:r>
              <a:rPr lang="en-US" altLang="zh-CN" sz="2400" dirty="0">
                <a:latin typeface="微软雅黑" panose="020B0503020204020204" pitchFamily="34" charset="-122"/>
                <a:ea typeface="微软雅黑" panose="020B0503020204020204" pitchFamily="34" charset="-122"/>
              </a:rPr>
              <a:t>-</a:t>
            </a:r>
            <a:r>
              <a:rPr lang="en-US" altLang="zh-CN" sz="2400" dirty="0">
                <a:solidFill>
                  <a:srgbClr val="FF0000"/>
                </a:solidFill>
                <a:latin typeface="微软雅黑" panose="020B0503020204020204" pitchFamily="34" charset="-122"/>
                <a:ea typeface="微软雅黑" panose="020B0503020204020204" pitchFamily="34" charset="-122"/>
              </a:rPr>
              <a:t>AUC</a:t>
            </a:r>
            <a:endParaRPr lang="zh-CN" altLang="en-US" sz="2400" dirty="0">
              <a:solidFill>
                <a:srgbClr val="FF0000"/>
              </a:solidFill>
              <a:latin typeface="微软雅黑" panose="020B0503020204020204" pitchFamily="34" charset="-122"/>
              <a:ea typeface="微软雅黑" panose="020B0503020204020204" pitchFamily="34" charset="-122"/>
            </a:endParaRPr>
          </a:p>
        </p:txBody>
      </p:sp>
      <p:cxnSp>
        <p:nvCxnSpPr>
          <p:cNvPr id="30728" name="直接连接符 10">
            <a:extLst>
              <a:ext uri="{FF2B5EF4-FFF2-40B4-BE49-F238E27FC236}">
                <a16:creationId xmlns:a16="http://schemas.microsoft.com/office/drawing/2014/main" id="{BFFC2F1E-CF31-4942-9F28-845A3CAD5E5F}"/>
              </a:ext>
            </a:extLst>
          </p:cNvPr>
          <p:cNvCxnSpPr>
            <a:cxnSpLocks noChangeShapeType="1"/>
          </p:cNvCxnSpPr>
          <p:nvPr/>
        </p:nvCxnSpPr>
        <p:spPr bwMode="auto">
          <a:xfrm rot="5400000">
            <a:off x="-1485652" y="2778077"/>
            <a:ext cx="3429000" cy="16073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sp>
        <p:nvSpPr>
          <p:cNvPr id="13" name="内容占位符 2">
            <a:extLst>
              <a:ext uri="{FF2B5EF4-FFF2-40B4-BE49-F238E27FC236}">
                <a16:creationId xmlns:a16="http://schemas.microsoft.com/office/drawing/2014/main" id="{421B47DD-F7EC-EF4A-A2C9-36739F8B7E79}"/>
              </a:ext>
            </a:extLst>
          </p:cNvPr>
          <p:cNvSpPr>
            <a:spLocks noGrp="1"/>
          </p:cNvSpPr>
          <p:nvPr>
            <p:ph idx="1"/>
          </p:nvPr>
        </p:nvSpPr>
        <p:spPr>
          <a:xfrm>
            <a:off x="194200" y="689617"/>
            <a:ext cx="8843120" cy="4115033"/>
          </a:xfrm>
        </p:spPr>
        <p:txBody>
          <a:bodyPr>
            <a:normAutofit/>
          </a:bodyPr>
          <a:lstStyle/>
          <a:p>
            <a:pPr>
              <a:lnSpc>
                <a:spcPct val="150000"/>
              </a:lnSpc>
            </a:pPr>
            <a:r>
              <a:rPr kumimoji="1" lang="en-US" altLang="zh-CN" sz="1800" dirty="0"/>
              <a:t>AUC</a:t>
            </a:r>
            <a:r>
              <a:rPr kumimoji="1" lang="zh-CN" altLang="en-US" sz="1800" dirty="0"/>
              <a:t>例子</a:t>
            </a:r>
            <a:endParaRPr kumimoji="1" lang="en-US" altLang="zh-CN" sz="1800" dirty="0"/>
          </a:p>
          <a:p>
            <a:pPr marL="0" indent="0">
              <a:lnSpc>
                <a:spcPct val="150000"/>
              </a:lnSpc>
              <a:buNone/>
            </a:pPr>
            <a:endParaRPr kumimoji="1" lang="en-US" altLang="zh-CN" sz="1800" dirty="0"/>
          </a:p>
          <a:p>
            <a:pPr marL="0" indent="0">
              <a:lnSpc>
                <a:spcPct val="150000"/>
              </a:lnSpc>
              <a:buNone/>
            </a:pPr>
            <a:endParaRPr kumimoji="1" lang="en-US" altLang="zh-CN" sz="1800" dirty="0"/>
          </a:p>
          <a:p>
            <a:pPr lvl="1">
              <a:lnSpc>
                <a:spcPct val="150000"/>
              </a:lnSpc>
            </a:pPr>
            <a:endParaRPr kumimoji="1" lang="en-US" altLang="zh-CN" sz="1600" dirty="0"/>
          </a:p>
          <a:p>
            <a:pPr marL="457200" lvl="1" indent="0">
              <a:lnSpc>
                <a:spcPct val="150000"/>
              </a:lnSpc>
              <a:buNone/>
            </a:pPr>
            <a:endParaRPr kumimoji="1" lang="en-US" altLang="zh-CN" sz="1600" dirty="0"/>
          </a:p>
          <a:p>
            <a:pPr lvl="1">
              <a:lnSpc>
                <a:spcPct val="150000"/>
              </a:lnSpc>
            </a:pPr>
            <a:endParaRPr kumimoji="1" lang="zh-CN" altLang="en-US" sz="1600" dirty="0"/>
          </a:p>
        </p:txBody>
      </p:sp>
      <p:pic>
        <p:nvPicPr>
          <p:cNvPr id="14" name="图片 13">
            <a:extLst>
              <a:ext uri="{FF2B5EF4-FFF2-40B4-BE49-F238E27FC236}">
                <a16:creationId xmlns:a16="http://schemas.microsoft.com/office/drawing/2014/main" id="{10CFC641-8ACE-F34C-A388-664DD234B9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450" y="1657350"/>
            <a:ext cx="3497580" cy="1295400"/>
          </a:xfrm>
          <a:prstGeom prst="rect">
            <a:avLst/>
          </a:prstGeom>
        </p:spPr>
      </p:pic>
      <p:sp>
        <p:nvSpPr>
          <p:cNvPr id="17" name="文本框 16">
            <a:extLst>
              <a:ext uri="{FF2B5EF4-FFF2-40B4-BE49-F238E27FC236}">
                <a16:creationId xmlns:a16="http://schemas.microsoft.com/office/drawing/2014/main" id="{9509EF30-CA48-3F47-AF29-4E2623BA7D05}"/>
              </a:ext>
            </a:extLst>
          </p:cNvPr>
          <p:cNvSpPr txBox="1"/>
          <p:nvPr/>
        </p:nvSpPr>
        <p:spPr>
          <a:xfrm>
            <a:off x="762000" y="3085555"/>
            <a:ext cx="3505200" cy="307777"/>
          </a:xfrm>
          <a:prstGeom prst="rect">
            <a:avLst/>
          </a:prstGeom>
          <a:noFill/>
        </p:spPr>
        <p:txBody>
          <a:bodyPr wrap="square" rtlCol="0">
            <a:spAutoFit/>
          </a:bodyPr>
          <a:lstStyle/>
          <a:p>
            <a:r>
              <a:rPr kumimoji="1" lang="zh-CN" altLang="en-US" sz="1400" dirty="0"/>
              <a:t>最理想分类器，两个类别完全分离</a:t>
            </a:r>
          </a:p>
        </p:txBody>
      </p:sp>
      <p:pic>
        <p:nvPicPr>
          <p:cNvPr id="19" name="图片 18">
            <a:extLst>
              <a:ext uri="{FF2B5EF4-FFF2-40B4-BE49-F238E27FC236}">
                <a16:creationId xmlns:a16="http://schemas.microsoft.com/office/drawing/2014/main" id="{4A00346D-DB10-7441-9828-A3ED1E50EB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6944" y="1660307"/>
            <a:ext cx="3314036" cy="1456998"/>
          </a:xfrm>
          <a:prstGeom prst="rect">
            <a:avLst/>
          </a:prstGeom>
        </p:spPr>
      </p:pic>
      <p:sp>
        <p:nvSpPr>
          <p:cNvPr id="22" name="文本框 21">
            <a:extLst>
              <a:ext uri="{FF2B5EF4-FFF2-40B4-BE49-F238E27FC236}">
                <a16:creationId xmlns:a16="http://schemas.microsoft.com/office/drawing/2014/main" id="{63520FEB-018F-5841-BA86-6562E6DF4494}"/>
              </a:ext>
            </a:extLst>
          </p:cNvPr>
          <p:cNvSpPr txBox="1"/>
          <p:nvPr/>
        </p:nvSpPr>
        <p:spPr>
          <a:xfrm>
            <a:off x="5547360" y="3141108"/>
            <a:ext cx="3505200" cy="307777"/>
          </a:xfrm>
          <a:prstGeom prst="rect">
            <a:avLst/>
          </a:prstGeom>
          <a:noFill/>
        </p:spPr>
        <p:txBody>
          <a:bodyPr wrap="square" rtlCol="0">
            <a:spAutoFit/>
          </a:bodyPr>
          <a:lstStyle/>
          <a:p>
            <a:r>
              <a:rPr kumimoji="1" lang="zh-CN" altLang="en-US" sz="1400" dirty="0"/>
              <a:t>比较好的分类器，两个类别少量重叠</a:t>
            </a:r>
          </a:p>
        </p:txBody>
      </p:sp>
      <p:sp>
        <p:nvSpPr>
          <p:cNvPr id="23" name="文本框 22">
            <a:extLst>
              <a:ext uri="{FF2B5EF4-FFF2-40B4-BE49-F238E27FC236}">
                <a16:creationId xmlns:a16="http://schemas.microsoft.com/office/drawing/2014/main" id="{6BBFF640-7034-AE40-BF0D-3251FA739B58}"/>
              </a:ext>
            </a:extLst>
          </p:cNvPr>
          <p:cNvSpPr txBox="1"/>
          <p:nvPr/>
        </p:nvSpPr>
        <p:spPr>
          <a:xfrm>
            <a:off x="762000" y="4793642"/>
            <a:ext cx="3505200" cy="307777"/>
          </a:xfrm>
          <a:prstGeom prst="rect">
            <a:avLst/>
          </a:prstGeom>
          <a:noFill/>
        </p:spPr>
        <p:txBody>
          <a:bodyPr wrap="square" rtlCol="0">
            <a:spAutoFit/>
          </a:bodyPr>
          <a:lstStyle/>
          <a:p>
            <a:r>
              <a:rPr kumimoji="1" lang="zh-CN" altLang="en-US" sz="1400" dirty="0"/>
              <a:t>最差的随机分类器，两个类别无法区分</a:t>
            </a:r>
          </a:p>
        </p:txBody>
      </p:sp>
      <p:pic>
        <p:nvPicPr>
          <p:cNvPr id="21" name="图片 20">
            <a:extLst>
              <a:ext uri="{FF2B5EF4-FFF2-40B4-BE49-F238E27FC236}">
                <a16:creationId xmlns:a16="http://schemas.microsoft.com/office/drawing/2014/main" id="{2F07456F-C053-0D40-960E-26F06AF79D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492" y="3660590"/>
            <a:ext cx="2931496" cy="1050807"/>
          </a:xfrm>
          <a:prstGeom prst="rect">
            <a:avLst/>
          </a:prstGeom>
        </p:spPr>
      </p:pic>
      <p:pic>
        <p:nvPicPr>
          <p:cNvPr id="27" name="图片 26">
            <a:extLst>
              <a:ext uri="{FF2B5EF4-FFF2-40B4-BE49-F238E27FC236}">
                <a16:creationId xmlns:a16="http://schemas.microsoft.com/office/drawing/2014/main" id="{FB36CE74-20CB-6F4B-A7A3-15B90C9916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02414" y="3638550"/>
            <a:ext cx="3314036" cy="918136"/>
          </a:xfrm>
          <a:prstGeom prst="rect">
            <a:avLst/>
          </a:prstGeom>
        </p:spPr>
      </p:pic>
      <p:sp>
        <p:nvSpPr>
          <p:cNvPr id="30" name="文本框 29">
            <a:extLst>
              <a:ext uri="{FF2B5EF4-FFF2-40B4-BE49-F238E27FC236}">
                <a16:creationId xmlns:a16="http://schemas.microsoft.com/office/drawing/2014/main" id="{9A70C100-DABA-0448-928D-C4FB61C1679C}"/>
              </a:ext>
            </a:extLst>
          </p:cNvPr>
          <p:cNvSpPr txBox="1"/>
          <p:nvPr/>
        </p:nvSpPr>
        <p:spPr>
          <a:xfrm>
            <a:off x="5402414" y="4629150"/>
            <a:ext cx="3650146" cy="523220"/>
          </a:xfrm>
          <a:prstGeom prst="rect">
            <a:avLst/>
          </a:prstGeom>
          <a:noFill/>
        </p:spPr>
        <p:txBody>
          <a:bodyPr wrap="square" rtlCol="0">
            <a:spAutoFit/>
          </a:bodyPr>
          <a:lstStyle/>
          <a:p>
            <a:r>
              <a:rPr kumimoji="1" lang="zh-CN" altLang="en-US" sz="1400" dirty="0"/>
              <a:t>反向分类器，两个类别全部预测反，可再次取反以获得正确结果</a:t>
            </a:r>
          </a:p>
        </p:txBody>
      </p:sp>
      <p:sp>
        <p:nvSpPr>
          <p:cNvPr id="3" name="灯片编号占位符 2">
            <a:extLst>
              <a:ext uri="{FF2B5EF4-FFF2-40B4-BE49-F238E27FC236}">
                <a16:creationId xmlns:a16="http://schemas.microsoft.com/office/drawing/2014/main" id="{786F4C74-BCF4-6342-A699-2F6455566E0B}"/>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84</a:t>
            </a:fld>
            <a:endParaRPr lang="en-US">
              <a:solidFill>
                <a:prstClr val="black">
                  <a:tint val="75000"/>
                </a:prstClr>
              </a:solidFill>
            </a:endParaRPr>
          </a:p>
        </p:txBody>
      </p:sp>
    </p:spTree>
    <p:extLst>
      <p:ext uri="{BB962C8B-B14F-4D97-AF65-F5344CB8AC3E}">
        <p14:creationId xmlns:p14="http://schemas.microsoft.com/office/powerpoint/2010/main" val="600478371"/>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a:extLst>
              <a:ext uri="{FF2B5EF4-FFF2-40B4-BE49-F238E27FC236}">
                <a16:creationId xmlns:a16="http://schemas.microsoft.com/office/drawing/2014/main" id="{313CA035-7482-DC40-90C8-786846C4077B}"/>
              </a:ext>
            </a:extLst>
          </p:cNvPr>
          <p:cNvSpPr>
            <a:spLocks noGrp="1" noChangeArrowheads="1"/>
          </p:cNvSpPr>
          <p:nvPr>
            <p:ph type="title"/>
          </p:nvPr>
        </p:nvSpPr>
        <p:spPr>
          <a:xfrm>
            <a:off x="1219200" y="-103045"/>
            <a:ext cx="6896100" cy="851297"/>
          </a:xfrm>
        </p:spPr>
        <p:txBody>
          <a:bodyPr/>
          <a:lstStyle/>
          <a:p>
            <a:r>
              <a:rPr lang="zh-CN" altLang="en-US" sz="2400" dirty="0">
                <a:latin typeface="微软雅黑" panose="020B0503020204020204" pitchFamily="34" charset="-122"/>
                <a:ea typeface="微软雅黑" panose="020B0503020204020204" pitchFamily="34" charset="-122"/>
              </a:rPr>
              <a:t>模型评估</a:t>
            </a:r>
            <a:r>
              <a:rPr lang="en-US" altLang="zh-CN" sz="2400" dirty="0">
                <a:latin typeface="微软雅黑" panose="020B0503020204020204" pitchFamily="34" charset="-122"/>
                <a:ea typeface="微软雅黑" panose="020B0503020204020204" pitchFamily="34" charset="-122"/>
              </a:rPr>
              <a:t>-</a:t>
            </a:r>
            <a:r>
              <a:rPr lang="en-US" altLang="zh-CN" sz="2400" dirty="0">
                <a:solidFill>
                  <a:srgbClr val="FF0000"/>
                </a:solidFill>
                <a:latin typeface="微软雅黑" panose="020B0503020204020204" pitchFamily="34" charset="-122"/>
                <a:ea typeface="微软雅黑" panose="020B0503020204020204" pitchFamily="34" charset="-122"/>
              </a:rPr>
              <a:t>Unbalanced</a:t>
            </a:r>
            <a:r>
              <a:rPr lang="zh-CN" altLang="en-US" sz="2400" dirty="0">
                <a:solidFill>
                  <a:srgbClr val="FF0000"/>
                </a:solidFill>
                <a:latin typeface="微软雅黑" panose="020B0503020204020204" pitchFamily="34" charset="-122"/>
                <a:ea typeface="微软雅黑" panose="020B0503020204020204" pitchFamily="34" charset="-122"/>
              </a:rPr>
              <a:t> </a:t>
            </a:r>
            <a:r>
              <a:rPr lang="en-US" altLang="zh-CN" sz="2400" dirty="0">
                <a:solidFill>
                  <a:srgbClr val="FF0000"/>
                </a:solidFill>
                <a:latin typeface="微软雅黑" panose="020B0503020204020204" pitchFamily="34" charset="-122"/>
                <a:ea typeface="微软雅黑" panose="020B0503020204020204" pitchFamily="34" charset="-122"/>
              </a:rPr>
              <a:t>Data</a:t>
            </a:r>
            <a:endParaRPr lang="zh-CN" altLang="en-US" sz="2400" dirty="0">
              <a:solidFill>
                <a:srgbClr val="FF0000"/>
              </a:solidFill>
              <a:latin typeface="微软雅黑" panose="020B0503020204020204" pitchFamily="34" charset="-122"/>
              <a:ea typeface="微软雅黑" panose="020B0503020204020204" pitchFamily="34" charset="-122"/>
            </a:endParaRPr>
          </a:p>
        </p:txBody>
      </p:sp>
      <p:cxnSp>
        <p:nvCxnSpPr>
          <p:cNvPr id="30728" name="直接连接符 10">
            <a:extLst>
              <a:ext uri="{FF2B5EF4-FFF2-40B4-BE49-F238E27FC236}">
                <a16:creationId xmlns:a16="http://schemas.microsoft.com/office/drawing/2014/main" id="{BFFC2F1E-CF31-4942-9F28-845A3CAD5E5F}"/>
              </a:ext>
            </a:extLst>
          </p:cNvPr>
          <p:cNvCxnSpPr>
            <a:cxnSpLocks noChangeShapeType="1"/>
          </p:cNvCxnSpPr>
          <p:nvPr/>
        </p:nvCxnSpPr>
        <p:spPr bwMode="auto">
          <a:xfrm rot="5400000">
            <a:off x="-1485652" y="2778077"/>
            <a:ext cx="3429000" cy="16073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sp>
        <p:nvSpPr>
          <p:cNvPr id="13" name="内容占位符 2">
            <a:extLst>
              <a:ext uri="{FF2B5EF4-FFF2-40B4-BE49-F238E27FC236}">
                <a16:creationId xmlns:a16="http://schemas.microsoft.com/office/drawing/2014/main" id="{421B47DD-F7EC-EF4A-A2C9-36739F8B7E79}"/>
              </a:ext>
            </a:extLst>
          </p:cNvPr>
          <p:cNvSpPr>
            <a:spLocks noGrp="1"/>
          </p:cNvSpPr>
          <p:nvPr>
            <p:ph idx="1"/>
          </p:nvPr>
        </p:nvSpPr>
        <p:spPr>
          <a:xfrm>
            <a:off x="194200" y="689617"/>
            <a:ext cx="8843120" cy="4115033"/>
          </a:xfrm>
        </p:spPr>
        <p:txBody>
          <a:bodyPr>
            <a:normAutofit/>
          </a:bodyPr>
          <a:lstStyle/>
          <a:p>
            <a:pPr>
              <a:lnSpc>
                <a:spcPct val="150000"/>
              </a:lnSpc>
            </a:pPr>
            <a:r>
              <a:rPr kumimoji="1" lang="zh-CN" altLang="en-US" sz="1800" dirty="0"/>
              <a:t>前面介绍的评估指标都假设：正样本和负样本的数量一样多</a:t>
            </a:r>
            <a:endParaRPr kumimoji="1" lang="en-US" altLang="zh-CN" sz="1800" dirty="0"/>
          </a:p>
          <a:p>
            <a:pPr>
              <a:lnSpc>
                <a:spcPct val="150000"/>
              </a:lnSpc>
            </a:pPr>
            <a:r>
              <a:rPr kumimoji="1" lang="zh-CN" altLang="en-US" sz="1800" dirty="0"/>
              <a:t>很多情况下该假设不成立</a:t>
            </a:r>
            <a:endParaRPr kumimoji="1" lang="en-US" altLang="zh-CN" sz="1800" dirty="0"/>
          </a:p>
          <a:p>
            <a:pPr lvl="1">
              <a:lnSpc>
                <a:spcPct val="150000"/>
              </a:lnSpc>
            </a:pPr>
            <a:r>
              <a:rPr kumimoji="1" lang="zh-CN" altLang="en-US" sz="1400" dirty="0"/>
              <a:t>这时，可计算：</a:t>
            </a:r>
            <a:r>
              <a:rPr kumimoji="1" lang="en-US" altLang="zh-CN" sz="1400" dirty="0"/>
              <a:t>balanced</a:t>
            </a:r>
            <a:r>
              <a:rPr kumimoji="1" lang="zh-CN" altLang="en-US" sz="1400" dirty="0"/>
              <a:t> </a:t>
            </a:r>
            <a:r>
              <a:rPr kumimoji="1" lang="en-US" altLang="zh-CN" sz="1400" dirty="0"/>
              <a:t>accuracy</a:t>
            </a:r>
            <a:r>
              <a:rPr kumimoji="1" lang="zh-CN" altLang="en-US" sz="1400" dirty="0"/>
              <a:t> </a:t>
            </a:r>
            <a:r>
              <a:rPr kumimoji="1" lang="en-US" altLang="zh-CN" sz="1400" dirty="0"/>
              <a:t>=</a:t>
            </a:r>
            <a:r>
              <a:rPr kumimoji="1" lang="zh-CN" altLang="en-US" sz="1400" dirty="0"/>
              <a:t> </a:t>
            </a:r>
            <a:r>
              <a:rPr kumimoji="1" lang="en-US" altLang="zh-CN" sz="1400" dirty="0"/>
              <a:t>(</a:t>
            </a:r>
            <a:r>
              <a:rPr kumimoji="1" lang="zh-CN" altLang="en-US" sz="1400" dirty="0"/>
              <a:t> </a:t>
            </a:r>
            <a:r>
              <a:rPr kumimoji="1" lang="en-US" altLang="zh-CN" sz="1400" dirty="0"/>
              <a:t>sensitivity</a:t>
            </a:r>
            <a:r>
              <a:rPr kumimoji="1" lang="zh-CN" altLang="en-US" sz="1400" dirty="0"/>
              <a:t> </a:t>
            </a:r>
            <a:r>
              <a:rPr kumimoji="1" lang="en-US" altLang="zh-CN" sz="1400" dirty="0"/>
              <a:t>+</a:t>
            </a:r>
            <a:r>
              <a:rPr kumimoji="1" lang="zh-CN" altLang="en-US" sz="1400" dirty="0"/>
              <a:t> </a:t>
            </a:r>
            <a:r>
              <a:rPr kumimoji="1" lang="en-US" altLang="zh-CN" sz="1400" dirty="0"/>
              <a:t>specificity</a:t>
            </a:r>
            <a:r>
              <a:rPr kumimoji="1" lang="zh-CN" altLang="en-US" sz="1400" dirty="0"/>
              <a:t> </a:t>
            </a:r>
            <a:r>
              <a:rPr kumimoji="1" lang="en-US" altLang="zh-CN" sz="1400" dirty="0"/>
              <a:t>)</a:t>
            </a:r>
            <a:r>
              <a:rPr kumimoji="1" lang="zh-CN" altLang="en-US" sz="1400" dirty="0"/>
              <a:t> </a:t>
            </a:r>
            <a:r>
              <a:rPr kumimoji="1" lang="en-US" altLang="zh-CN" sz="1400" dirty="0"/>
              <a:t>/</a:t>
            </a:r>
            <a:r>
              <a:rPr kumimoji="1" lang="zh-CN" altLang="en-US" sz="1400" dirty="0"/>
              <a:t> </a:t>
            </a:r>
            <a:r>
              <a:rPr kumimoji="1" lang="en-US" altLang="zh-CN" sz="1400" dirty="0"/>
              <a:t>2</a:t>
            </a:r>
          </a:p>
          <a:p>
            <a:pPr lvl="1">
              <a:lnSpc>
                <a:spcPct val="150000"/>
              </a:lnSpc>
            </a:pPr>
            <a:r>
              <a:rPr kumimoji="1" lang="zh-CN" altLang="en-US" sz="1400" dirty="0"/>
              <a:t>或者，采用更准确的</a:t>
            </a:r>
            <a:r>
              <a:rPr kumimoji="1" lang="en-US" altLang="zh-CN" sz="1400" dirty="0"/>
              <a:t>Matthew’s</a:t>
            </a:r>
            <a:r>
              <a:rPr kumimoji="1" lang="zh-CN" altLang="en-US" sz="1400" dirty="0"/>
              <a:t> </a:t>
            </a:r>
            <a:r>
              <a:rPr kumimoji="1" lang="en-US" altLang="zh-CN" sz="1400" dirty="0"/>
              <a:t>Correlation Coefficient (MCC)</a:t>
            </a:r>
          </a:p>
          <a:p>
            <a:pPr lvl="1">
              <a:lnSpc>
                <a:spcPct val="150000"/>
              </a:lnSpc>
            </a:pPr>
            <a:endParaRPr kumimoji="1" lang="en-US" altLang="zh-CN" sz="1400" dirty="0"/>
          </a:p>
          <a:p>
            <a:pPr lvl="1">
              <a:lnSpc>
                <a:spcPct val="150000"/>
              </a:lnSpc>
            </a:pPr>
            <a:endParaRPr kumimoji="1" lang="en-US" altLang="zh-CN" sz="1400" dirty="0"/>
          </a:p>
          <a:p>
            <a:pPr marL="457200" lvl="1" indent="0">
              <a:lnSpc>
                <a:spcPct val="150000"/>
              </a:lnSpc>
              <a:buNone/>
            </a:pPr>
            <a:r>
              <a:rPr kumimoji="1" lang="en-US" altLang="zh-CN" sz="1400" dirty="0"/>
              <a:t>	</a:t>
            </a:r>
            <a:r>
              <a:rPr kumimoji="1" lang="zh-CN" altLang="en-US" sz="1400" dirty="0"/>
              <a:t>当分母中某一分项为</a:t>
            </a:r>
            <a:r>
              <a:rPr kumimoji="1" lang="en-US" altLang="zh-CN" sz="1400" dirty="0"/>
              <a:t>0</a:t>
            </a:r>
            <a:r>
              <a:rPr kumimoji="1" lang="zh-CN" altLang="en-US" sz="1400" dirty="0"/>
              <a:t>时，整个分母设为</a:t>
            </a:r>
            <a:r>
              <a:rPr kumimoji="1" lang="en-US" altLang="zh-CN" sz="1400" dirty="0"/>
              <a:t>1</a:t>
            </a:r>
          </a:p>
          <a:p>
            <a:pPr lvl="1">
              <a:lnSpc>
                <a:spcPct val="150000"/>
              </a:lnSpc>
            </a:pPr>
            <a:endParaRPr kumimoji="1" lang="en-US" altLang="zh-CN" sz="1600" dirty="0"/>
          </a:p>
          <a:p>
            <a:pPr marL="457200" lvl="1" indent="0">
              <a:lnSpc>
                <a:spcPct val="150000"/>
              </a:lnSpc>
              <a:buNone/>
            </a:pPr>
            <a:endParaRPr kumimoji="1" lang="en-US" altLang="zh-CN" sz="1600" dirty="0"/>
          </a:p>
          <a:p>
            <a:pPr lvl="1">
              <a:lnSpc>
                <a:spcPct val="150000"/>
              </a:lnSpc>
            </a:pPr>
            <a:endParaRPr kumimoji="1" lang="zh-CN" altLang="en-US" sz="1600" dirty="0"/>
          </a:p>
        </p:txBody>
      </p:sp>
      <p:pic>
        <p:nvPicPr>
          <p:cNvPr id="2" name="图片 1">
            <a:extLst>
              <a:ext uri="{FF2B5EF4-FFF2-40B4-BE49-F238E27FC236}">
                <a16:creationId xmlns:a16="http://schemas.microsoft.com/office/drawing/2014/main" id="{B3530035-DB18-4343-B929-D0F2C2A02CCC}"/>
              </a:ext>
            </a:extLst>
          </p:cNvPr>
          <p:cNvPicPr>
            <a:picLocks noChangeAspect="1"/>
          </p:cNvPicPr>
          <p:nvPr/>
        </p:nvPicPr>
        <p:blipFill>
          <a:blip r:embed="rId3"/>
          <a:stretch>
            <a:fillRect/>
          </a:stretch>
        </p:blipFill>
        <p:spPr>
          <a:xfrm>
            <a:off x="1198880" y="2343150"/>
            <a:ext cx="6096000" cy="702962"/>
          </a:xfrm>
          <a:prstGeom prst="rect">
            <a:avLst/>
          </a:prstGeom>
        </p:spPr>
      </p:pic>
      <p:sp>
        <p:nvSpPr>
          <p:cNvPr id="4" name="灯片编号占位符 3">
            <a:extLst>
              <a:ext uri="{FF2B5EF4-FFF2-40B4-BE49-F238E27FC236}">
                <a16:creationId xmlns:a16="http://schemas.microsoft.com/office/drawing/2014/main" id="{CD92822C-D640-7444-A35F-51785E9D5C2D}"/>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85</a:t>
            </a:fld>
            <a:endParaRPr lang="en-US">
              <a:solidFill>
                <a:prstClr val="black">
                  <a:tint val="75000"/>
                </a:prstClr>
              </a:solidFill>
            </a:endParaRPr>
          </a:p>
        </p:txBody>
      </p:sp>
    </p:spTree>
    <p:extLst>
      <p:ext uri="{BB962C8B-B14F-4D97-AF65-F5344CB8AC3E}">
        <p14:creationId xmlns:p14="http://schemas.microsoft.com/office/powerpoint/2010/main" val="3523079453"/>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a:extLst>
              <a:ext uri="{FF2B5EF4-FFF2-40B4-BE49-F238E27FC236}">
                <a16:creationId xmlns:a16="http://schemas.microsoft.com/office/drawing/2014/main" id="{313CA035-7482-DC40-90C8-786846C4077B}"/>
              </a:ext>
            </a:extLst>
          </p:cNvPr>
          <p:cNvSpPr>
            <a:spLocks noGrp="1" noChangeArrowheads="1"/>
          </p:cNvSpPr>
          <p:nvPr>
            <p:ph type="title"/>
          </p:nvPr>
        </p:nvSpPr>
        <p:spPr>
          <a:xfrm>
            <a:off x="1219200" y="-103045"/>
            <a:ext cx="6896100" cy="851297"/>
          </a:xfrm>
        </p:spPr>
        <p:txBody>
          <a:bodyPr/>
          <a:lstStyle/>
          <a:p>
            <a:r>
              <a:rPr lang="zh-CN" altLang="en-US" sz="2400" dirty="0">
                <a:latin typeface="微软雅黑" panose="020B0503020204020204" pitchFamily="34" charset="-122"/>
                <a:ea typeface="微软雅黑" panose="020B0503020204020204" pitchFamily="34" charset="-122"/>
              </a:rPr>
              <a:t>模型评估</a:t>
            </a:r>
            <a:r>
              <a:rPr lang="en-US" altLang="zh-CN" sz="2400" dirty="0">
                <a:latin typeface="微软雅黑" panose="020B0503020204020204" pitchFamily="34" charset="-122"/>
                <a:ea typeface="微软雅黑" panose="020B0503020204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rPr>
              <a:t>多元分类模型</a:t>
            </a:r>
          </a:p>
        </p:txBody>
      </p:sp>
      <p:cxnSp>
        <p:nvCxnSpPr>
          <p:cNvPr id="30728" name="直接连接符 10">
            <a:extLst>
              <a:ext uri="{FF2B5EF4-FFF2-40B4-BE49-F238E27FC236}">
                <a16:creationId xmlns:a16="http://schemas.microsoft.com/office/drawing/2014/main" id="{BFFC2F1E-CF31-4942-9F28-845A3CAD5E5F}"/>
              </a:ext>
            </a:extLst>
          </p:cNvPr>
          <p:cNvCxnSpPr>
            <a:cxnSpLocks noChangeShapeType="1"/>
          </p:cNvCxnSpPr>
          <p:nvPr/>
        </p:nvCxnSpPr>
        <p:spPr bwMode="auto">
          <a:xfrm rot="5400000">
            <a:off x="-1485652" y="2778077"/>
            <a:ext cx="3429000" cy="16073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sp>
        <p:nvSpPr>
          <p:cNvPr id="13" name="内容占位符 2">
            <a:extLst>
              <a:ext uri="{FF2B5EF4-FFF2-40B4-BE49-F238E27FC236}">
                <a16:creationId xmlns:a16="http://schemas.microsoft.com/office/drawing/2014/main" id="{421B47DD-F7EC-EF4A-A2C9-36739F8B7E79}"/>
              </a:ext>
            </a:extLst>
          </p:cNvPr>
          <p:cNvSpPr>
            <a:spLocks noGrp="1"/>
          </p:cNvSpPr>
          <p:nvPr>
            <p:ph idx="1"/>
          </p:nvPr>
        </p:nvSpPr>
        <p:spPr>
          <a:xfrm>
            <a:off x="194200" y="689617"/>
            <a:ext cx="8843120" cy="4115033"/>
          </a:xfrm>
        </p:spPr>
        <p:txBody>
          <a:bodyPr>
            <a:normAutofit/>
          </a:bodyPr>
          <a:lstStyle/>
          <a:p>
            <a:pPr>
              <a:lnSpc>
                <a:spcPct val="150000"/>
              </a:lnSpc>
            </a:pPr>
            <a:r>
              <a:rPr kumimoji="1" lang="zh-CN" altLang="en-US" sz="2200" dirty="0"/>
              <a:t>当将二元分类器的评估指标用于多元分类器时，可以使用</a:t>
            </a:r>
            <a:r>
              <a:rPr lang="en" altLang="zh-CN" sz="2200" dirty="0"/>
              <a:t>One vs ALL </a:t>
            </a:r>
            <a:r>
              <a:rPr lang="zh-CN" altLang="en" sz="2200" dirty="0"/>
              <a:t>的</a:t>
            </a:r>
            <a:r>
              <a:rPr lang="zh-CN" altLang="en-US" sz="2200" dirty="0"/>
              <a:t>方法，为</a:t>
            </a:r>
            <a:r>
              <a:rPr lang="en-US" altLang="zh-CN" sz="2200" dirty="0"/>
              <a:t>N</a:t>
            </a:r>
            <a:r>
              <a:rPr lang="zh-CN" altLang="en-US" sz="2200" dirty="0"/>
              <a:t>个类别绘制</a:t>
            </a:r>
            <a:r>
              <a:rPr lang="en-US" altLang="zh-CN" sz="2200" dirty="0"/>
              <a:t>N</a:t>
            </a:r>
            <a:r>
              <a:rPr lang="zh-CN" altLang="en-US" sz="2200" dirty="0"/>
              <a:t>条</a:t>
            </a:r>
            <a:r>
              <a:rPr lang="en-US" altLang="zh-CN" sz="2200" dirty="0"/>
              <a:t>AUC</a:t>
            </a:r>
            <a:r>
              <a:rPr lang="zh-CN" altLang="en-US" sz="2200" dirty="0"/>
              <a:t>、</a:t>
            </a:r>
            <a:r>
              <a:rPr lang="en-US" altLang="zh-CN" sz="2200" dirty="0"/>
              <a:t>ROC</a:t>
            </a:r>
            <a:r>
              <a:rPr lang="zh-CN" altLang="en-US" sz="2200" dirty="0"/>
              <a:t>曲线</a:t>
            </a:r>
            <a:endParaRPr lang="en-US" altLang="zh-CN" sz="2200" dirty="0"/>
          </a:p>
          <a:p>
            <a:pPr>
              <a:lnSpc>
                <a:spcPct val="150000"/>
              </a:lnSpc>
            </a:pPr>
            <a:r>
              <a:rPr lang="en" altLang="zh-CN" sz="2200" dirty="0"/>
              <a:t>for example, If you have </a:t>
            </a:r>
            <a:r>
              <a:rPr lang="en" altLang="zh-CN" sz="2200" b="1" dirty="0"/>
              <a:t>three</a:t>
            </a:r>
            <a:r>
              <a:rPr lang="en" altLang="zh-CN" sz="2200" dirty="0"/>
              <a:t> classes named </a:t>
            </a:r>
            <a:r>
              <a:rPr lang="en" altLang="zh-CN" sz="2200" b="1" dirty="0"/>
              <a:t>X, Y, </a:t>
            </a:r>
            <a:r>
              <a:rPr lang="en" altLang="zh-CN" sz="2200" dirty="0"/>
              <a:t>and</a:t>
            </a:r>
            <a:r>
              <a:rPr lang="en" altLang="zh-CN" sz="2200" b="1" dirty="0"/>
              <a:t> Z</a:t>
            </a:r>
            <a:r>
              <a:rPr lang="en" altLang="zh-CN" sz="2200" dirty="0"/>
              <a:t>, you will have one ROC for X classified against Y and Z, another ROC for Y classified against X and Z, and the third one of Z classified against Y and X.</a:t>
            </a:r>
            <a:endParaRPr kumimoji="1" lang="en-US" altLang="zh-CN" sz="2200" dirty="0"/>
          </a:p>
          <a:p>
            <a:pPr marL="457200" lvl="1" indent="0">
              <a:lnSpc>
                <a:spcPct val="150000"/>
              </a:lnSpc>
              <a:buNone/>
            </a:pPr>
            <a:endParaRPr kumimoji="1" lang="en-US" altLang="zh-CN" sz="1600" dirty="0"/>
          </a:p>
          <a:p>
            <a:pPr lvl="1">
              <a:lnSpc>
                <a:spcPct val="150000"/>
              </a:lnSpc>
            </a:pPr>
            <a:endParaRPr kumimoji="1" lang="zh-CN" altLang="en-US" sz="1600" dirty="0"/>
          </a:p>
        </p:txBody>
      </p:sp>
      <p:sp>
        <p:nvSpPr>
          <p:cNvPr id="3" name="灯片编号占位符 2">
            <a:extLst>
              <a:ext uri="{FF2B5EF4-FFF2-40B4-BE49-F238E27FC236}">
                <a16:creationId xmlns:a16="http://schemas.microsoft.com/office/drawing/2014/main" id="{4E4074AE-B51F-0E41-80F6-34C240B96492}"/>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86</a:t>
            </a:fld>
            <a:endParaRPr lang="en-US">
              <a:solidFill>
                <a:prstClr val="black">
                  <a:tint val="75000"/>
                </a:prstClr>
              </a:solidFill>
            </a:endParaRPr>
          </a:p>
        </p:txBody>
      </p:sp>
    </p:spTree>
    <p:extLst>
      <p:ext uri="{BB962C8B-B14F-4D97-AF65-F5344CB8AC3E}">
        <p14:creationId xmlns:p14="http://schemas.microsoft.com/office/powerpoint/2010/main" val="2926456327"/>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1B2A86-AFBA-B449-B759-174316051AB8}"/>
              </a:ext>
            </a:extLst>
          </p:cNvPr>
          <p:cNvSpPr>
            <a:spLocks noGrp="1"/>
          </p:cNvSpPr>
          <p:nvPr>
            <p:ph type="title"/>
          </p:nvPr>
        </p:nvSpPr>
        <p:spPr/>
        <p:txBody>
          <a:bodyPr/>
          <a:lstStyle/>
          <a:p>
            <a:r>
              <a:rPr kumimoji="1" lang="zh-CN" altLang="en-US" dirty="0"/>
              <a:t>有监督学习</a:t>
            </a:r>
          </a:p>
        </p:txBody>
      </p:sp>
      <p:sp>
        <p:nvSpPr>
          <p:cNvPr id="3" name="内容占位符 2">
            <a:extLst>
              <a:ext uri="{FF2B5EF4-FFF2-40B4-BE49-F238E27FC236}">
                <a16:creationId xmlns:a16="http://schemas.microsoft.com/office/drawing/2014/main" id="{DEFA0834-E0FB-AD4B-A083-A26126A725F0}"/>
              </a:ext>
            </a:extLst>
          </p:cNvPr>
          <p:cNvSpPr>
            <a:spLocks noGrp="1"/>
          </p:cNvSpPr>
          <p:nvPr>
            <p:ph idx="1"/>
          </p:nvPr>
        </p:nvSpPr>
        <p:spPr/>
        <p:txBody>
          <a:bodyPr>
            <a:normAutofit/>
          </a:bodyPr>
          <a:lstStyle/>
          <a:p>
            <a:r>
              <a:rPr lang="zh-CN" altLang="en-US" sz="2400" dirty="0">
                <a:latin typeface="+mn-ea"/>
              </a:rPr>
              <a:t>什么是有监督学习？</a:t>
            </a:r>
            <a:endParaRPr lang="en-US" altLang="zh-CN" sz="2400" dirty="0">
              <a:latin typeface="+mn-ea"/>
            </a:endParaRPr>
          </a:p>
          <a:p>
            <a:r>
              <a:rPr lang="zh-CN" altLang="en-US" sz="2400" dirty="0">
                <a:latin typeface="+mn-ea"/>
              </a:rPr>
              <a:t>模型评估与选择</a:t>
            </a:r>
            <a:endParaRPr lang="en-US" altLang="zh-CN" sz="2400" dirty="0">
              <a:latin typeface="+mn-ea"/>
            </a:endParaRPr>
          </a:p>
          <a:p>
            <a:pPr lvl="1"/>
            <a:r>
              <a:rPr lang="zh-CN" altLang="en-US" sz="2400" dirty="0">
                <a:latin typeface="+mn-ea"/>
              </a:rPr>
              <a:t>数据集划分</a:t>
            </a:r>
            <a:endParaRPr lang="en-US" altLang="zh-CN" sz="2400" dirty="0">
              <a:latin typeface="+mn-ea"/>
            </a:endParaRPr>
          </a:p>
          <a:p>
            <a:pPr lvl="1"/>
            <a:r>
              <a:rPr lang="zh-CN" altLang="en-US" sz="2400" dirty="0">
                <a:latin typeface="+mn-ea"/>
              </a:rPr>
              <a:t>评价指标</a:t>
            </a:r>
            <a:endParaRPr lang="en-US" altLang="zh-CN" sz="2400" dirty="0">
              <a:latin typeface="+mn-ea"/>
            </a:endParaRPr>
          </a:p>
          <a:p>
            <a:pPr lvl="1"/>
            <a:r>
              <a:rPr lang="zh-CN" altLang="en-US" sz="2400" dirty="0">
                <a:solidFill>
                  <a:srgbClr val="FF0000"/>
                </a:solidFill>
                <a:latin typeface="+mn-ea"/>
              </a:rPr>
              <a:t>偏差和方差</a:t>
            </a:r>
            <a:endParaRPr lang="en-US" altLang="zh-CN" sz="2400" dirty="0">
              <a:solidFill>
                <a:srgbClr val="FF0000"/>
              </a:solidFill>
              <a:latin typeface="+mn-ea"/>
            </a:endParaRPr>
          </a:p>
          <a:p>
            <a:pPr marL="0" indent="0">
              <a:buNone/>
            </a:pPr>
            <a:endParaRPr kumimoji="1" lang="en-US" altLang="zh-CN" dirty="0"/>
          </a:p>
          <a:p>
            <a:endParaRPr kumimoji="1" lang="en-US" altLang="zh-CN" dirty="0"/>
          </a:p>
          <a:p>
            <a:pPr marL="0" indent="0">
              <a:buNone/>
            </a:pPr>
            <a:endParaRPr kumimoji="1" lang="zh-CN" altLang="en-US" dirty="0"/>
          </a:p>
        </p:txBody>
      </p:sp>
      <p:sp>
        <p:nvSpPr>
          <p:cNvPr id="5" name="灯片编号占位符 4">
            <a:extLst>
              <a:ext uri="{FF2B5EF4-FFF2-40B4-BE49-F238E27FC236}">
                <a16:creationId xmlns:a16="http://schemas.microsoft.com/office/drawing/2014/main" id="{D426A661-230D-0743-AFF3-C26C451C9664}"/>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87</a:t>
            </a:fld>
            <a:endParaRPr lang="en-US">
              <a:solidFill>
                <a:prstClr val="black">
                  <a:tint val="75000"/>
                </a:prstClr>
              </a:solidFill>
            </a:endParaRPr>
          </a:p>
        </p:txBody>
      </p:sp>
    </p:spTree>
    <p:extLst>
      <p:ext uri="{BB962C8B-B14F-4D97-AF65-F5344CB8AC3E}">
        <p14:creationId xmlns:p14="http://schemas.microsoft.com/office/powerpoint/2010/main" val="36682997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Grp="1" noChangeArrowheads="1"/>
          </p:cNvSpPr>
          <p:nvPr>
            <p:ph type="title"/>
          </p:nvPr>
        </p:nvSpPr>
        <p:spPr>
          <a:xfrm>
            <a:off x="358767" y="164605"/>
            <a:ext cx="8426466" cy="508397"/>
          </a:xfrm>
        </p:spPr>
        <p:txBody>
          <a:bodyPr>
            <a:normAutofit fontScale="90000"/>
          </a:bodyPr>
          <a:lstStyle/>
          <a:p>
            <a:pPr algn="l" eaLnBrk="1" hangingPunct="1"/>
            <a:r>
              <a:rPr lang="zh-CN" altLang="en-US" dirty="0">
                <a:solidFill>
                  <a:srgbClr val="C00000"/>
                </a:solidFill>
              </a:rPr>
              <a:t>偏差和方差</a:t>
            </a:r>
            <a:r>
              <a:rPr lang="en-US" altLang="zh-CN" dirty="0">
                <a:solidFill>
                  <a:srgbClr val="C00000"/>
                </a:solidFill>
              </a:rPr>
              <a:t>---</a:t>
            </a:r>
            <a:r>
              <a:rPr lang="zh-CN" altLang="en-US" dirty="0">
                <a:solidFill>
                  <a:srgbClr val="C00000"/>
                </a:solidFill>
              </a:rPr>
              <a:t>具象化理解</a:t>
            </a:r>
          </a:p>
        </p:txBody>
      </p:sp>
      <p:sp>
        <p:nvSpPr>
          <p:cNvPr id="195" name="文本框 194">
            <a:extLst>
              <a:ext uri="{FF2B5EF4-FFF2-40B4-BE49-F238E27FC236}">
                <a16:creationId xmlns:a16="http://schemas.microsoft.com/office/drawing/2014/main" id="{7EB7DDEC-C80C-40FC-BA51-2741E9F10868}"/>
              </a:ext>
            </a:extLst>
          </p:cNvPr>
          <p:cNvSpPr txBox="1"/>
          <p:nvPr/>
        </p:nvSpPr>
        <p:spPr>
          <a:xfrm>
            <a:off x="483806" y="1014412"/>
            <a:ext cx="4320778" cy="3889976"/>
          </a:xfrm>
          <a:prstGeom prst="rect">
            <a:avLst/>
          </a:prstGeom>
          <a:noFill/>
        </p:spPr>
        <p:txBody>
          <a:bodyPr wrap="square">
            <a:spAutoFit/>
          </a:bodyPr>
          <a:lstStyle/>
          <a:p>
            <a:pPr>
              <a:lnSpc>
                <a:spcPct val="150000"/>
              </a:lnSpc>
              <a:spcBef>
                <a:spcPts val="675"/>
              </a:spcBef>
              <a:spcAft>
                <a:spcPts val="675"/>
              </a:spcAft>
            </a:pPr>
            <a:r>
              <a:rPr lang="en-US" altLang="zh-CN" b="1" dirty="0" err="1">
                <a:latin typeface="+mj-ea"/>
                <a:ea typeface="+mj-ea"/>
                <a:cs typeface="Times New Roman" panose="02020603050405020304" pitchFamily="18" charset="0"/>
              </a:rPr>
              <a:t>方差</a:t>
            </a:r>
            <a:r>
              <a:rPr lang="en-US" altLang="zh-CN" b="1" dirty="0">
                <a:latin typeface="+mj-ea"/>
                <a:ea typeface="+mj-ea"/>
                <a:cs typeface="Times New Roman" panose="02020603050405020304" pitchFamily="18" charset="0"/>
              </a:rPr>
              <a:t> Variance：</a:t>
            </a:r>
          </a:p>
          <a:p>
            <a:pPr>
              <a:lnSpc>
                <a:spcPct val="150000"/>
              </a:lnSpc>
              <a:spcBef>
                <a:spcPts val="675"/>
              </a:spcBef>
              <a:spcAft>
                <a:spcPts val="675"/>
              </a:spcAft>
            </a:pPr>
            <a:r>
              <a:rPr lang="en-US" altLang="zh-CN" dirty="0" err="1">
                <a:latin typeface="+mj-ea"/>
                <a:ea typeface="+mj-ea"/>
                <a:cs typeface="Times New Roman" panose="02020603050405020304" pitchFamily="18" charset="0"/>
              </a:rPr>
              <a:t>描述的是预测值的变化范围，离散程度，也就是离其期望值的距离。方差越大，数据的分布越分散，如</a:t>
            </a:r>
            <a:r>
              <a:rPr lang="zh-CN" altLang="en-US" dirty="0">
                <a:latin typeface="+mj-ea"/>
                <a:ea typeface="+mj-ea"/>
                <a:cs typeface="Times New Roman" panose="02020603050405020304" pitchFamily="18" charset="0"/>
              </a:rPr>
              <a:t>右</a:t>
            </a:r>
            <a:r>
              <a:rPr lang="en-US" altLang="zh-CN" dirty="0" err="1">
                <a:latin typeface="+mj-ea"/>
                <a:ea typeface="+mj-ea"/>
                <a:cs typeface="Times New Roman" panose="02020603050405020304" pitchFamily="18" charset="0"/>
              </a:rPr>
              <a:t>图右列所示</a:t>
            </a:r>
            <a:endParaRPr lang="zh-CN" altLang="zh-CN" dirty="0">
              <a:latin typeface="+mj-ea"/>
              <a:ea typeface="+mj-ea"/>
              <a:cs typeface="Times New Roman" panose="02020603050405020304" pitchFamily="18" charset="0"/>
            </a:endParaRPr>
          </a:p>
          <a:p>
            <a:pPr>
              <a:lnSpc>
                <a:spcPct val="150000"/>
              </a:lnSpc>
              <a:spcBef>
                <a:spcPts val="675"/>
              </a:spcBef>
              <a:spcAft>
                <a:spcPts val="675"/>
              </a:spcAft>
            </a:pPr>
            <a:r>
              <a:rPr lang="en-US" altLang="zh-CN" b="1" dirty="0" err="1">
                <a:latin typeface="+mj-ea"/>
                <a:ea typeface="+mj-ea"/>
                <a:cs typeface="Times New Roman" panose="02020603050405020304" pitchFamily="18" charset="0"/>
              </a:rPr>
              <a:t>偏差</a:t>
            </a:r>
            <a:r>
              <a:rPr lang="en-US" altLang="zh-CN" b="1" dirty="0">
                <a:latin typeface="+mj-ea"/>
                <a:ea typeface="+mj-ea"/>
                <a:cs typeface="Times New Roman" panose="02020603050405020304" pitchFamily="18" charset="0"/>
              </a:rPr>
              <a:t> Bias：</a:t>
            </a:r>
          </a:p>
          <a:p>
            <a:pPr>
              <a:lnSpc>
                <a:spcPct val="150000"/>
              </a:lnSpc>
              <a:spcBef>
                <a:spcPts val="675"/>
              </a:spcBef>
              <a:spcAft>
                <a:spcPts val="675"/>
              </a:spcAft>
            </a:pPr>
            <a:r>
              <a:rPr lang="en-US" altLang="zh-CN" dirty="0" err="1">
                <a:latin typeface="+mj-ea"/>
                <a:ea typeface="+mj-ea"/>
                <a:cs typeface="Times New Roman" panose="02020603050405020304" pitchFamily="18" charset="0"/>
              </a:rPr>
              <a:t>描述的是预测值（估计值）的期望与真实值之间的差距。偏差越大，越偏离真实数据，如</a:t>
            </a:r>
            <a:r>
              <a:rPr lang="zh-CN" altLang="en-US" dirty="0">
                <a:latin typeface="+mj-ea"/>
                <a:ea typeface="+mj-ea"/>
                <a:cs typeface="Times New Roman" panose="02020603050405020304" pitchFamily="18" charset="0"/>
              </a:rPr>
              <a:t>右</a:t>
            </a:r>
            <a:r>
              <a:rPr lang="en-US" altLang="zh-CN" dirty="0" err="1">
                <a:latin typeface="+mj-ea"/>
                <a:ea typeface="+mj-ea"/>
                <a:cs typeface="Times New Roman" panose="02020603050405020304" pitchFamily="18" charset="0"/>
              </a:rPr>
              <a:t>图第二行所示</a:t>
            </a:r>
            <a:endParaRPr lang="zh-CN" altLang="zh-CN" dirty="0">
              <a:latin typeface="+mj-ea"/>
              <a:ea typeface="+mj-ea"/>
              <a:cs typeface="Times New Roman" panose="02020603050405020304" pitchFamily="18" charset="0"/>
            </a:endParaRPr>
          </a:p>
        </p:txBody>
      </p:sp>
      <p:pic>
        <p:nvPicPr>
          <p:cNvPr id="196" name="Picture">
            <a:extLst>
              <a:ext uri="{FF2B5EF4-FFF2-40B4-BE49-F238E27FC236}">
                <a16:creationId xmlns:a16="http://schemas.microsoft.com/office/drawing/2014/main" id="{9E2B241C-771F-42C7-B6DE-04320294DD7E}"/>
              </a:ext>
            </a:extLst>
          </p:cNvPr>
          <p:cNvPicPr/>
          <p:nvPr/>
        </p:nvPicPr>
        <p:blipFill rotWithShape="1">
          <a:blip r:embed="rId3"/>
          <a:srcRect l="13225" t="7732"/>
          <a:stretch/>
        </p:blipFill>
        <p:spPr bwMode="auto">
          <a:xfrm>
            <a:off x="5378482" y="1291411"/>
            <a:ext cx="3651218" cy="3305593"/>
          </a:xfrm>
          <a:prstGeom prst="rect">
            <a:avLst/>
          </a:prstGeom>
          <a:noFill/>
          <a:ln w="9525">
            <a:noFill/>
            <a:headEnd/>
            <a:tailEnd/>
          </a:ln>
        </p:spPr>
      </p:pic>
      <p:sp>
        <p:nvSpPr>
          <p:cNvPr id="5" name="文本框 4">
            <a:extLst>
              <a:ext uri="{FF2B5EF4-FFF2-40B4-BE49-F238E27FC236}">
                <a16:creationId xmlns:a16="http://schemas.microsoft.com/office/drawing/2014/main" id="{1F6FEAB8-C02B-4F7D-B84A-6E7A835B2511}"/>
              </a:ext>
            </a:extLst>
          </p:cNvPr>
          <p:cNvSpPr txBox="1"/>
          <p:nvPr/>
        </p:nvSpPr>
        <p:spPr>
          <a:xfrm>
            <a:off x="5973771" y="1014412"/>
            <a:ext cx="811124" cy="300082"/>
          </a:xfrm>
          <a:prstGeom prst="rect">
            <a:avLst/>
          </a:prstGeom>
          <a:noFill/>
        </p:spPr>
        <p:txBody>
          <a:bodyPr wrap="square" rtlCol="0">
            <a:spAutoFit/>
          </a:bodyPr>
          <a:lstStyle/>
          <a:p>
            <a:r>
              <a:rPr lang="zh-CN" altLang="en-US" sz="1350" dirty="0"/>
              <a:t>低方差</a:t>
            </a:r>
          </a:p>
        </p:txBody>
      </p:sp>
      <p:sp>
        <p:nvSpPr>
          <p:cNvPr id="6" name="文本框 5">
            <a:extLst>
              <a:ext uri="{FF2B5EF4-FFF2-40B4-BE49-F238E27FC236}">
                <a16:creationId xmlns:a16="http://schemas.microsoft.com/office/drawing/2014/main" id="{DD2E3563-0F84-47AA-B985-07D051C0F28C}"/>
              </a:ext>
            </a:extLst>
          </p:cNvPr>
          <p:cNvSpPr txBox="1"/>
          <p:nvPr/>
        </p:nvSpPr>
        <p:spPr>
          <a:xfrm>
            <a:off x="7783423" y="1014412"/>
            <a:ext cx="811124" cy="300082"/>
          </a:xfrm>
          <a:prstGeom prst="rect">
            <a:avLst/>
          </a:prstGeom>
          <a:noFill/>
        </p:spPr>
        <p:txBody>
          <a:bodyPr wrap="square" rtlCol="0">
            <a:spAutoFit/>
          </a:bodyPr>
          <a:lstStyle/>
          <a:p>
            <a:r>
              <a:rPr lang="zh-CN" altLang="en-US" sz="1350" dirty="0"/>
              <a:t>高方差</a:t>
            </a:r>
          </a:p>
        </p:txBody>
      </p:sp>
      <p:sp>
        <p:nvSpPr>
          <p:cNvPr id="7" name="文本框 6">
            <a:extLst>
              <a:ext uri="{FF2B5EF4-FFF2-40B4-BE49-F238E27FC236}">
                <a16:creationId xmlns:a16="http://schemas.microsoft.com/office/drawing/2014/main" id="{EEF6F2EB-3793-46B0-9FC4-4C4DB07C6F8A}"/>
              </a:ext>
            </a:extLst>
          </p:cNvPr>
          <p:cNvSpPr txBox="1"/>
          <p:nvPr/>
        </p:nvSpPr>
        <p:spPr>
          <a:xfrm>
            <a:off x="4967117" y="3517049"/>
            <a:ext cx="279079" cy="715581"/>
          </a:xfrm>
          <a:prstGeom prst="rect">
            <a:avLst/>
          </a:prstGeom>
          <a:noFill/>
        </p:spPr>
        <p:txBody>
          <a:bodyPr wrap="square" rtlCol="0">
            <a:spAutoFit/>
          </a:bodyPr>
          <a:lstStyle/>
          <a:p>
            <a:r>
              <a:rPr lang="zh-CN" altLang="en-US" sz="1350" dirty="0"/>
              <a:t>高</a:t>
            </a:r>
            <a:endParaRPr lang="en-US" altLang="zh-CN" sz="1350" dirty="0"/>
          </a:p>
          <a:p>
            <a:r>
              <a:rPr lang="zh-CN" altLang="en-US" sz="1350" dirty="0"/>
              <a:t>偏差</a:t>
            </a:r>
          </a:p>
        </p:txBody>
      </p:sp>
      <p:sp>
        <p:nvSpPr>
          <p:cNvPr id="10" name="文本框 9">
            <a:extLst>
              <a:ext uri="{FF2B5EF4-FFF2-40B4-BE49-F238E27FC236}">
                <a16:creationId xmlns:a16="http://schemas.microsoft.com/office/drawing/2014/main" id="{8859BBEB-C797-4497-B9FF-BA91341F7928}"/>
              </a:ext>
            </a:extLst>
          </p:cNvPr>
          <p:cNvSpPr txBox="1"/>
          <p:nvPr/>
        </p:nvSpPr>
        <p:spPr>
          <a:xfrm>
            <a:off x="4967117" y="1782761"/>
            <a:ext cx="279079" cy="715581"/>
          </a:xfrm>
          <a:prstGeom prst="rect">
            <a:avLst/>
          </a:prstGeom>
          <a:noFill/>
        </p:spPr>
        <p:txBody>
          <a:bodyPr wrap="square" rtlCol="0">
            <a:spAutoFit/>
          </a:bodyPr>
          <a:lstStyle/>
          <a:p>
            <a:r>
              <a:rPr lang="zh-CN" altLang="en-US" sz="1350" dirty="0"/>
              <a:t>低偏差</a:t>
            </a:r>
          </a:p>
        </p:txBody>
      </p:sp>
      <p:sp>
        <p:nvSpPr>
          <p:cNvPr id="3" name="灯片编号占位符 2">
            <a:extLst>
              <a:ext uri="{FF2B5EF4-FFF2-40B4-BE49-F238E27FC236}">
                <a16:creationId xmlns:a16="http://schemas.microsoft.com/office/drawing/2014/main" id="{6B2C12D1-84B1-C14E-818C-79F449122655}"/>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88</a:t>
            </a:fld>
            <a:endParaRPr lang="en-US">
              <a:solidFill>
                <a:prstClr val="black">
                  <a:tint val="75000"/>
                </a:prstClr>
              </a:solidFill>
            </a:endParaRPr>
          </a:p>
        </p:txBody>
      </p:sp>
    </p:spTree>
    <p:extLst>
      <p:ext uri="{BB962C8B-B14F-4D97-AF65-F5344CB8AC3E}">
        <p14:creationId xmlns:p14="http://schemas.microsoft.com/office/powerpoint/2010/main" val="5914310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710750" y="1708214"/>
            <a:ext cx="995269" cy="1"/>
          </a:xfrm>
          <a:custGeom>
            <a:avLst/>
            <a:gdLst/>
            <a:ahLst/>
            <a:cxnLst/>
            <a:rect l="0" t="0" r="0" b="0"/>
            <a:pathLst>
              <a:path w="1327025" h="1">
                <a:moveTo>
                  <a:pt x="0" y="0"/>
                </a:moveTo>
                <a:lnTo>
                  <a:pt x="1327024" y="0"/>
                </a:lnTo>
              </a:path>
            </a:pathLst>
          </a:custGeom>
          <a:ln w="25400" cap="flat" cmpd="sng" algn="ctr">
            <a:solidFill>
              <a:srgbClr val="FF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3" name="任意多边形 2"/>
          <p:cNvSpPr/>
          <p:nvPr/>
        </p:nvSpPr>
        <p:spPr>
          <a:xfrm>
            <a:off x="2414017" y="2034540"/>
            <a:ext cx="2328292" cy="437769"/>
          </a:xfrm>
          <a:custGeom>
            <a:avLst/>
            <a:gdLst/>
            <a:ahLst/>
            <a:cxnLst/>
            <a:rect l="0" t="0" r="0" b="0"/>
            <a:pathLst>
              <a:path w="3104389" h="583692">
                <a:moveTo>
                  <a:pt x="0" y="583691"/>
                </a:moveTo>
                <a:lnTo>
                  <a:pt x="3104388" y="583691"/>
                </a:lnTo>
                <a:lnTo>
                  <a:pt x="3104388" y="0"/>
                </a:lnTo>
                <a:lnTo>
                  <a:pt x="0" y="0"/>
                </a:lnTo>
                <a:close/>
              </a:path>
            </a:pathLst>
          </a:custGeom>
          <a:solidFill>
            <a:srgbClr val="FFCCC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任意多边形 4"/>
          <p:cNvSpPr/>
          <p:nvPr/>
        </p:nvSpPr>
        <p:spPr>
          <a:xfrm>
            <a:off x="2562605" y="2627758"/>
            <a:ext cx="3295271" cy="500635"/>
          </a:xfrm>
          <a:custGeom>
            <a:avLst/>
            <a:gdLst/>
            <a:ahLst/>
            <a:cxnLst/>
            <a:rect l="0" t="0" r="0" b="0"/>
            <a:pathLst>
              <a:path w="4393694" h="667513">
                <a:moveTo>
                  <a:pt x="0" y="667512"/>
                </a:moveTo>
                <a:lnTo>
                  <a:pt x="4393693" y="667512"/>
                </a:lnTo>
                <a:lnTo>
                  <a:pt x="4393693" y="0"/>
                </a:lnTo>
                <a:lnTo>
                  <a:pt x="0" y="0"/>
                </a:lnTo>
                <a:close/>
              </a:path>
            </a:pathLst>
          </a:custGeom>
          <a:solidFill>
            <a:srgbClr val="CCCCFF"/>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任意多边形 5"/>
          <p:cNvSpPr/>
          <p:nvPr/>
        </p:nvSpPr>
        <p:spPr>
          <a:xfrm>
            <a:off x="5960174" y="1687640"/>
            <a:ext cx="270035" cy="1"/>
          </a:xfrm>
          <a:custGeom>
            <a:avLst/>
            <a:gdLst/>
            <a:ahLst/>
            <a:cxnLst/>
            <a:rect l="0" t="0" r="0" b="0"/>
            <a:pathLst>
              <a:path w="360047" h="1">
                <a:moveTo>
                  <a:pt x="0" y="0"/>
                </a:moveTo>
                <a:lnTo>
                  <a:pt x="360046" y="0"/>
                </a:lnTo>
              </a:path>
            </a:pathLst>
          </a:custGeom>
          <a:ln w="25400" cap="flat" cmpd="sng" algn="ctr">
            <a:solidFill>
              <a:srgbClr val="00B05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7" name="任意多边形 6"/>
          <p:cNvSpPr/>
          <p:nvPr/>
        </p:nvSpPr>
        <p:spPr>
          <a:xfrm>
            <a:off x="5286376" y="3390139"/>
            <a:ext cx="1912240" cy="437770"/>
          </a:xfrm>
          <a:custGeom>
            <a:avLst/>
            <a:gdLst/>
            <a:ahLst/>
            <a:cxnLst/>
            <a:rect l="0" t="0" r="0" b="0"/>
            <a:pathLst>
              <a:path w="2549653" h="583693">
                <a:moveTo>
                  <a:pt x="0" y="583692"/>
                </a:moveTo>
                <a:lnTo>
                  <a:pt x="2549652" y="583692"/>
                </a:lnTo>
                <a:lnTo>
                  <a:pt x="2549652" y="0"/>
                </a:lnTo>
                <a:lnTo>
                  <a:pt x="0" y="0"/>
                </a:lnTo>
                <a:close/>
              </a:path>
            </a:pathLst>
          </a:custGeom>
          <a:solidFill>
            <a:srgbClr val="CCEFDC"/>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任意多边形 7"/>
          <p:cNvSpPr/>
          <p:nvPr/>
        </p:nvSpPr>
        <p:spPr>
          <a:xfrm>
            <a:off x="1407033" y="4099941"/>
            <a:ext cx="6228208" cy="624078"/>
          </a:xfrm>
          <a:custGeom>
            <a:avLst/>
            <a:gdLst/>
            <a:ahLst/>
            <a:cxnLst/>
            <a:rect l="0" t="0" r="0" b="0"/>
            <a:pathLst>
              <a:path w="8304277" h="832104">
                <a:moveTo>
                  <a:pt x="0" y="832103"/>
                </a:moveTo>
                <a:lnTo>
                  <a:pt x="8304276" y="832103"/>
                </a:lnTo>
                <a:lnTo>
                  <a:pt x="8304276" y="0"/>
                </a:lnTo>
                <a:lnTo>
                  <a:pt x="0" y="0"/>
                </a:lnTo>
                <a:close/>
              </a:path>
            </a:pathLst>
          </a:custGeom>
          <a:solidFill>
            <a:srgbClr val="FFFF99"/>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9" name="图片 8" descr="ws_5C34.tmp"/>
          <p:cNvPicPr>
            <a:picLocks/>
          </p:cNvPicPr>
          <p:nvPr/>
        </p:nvPicPr>
        <p:blipFill>
          <a:blip r:embed="rId2" cstate="print"/>
          <a:stretch>
            <a:fillRect/>
          </a:stretch>
        </p:blipFill>
        <p:spPr>
          <a:xfrm>
            <a:off x="2495550" y="1200150"/>
            <a:ext cx="4714875" cy="2657475"/>
          </a:xfrm>
          <a:prstGeom prst="rect">
            <a:avLst/>
          </a:prstGeom>
        </p:spPr>
      </p:pic>
      <p:pic>
        <p:nvPicPr>
          <p:cNvPr id="10" name="图片 9" descr="ws_5C35.tmp"/>
          <p:cNvPicPr>
            <a:picLocks/>
          </p:cNvPicPr>
          <p:nvPr/>
        </p:nvPicPr>
        <p:blipFill>
          <a:blip r:embed="rId3" cstate="print"/>
          <a:srcRect b="7013"/>
          <a:stretch/>
        </p:blipFill>
        <p:spPr>
          <a:xfrm>
            <a:off x="1203407" y="0"/>
            <a:ext cx="6858000" cy="4782787"/>
          </a:xfrm>
          <a:prstGeom prst="rect">
            <a:avLst/>
          </a:prstGeom>
        </p:spPr>
      </p:pic>
      <p:sp>
        <p:nvSpPr>
          <p:cNvPr id="34" name="TextBox 33"/>
          <p:cNvSpPr txBox="1"/>
          <p:nvPr/>
        </p:nvSpPr>
        <p:spPr>
          <a:xfrm>
            <a:off x="1376467" y="934269"/>
            <a:ext cx="5880217" cy="2307106"/>
          </a:xfrm>
          <a:prstGeom prst="rect">
            <a:avLst/>
          </a:prstGeom>
          <a:noFill/>
        </p:spPr>
        <p:txBody>
          <a:bodyPr vert="horz" wrap="square" lIns="0" tIns="0" rIns="0" bIns="0" rtlCol="0">
            <a:spAutoFit/>
          </a:bodyPr>
          <a:lstStyle/>
          <a:p>
            <a:pPr>
              <a:lnSpc>
                <a:spcPts val="2184"/>
              </a:lnSpc>
              <a:tabLst>
                <a:tab pos="28575" algn="l"/>
                <a:tab pos="38100" algn="l"/>
              </a:tabLst>
              <a:defRPr/>
            </a:pPr>
            <a:r>
              <a:rPr lang="zh-CN" altLang="en-US" sz="1350" dirty="0"/>
              <a:t>		</a:t>
            </a:r>
            <a:r>
              <a:rPr lang="zh-CN" altLang="en-US" sz="1802" dirty="0">
                <a:solidFill>
                  <a:srgbClr val="000000"/>
                </a:solidFill>
                <a:latin typeface="微软雅黑"/>
              </a:rPr>
              <a:t>对回归任务，泛化误差可通过“偏差</a:t>
            </a:r>
            <a:r>
              <a:rPr lang="en-US" altLang="zh-CN" sz="1802" dirty="0">
                <a:solidFill>
                  <a:srgbClr val="000000"/>
                </a:solidFill>
                <a:latin typeface="Times New Roman"/>
              </a:rPr>
              <a:t>-</a:t>
            </a:r>
            <a:r>
              <a:rPr lang="zh-CN" altLang="en-US" sz="1802" dirty="0">
                <a:solidFill>
                  <a:srgbClr val="000000"/>
                </a:solidFill>
                <a:latin typeface="微软雅黑"/>
              </a:rPr>
              <a:t>方差分解”拆解为：</a:t>
            </a:r>
          </a:p>
          <a:p>
            <a:pPr>
              <a:lnSpc>
                <a:spcPts val="750"/>
              </a:lnSpc>
              <a:tabLst>
                <a:tab pos="28575" algn="l"/>
                <a:tab pos="38100" algn="l"/>
              </a:tabLst>
              <a:defRPr/>
            </a:pPr>
            <a:endParaRPr lang="zh-CN" altLang="en-US" sz="1802" dirty="0">
              <a:solidFill>
                <a:srgbClr val="000000"/>
              </a:solidFill>
              <a:latin typeface="微软雅黑"/>
            </a:endParaRPr>
          </a:p>
          <a:p>
            <a:pPr>
              <a:lnSpc>
                <a:spcPts val="750"/>
              </a:lnSpc>
              <a:tabLst>
                <a:tab pos="28575" algn="l"/>
                <a:tab pos="38100" algn="l"/>
              </a:tabLst>
              <a:defRPr/>
            </a:pPr>
            <a:endParaRPr lang="zh-CN" altLang="en-US" sz="1802" dirty="0">
              <a:solidFill>
                <a:srgbClr val="000000"/>
              </a:solidFill>
              <a:latin typeface="微软雅黑"/>
            </a:endParaRPr>
          </a:p>
          <a:p>
            <a:pPr>
              <a:lnSpc>
                <a:spcPts val="750"/>
              </a:lnSpc>
              <a:tabLst>
                <a:tab pos="28575" algn="l"/>
                <a:tab pos="38100" algn="l"/>
              </a:tabLst>
              <a:defRPr/>
            </a:pPr>
            <a:endParaRPr lang="zh-CN" altLang="en-US" sz="1802" dirty="0">
              <a:solidFill>
                <a:srgbClr val="000000"/>
              </a:solidFill>
              <a:latin typeface="微软雅黑"/>
            </a:endParaRPr>
          </a:p>
          <a:p>
            <a:pPr>
              <a:lnSpc>
                <a:spcPts val="750"/>
              </a:lnSpc>
              <a:tabLst>
                <a:tab pos="28575" algn="l"/>
                <a:tab pos="38100" algn="l"/>
              </a:tabLst>
              <a:defRPr/>
            </a:pPr>
            <a:endParaRPr lang="zh-CN" altLang="en-US" sz="1802" dirty="0">
              <a:solidFill>
                <a:srgbClr val="000000"/>
              </a:solidFill>
              <a:latin typeface="微软雅黑"/>
            </a:endParaRPr>
          </a:p>
          <a:p>
            <a:pPr>
              <a:lnSpc>
                <a:spcPts val="750"/>
              </a:lnSpc>
              <a:tabLst>
                <a:tab pos="28575" algn="l"/>
                <a:tab pos="38100" algn="l"/>
              </a:tabLst>
              <a:defRPr/>
            </a:pPr>
            <a:endParaRPr lang="zh-CN" altLang="en-US" sz="1802" dirty="0">
              <a:solidFill>
                <a:srgbClr val="000000"/>
              </a:solidFill>
              <a:latin typeface="微软雅黑"/>
            </a:endParaRPr>
          </a:p>
          <a:p>
            <a:pPr>
              <a:lnSpc>
                <a:spcPts val="750"/>
              </a:lnSpc>
              <a:tabLst>
                <a:tab pos="28575" algn="l"/>
                <a:tab pos="38100" algn="l"/>
              </a:tabLst>
              <a:defRPr/>
            </a:pPr>
            <a:endParaRPr lang="zh-CN" altLang="en-US" sz="1802" dirty="0">
              <a:solidFill>
                <a:srgbClr val="000000"/>
              </a:solidFill>
              <a:latin typeface="微软雅黑"/>
            </a:endParaRPr>
          </a:p>
          <a:p>
            <a:pPr>
              <a:lnSpc>
                <a:spcPts val="750"/>
              </a:lnSpc>
              <a:tabLst>
                <a:tab pos="28575" algn="l"/>
                <a:tab pos="38100" algn="l"/>
              </a:tabLst>
              <a:defRPr/>
            </a:pPr>
            <a:endParaRPr lang="zh-CN" altLang="en-US" sz="1802" dirty="0">
              <a:solidFill>
                <a:srgbClr val="000000"/>
              </a:solidFill>
              <a:latin typeface="微软雅黑"/>
            </a:endParaRPr>
          </a:p>
          <a:p>
            <a:pPr>
              <a:lnSpc>
                <a:spcPts val="750"/>
              </a:lnSpc>
              <a:tabLst>
                <a:tab pos="28575" algn="l"/>
                <a:tab pos="38100" algn="l"/>
              </a:tabLst>
              <a:defRPr/>
            </a:pPr>
            <a:endParaRPr lang="zh-CN" altLang="en-US" sz="1802" dirty="0">
              <a:solidFill>
                <a:srgbClr val="000000"/>
              </a:solidFill>
              <a:latin typeface="微软雅黑"/>
            </a:endParaRPr>
          </a:p>
          <a:p>
            <a:pPr>
              <a:lnSpc>
                <a:spcPts val="750"/>
              </a:lnSpc>
              <a:tabLst>
                <a:tab pos="28575" algn="l"/>
                <a:tab pos="38100" algn="l"/>
              </a:tabLst>
              <a:defRPr/>
            </a:pPr>
            <a:endParaRPr lang="zh-CN" altLang="en-US" sz="1802" dirty="0">
              <a:solidFill>
                <a:srgbClr val="000000"/>
              </a:solidFill>
              <a:latin typeface="微软雅黑"/>
            </a:endParaRPr>
          </a:p>
          <a:p>
            <a:pPr>
              <a:lnSpc>
                <a:spcPts val="1228"/>
              </a:lnSpc>
              <a:tabLst>
                <a:tab pos="28575" algn="l"/>
                <a:tab pos="38100" algn="l"/>
              </a:tabLst>
              <a:defRPr/>
            </a:pPr>
            <a:r>
              <a:rPr lang="zh-CN" altLang="en-US" sz="1053" dirty="0">
                <a:solidFill>
                  <a:srgbClr val="FF0000"/>
                </a:solidFill>
                <a:latin typeface="微软雅黑"/>
              </a:rPr>
              <a:t>期望输出与真实</a:t>
            </a:r>
          </a:p>
          <a:p>
            <a:pPr>
              <a:lnSpc>
                <a:spcPts val="1235"/>
              </a:lnSpc>
              <a:tabLst>
                <a:tab pos="28575" algn="l"/>
                <a:tab pos="38100" algn="l"/>
              </a:tabLst>
              <a:defRPr/>
            </a:pPr>
            <a:r>
              <a:rPr lang="zh-CN" altLang="en-US" sz="1053" dirty="0">
                <a:solidFill>
                  <a:srgbClr val="FF0000"/>
                </a:solidFill>
                <a:latin typeface="微软雅黑"/>
              </a:rPr>
              <a:t>输出的差别</a:t>
            </a:r>
          </a:p>
          <a:p>
            <a:pPr>
              <a:lnSpc>
                <a:spcPts val="750"/>
              </a:lnSpc>
              <a:tabLst>
                <a:tab pos="28575" algn="l"/>
                <a:tab pos="38100" algn="l"/>
              </a:tabLst>
              <a:defRPr/>
            </a:pPr>
            <a:endParaRPr lang="zh-CN" altLang="en-US" sz="1053" dirty="0">
              <a:solidFill>
                <a:srgbClr val="FF0000"/>
              </a:solidFill>
              <a:latin typeface="微软雅黑"/>
            </a:endParaRPr>
          </a:p>
          <a:p>
            <a:pPr>
              <a:lnSpc>
                <a:spcPts val="750"/>
              </a:lnSpc>
              <a:tabLst>
                <a:tab pos="28575" algn="l"/>
                <a:tab pos="38100" algn="l"/>
              </a:tabLst>
              <a:defRPr/>
            </a:pPr>
            <a:endParaRPr lang="zh-CN" altLang="en-US" sz="1053" dirty="0">
              <a:solidFill>
                <a:srgbClr val="FF0000"/>
              </a:solidFill>
              <a:latin typeface="微软雅黑"/>
            </a:endParaRPr>
          </a:p>
          <a:p>
            <a:pPr>
              <a:lnSpc>
                <a:spcPts val="750"/>
              </a:lnSpc>
              <a:tabLst>
                <a:tab pos="28575" algn="l"/>
                <a:tab pos="38100" algn="l"/>
              </a:tabLst>
              <a:defRPr/>
            </a:pPr>
            <a:endParaRPr lang="zh-CN" altLang="en-US" sz="1053" dirty="0">
              <a:solidFill>
                <a:srgbClr val="FF0000"/>
              </a:solidFill>
              <a:latin typeface="微软雅黑"/>
            </a:endParaRPr>
          </a:p>
          <a:p>
            <a:pPr>
              <a:tabLst>
                <a:tab pos="28575" algn="l"/>
                <a:tab pos="38100" algn="l"/>
              </a:tabLst>
              <a:defRPr/>
            </a:pPr>
            <a:r>
              <a:rPr lang="zh-CN" altLang="en-US" sz="1053" dirty="0">
                <a:solidFill>
                  <a:srgbClr val="FF0000"/>
                </a:solidFill>
                <a:latin typeface="微软雅黑"/>
              </a:rPr>
              <a:t>	</a:t>
            </a:r>
            <a:r>
              <a:rPr lang="zh-CN" altLang="en-US" sz="1053" dirty="0">
                <a:solidFill>
                  <a:srgbClr val="0000FF"/>
                </a:solidFill>
                <a:latin typeface="微软雅黑"/>
              </a:rPr>
              <a:t>同样大小的训练集</a:t>
            </a:r>
          </a:p>
          <a:p>
            <a:pPr>
              <a:tabLst>
                <a:tab pos="28575" algn="l"/>
                <a:tab pos="38100" algn="l"/>
              </a:tabLst>
              <a:defRPr/>
            </a:pPr>
            <a:r>
              <a:rPr lang="zh-CN" altLang="en-US" sz="1053" dirty="0">
                <a:solidFill>
                  <a:srgbClr val="0000FF"/>
                </a:solidFill>
                <a:latin typeface="微软雅黑"/>
              </a:rPr>
              <a:t>	的变动，所导致的</a:t>
            </a:r>
            <a:endParaRPr lang="en-US" altLang="zh-CN" sz="1053" dirty="0">
              <a:solidFill>
                <a:srgbClr val="0000FF"/>
              </a:solidFill>
              <a:latin typeface="微软雅黑"/>
            </a:endParaRPr>
          </a:p>
          <a:p>
            <a:pPr>
              <a:tabLst>
                <a:tab pos="28575" algn="l"/>
                <a:tab pos="38100" algn="l"/>
              </a:tabLst>
              <a:defRPr/>
            </a:pPr>
            <a:r>
              <a:rPr lang="zh-CN" altLang="en-US" sz="1053" dirty="0">
                <a:solidFill>
                  <a:srgbClr val="0000FF"/>
                </a:solidFill>
                <a:latin typeface="微软雅黑"/>
              </a:rPr>
              <a:t>性能变化</a:t>
            </a:r>
          </a:p>
        </p:txBody>
      </p:sp>
      <p:sp>
        <p:nvSpPr>
          <p:cNvPr id="36" name="TextBox 35"/>
          <p:cNvSpPr txBox="1"/>
          <p:nvPr/>
        </p:nvSpPr>
        <p:spPr>
          <a:xfrm>
            <a:off x="6321933" y="2997015"/>
            <a:ext cx="1077218" cy="128240"/>
          </a:xfrm>
          <a:prstGeom prst="rect">
            <a:avLst/>
          </a:prstGeom>
          <a:noFill/>
        </p:spPr>
        <p:txBody>
          <a:bodyPr vert="horz" wrap="none" lIns="0" tIns="0" rIns="0" bIns="0" rtlCol="0">
            <a:spAutoFit/>
          </a:bodyPr>
          <a:lstStyle/>
          <a:p>
            <a:pPr>
              <a:lnSpc>
                <a:spcPts val="1012"/>
              </a:lnSpc>
            </a:pPr>
            <a:r>
              <a:rPr lang="zh-CN" altLang="en-US" sz="1053" dirty="0">
                <a:solidFill>
                  <a:srgbClr val="00B050"/>
                </a:solidFill>
                <a:latin typeface="微软雅黑"/>
              </a:rPr>
              <a:t>训练样本的标记与</a:t>
            </a:r>
          </a:p>
        </p:txBody>
      </p:sp>
      <p:sp>
        <p:nvSpPr>
          <p:cNvPr id="37" name="TextBox 36"/>
          <p:cNvSpPr txBox="1"/>
          <p:nvPr/>
        </p:nvSpPr>
        <p:spPr>
          <a:xfrm>
            <a:off x="1597498" y="3153606"/>
            <a:ext cx="5880216" cy="1058047"/>
          </a:xfrm>
          <a:prstGeom prst="rect">
            <a:avLst/>
          </a:prstGeom>
          <a:noFill/>
        </p:spPr>
        <p:txBody>
          <a:bodyPr vert="horz" wrap="square" lIns="0" tIns="0" rIns="0" bIns="0" rtlCol="0">
            <a:spAutoFit/>
          </a:bodyPr>
          <a:lstStyle/>
          <a:p>
            <a:pPr>
              <a:lnSpc>
                <a:spcPts val="1012"/>
              </a:lnSpc>
              <a:tabLst>
                <a:tab pos="1752600" algn="l"/>
                <a:tab pos="4848225" algn="l"/>
              </a:tabLst>
              <a:defRPr/>
            </a:pPr>
            <a:r>
              <a:rPr lang="zh-CN" altLang="en-US" sz="1350" dirty="0"/>
              <a:t>		</a:t>
            </a:r>
            <a:r>
              <a:rPr lang="zh-CN" altLang="en-US" sz="1053" dirty="0">
                <a:solidFill>
                  <a:srgbClr val="00B050"/>
                </a:solidFill>
                <a:latin typeface="微软雅黑"/>
              </a:rPr>
              <a:t>真实标记有区别</a:t>
            </a:r>
          </a:p>
          <a:p>
            <a:pPr>
              <a:lnSpc>
                <a:spcPts val="750"/>
              </a:lnSpc>
              <a:tabLst>
                <a:tab pos="1752600" algn="l"/>
                <a:tab pos="4848225" algn="l"/>
              </a:tabLst>
              <a:defRPr/>
            </a:pPr>
            <a:endParaRPr lang="zh-CN" altLang="en-US" sz="1053" dirty="0">
              <a:solidFill>
                <a:srgbClr val="00B050"/>
              </a:solidFill>
              <a:latin typeface="微软雅黑"/>
            </a:endParaRPr>
          </a:p>
          <a:p>
            <a:pPr>
              <a:lnSpc>
                <a:spcPts val="750"/>
              </a:lnSpc>
              <a:tabLst>
                <a:tab pos="1752600" algn="l"/>
                <a:tab pos="4848225" algn="l"/>
              </a:tabLst>
              <a:defRPr/>
            </a:pPr>
            <a:endParaRPr lang="zh-CN" altLang="en-US" sz="1053" dirty="0">
              <a:solidFill>
                <a:srgbClr val="00B050"/>
              </a:solidFill>
              <a:latin typeface="微软雅黑"/>
            </a:endParaRPr>
          </a:p>
          <a:p>
            <a:pPr>
              <a:lnSpc>
                <a:spcPts val="1151"/>
              </a:lnSpc>
              <a:tabLst>
                <a:tab pos="1752600" algn="l"/>
                <a:tab pos="4848225" algn="l"/>
              </a:tabLst>
              <a:defRPr/>
            </a:pPr>
            <a:r>
              <a:rPr lang="zh-CN" altLang="en-US" sz="1053" dirty="0">
                <a:solidFill>
                  <a:srgbClr val="00B050"/>
                </a:solidFill>
                <a:latin typeface="微软雅黑"/>
              </a:rPr>
              <a:t>	表达了当前任务上任何学习算法</a:t>
            </a:r>
          </a:p>
          <a:p>
            <a:pPr>
              <a:lnSpc>
                <a:spcPts val="1233"/>
              </a:lnSpc>
              <a:tabLst>
                <a:tab pos="1752600" algn="l"/>
                <a:tab pos="4848225" algn="l"/>
              </a:tabLst>
              <a:defRPr/>
            </a:pPr>
            <a:r>
              <a:rPr lang="zh-CN" altLang="en-US" sz="1053" dirty="0">
                <a:solidFill>
                  <a:srgbClr val="00B050"/>
                </a:solidFill>
                <a:latin typeface="微软雅黑"/>
              </a:rPr>
              <a:t>	所能达到的期望泛化误差下界</a:t>
            </a:r>
          </a:p>
          <a:p>
            <a:pPr>
              <a:lnSpc>
                <a:spcPts val="750"/>
              </a:lnSpc>
              <a:tabLst>
                <a:tab pos="1752600" algn="l"/>
                <a:tab pos="4848225" algn="l"/>
              </a:tabLst>
              <a:defRPr/>
            </a:pPr>
            <a:endParaRPr lang="zh-CN" altLang="en-US" sz="1053" dirty="0">
              <a:solidFill>
                <a:srgbClr val="00B050"/>
              </a:solidFill>
              <a:latin typeface="微软雅黑"/>
            </a:endParaRPr>
          </a:p>
          <a:p>
            <a:pPr>
              <a:lnSpc>
                <a:spcPts val="750"/>
              </a:lnSpc>
              <a:tabLst>
                <a:tab pos="1752600" algn="l"/>
                <a:tab pos="4848225" algn="l"/>
              </a:tabLst>
              <a:defRPr/>
            </a:pPr>
            <a:endParaRPr lang="zh-CN" altLang="en-US" sz="1053" dirty="0">
              <a:solidFill>
                <a:srgbClr val="00B050"/>
              </a:solidFill>
              <a:latin typeface="微软雅黑"/>
            </a:endParaRPr>
          </a:p>
          <a:p>
            <a:pPr>
              <a:lnSpc>
                <a:spcPts val="750"/>
              </a:lnSpc>
              <a:tabLst>
                <a:tab pos="1752600" algn="l"/>
                <a:tab pos="4848225" algn="l"/>
              </a:tabLst>
              <a:defRPr/>
            </a:pPr>
            <a:endParaRPr lang="zh-CN" altLang="en-US" sz="1053" dirty="0">
              <a:solidFill>
                <a:srgbClr val="00B050"/>
              </a:solidFill>
              <a:latin typeface="微软雅黑"/>
            </a:endParaRPr>
          </a:p>
          <a:p>
            <a:pPr>
              <a:lnSpc>
                <a:spcPts val="750"/>
              </a:lnSpc>
              <a:tabLst>
                <a:tab pos="1752600" algn="l"/>
                <a:tab pos="4848225" algn="l"/>
              </a:tabLst>
              <a:defRPr/>
            </a:pPr>
            <a:endParaRPr lang="zh-CN" altLang="en-US" sz="1053" dirty="0">
              <a:solidFill>
                <a:srgbClr val="00B050"/>
              </a:solidFill>
              <a:latin typeface="微软雅黑"/>
            </a:endParaRPr>
          </a:p>
        </p:txBody>
      </p:sp>
      <p:sp>
        <p:nvSpPr>
          <p:cNvPr id="4" name="标题 1">
            <a:extLst>
              <a:ext uri="{FF2B5EF4-FFF2-40B4-BE49-F238E27FC236}">
                <a16:creationId xmlns:a16="http://schemas.microsoft.com/office/drawing/2014/main" id="{BA871674-CD81-1FE6-C0DB-BB9043731FEB}"/>
              </a:ext>
            </a:extLst>
          </p:cNvPr>
          <p:cNvSpPr txBox="1">
            <a:spLocks/>
          </p:cNvSpPr>
          <p:nvPr/>
        </p:nvSpPr>
        <p:spPr>
          <a:xfrm>
            <a:off x="220266" y="166688"/>
            <a:ext cx="8642747" cy="508397"/>
          </a:xfrm>
          <a:prstGeom prst="rect">
            <a:avLst/>
          </a:prstGeom>
        </p:spPr>
        <p:txBody>
          <a:bodyPr>
            <a:normAutofit/>
          </a:bodyPr>
          <a:lst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a:r>
              <a:rPr lang="zh-CN" altLang="en-US" sz="2700" kern="0" dirty="0">
                <a:solidFill>
                  <a:srgbClr val="C00000"/>
                </a:solidFill>
              </a:rPr>
              <a:t>偏差与方差</a:t>
            </a:r>
            <a:r>
              <a:rPr lang="en-US" altLang="zh-CN" sz="2700" kern="0" dirty="0">
                <a:solidFill>
                  <a:srgbClr val="C00000"/>
                </a:solidFill>
              </a:rPr>
              <a:t>---</a:t>
            </a:r>
            <a:r>
              <a:rPr lang="zh-CN" altLang="en-US" sz="2700" kern="0" dirty="0">
                <a:solidFill>
                  <a:srgbClr val="C00000"/>
                </a:solidFill>
              </a:rPr>
              <a:t>泛化误差分析</a:t>
            </a:r>
            <a:endParaRPr lang="zh-CN" altLang="en-US" sz="2700" kern="0" dirty="0"/>
          </a:p>
        </p:txBody>
      </p:sp>
      <p:sp>
        <p:nvSpPr>
          <p:cNvPr id="11" name="对话气泡: 圆角矩形 10">
            <a:extLst>
              <a:ext uri="{FF2B5EF4-FFF2-40B4-BE49-F238E27FC236}">
                <a16:creationId xmlns:a16="http://schemas.microsoft.com/office/drawing/2014/main" id="{64A2A129-E8E4-044C-2FBF-C3A03D7639BC}"/>
              </a:ext>
            </a:extLst>
          </p:cNvPr>
          <p:cNvSpPr/>
          <p:nvPr/>
        </p:nvSpPr>
        <p:spPr>
          <a:xfrm>
            <a:off x="7453315" y="3802578"/>
            <a:ext cx="1690686" cy="351389"/>
          </a:xfrm>
          <a:prstGeom prst="wedgeRoundRectCallout">
            <a:avLst>
              <a:gd name="adj1" fmla="val -105345"/>
              <a:gd name="adj2" fmla="val -58406"/>
              <a:gd name="adj3" fmla="val 16667"/>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srgbClr val="C00000"/>
                </a:solidFill>
              </a:rPr>
              <a:t>𝑦</a:t>
            </a:r>
            <a:r>
              <a:rPr lang="zh-CN" altLang="en-US" sz="1050" b="1" baseline="-25000" dirty="0">
                <a:solidFill>
                  <a:srgbClr val="C00000"/>
                </a:solidFill>
              </a:rPr>
              <a:t>𝐷</a:t>
            </a:r>
            <a:r>
              <a:rPr lang="zh-CN" altLang="en-US" sz="1050" b="1" dirty="0">
                <a:solidFill>
                  <a:srgbClr val="C00000"/>
                </a:solidFill>
              </a:rPr>
              <a:t> 为数据集</a:t>
            </a:r>
            <a:r>
              <a:rPr lang="en-US" altLang="zh-CN" sz="1050" b="1" dirty="0">
                <a:solidFill>
                  <a:srgbClr val="C00000"/>
                </a:solidFill>
              </a:rPr>
              <a:t>D</a:t>
            </a:r>
            <a:r>
              <a:rPr lang="zh-CN" altLang="en-US" sz="1050" b="1" dirty="0">
                <a:solidFill>
                  <a:srgbClr val="C00000"/>
                </a:solidFill>
              </a:rPr>
              <a:t>中的标记</a:t>
            </a:r>
          </a:p>
        </p:txBody>
      </p:sp>
      <p:sp>
        <p:nvSpPr>
          <p:cNvPr id="13" name="文本框 12">
            <a:extLst>
              <a:ext uri="{FF2B5EF4-FFF2-40B4-BE49-F238E27FC236}">
                <a16:creationId xmlns:a16="http://schemas.microsoft.com/office/drawing/2014/main" id="{7B34B2EA-1C19-708B-353E-A12AEB86E575}"/>
              </a:ext>
            </a:extLst>
          </p:cNvPr>
          <p:cNvSpPr txBox="1"/>
          <p:nvPr/>
        </p:nvSpPr>
        <p:spPr>
          <a:xfrm>
            <a:off x="1456449" y="4201927"/>
            <a:ext cx="6571719" cy="576889"/>
          </a:xfrm>
          <a:prstGeom prst="rect">
            <a:avLst/>
          </a:prstGeom>
          <a:noFill/>
        </p:spPr>
        <p:txBody>
          <a:bodyPr wrap="square">
            <a:spAutoFit/>
          </a:bodyPr>
          <a:lstStyle/>
          <a:p>
            <a:pPr>
              <a:lnSpc>
                <a:spcPts val="1944"/>
              </a:lnSpc>
              <a:tabLst>
                <a:tab pos="1752600" algn="l"/>
                <a:tab pos="4848225" algn="l"/>
              </a:tabLst>
              <a:defRPr/>
            </a:pPr>
            <a:r>
              <a:rPr lang="zh-CN" altLang="en-US" sz="1350" dirty="0">
                <a:solidFill>
                  <a:srgbClr val="000000"/>
                </a:solidFill>
                <a:latin typeface="微软雅黑"/>
              </a:rPr>
              <a:t>泛化性能是由</a:t>
            </a:r>
            <a:r>
              <a:rPr lang="zh-CN" altLang="en-US" sz="1350" dirty="0">
                <a:solidFill>
                  <a:srgbClr val="FF0000"/>
                </a:solidFill>
                <a:latin typeface="微软雅黑"/>
              </a:rPr>
              <a:t>学习算法的能力</a:t>
            </a:r>
            <a:r>
              <a:rPr lang="zh-CN" altLang="en-US" sz="1350" dirty="0">
                <a:solidFill>
                  <a:srgbClr val="000000"/>
                </a:solidFill>
                <a:latin typeface="微软雅黑"/>
              </a:rPr>
              <a:t>、</a:t>
            </a:r>
            <a:r>
              <a:rPr lang="zh-CN" altLang="en-US" sz="1350" dirty="0">
                <a:solidFill>
                  <a:srgbClr val="0000FF"/>
                </a:solidFill>
                <a:latin typeface="微软雅黑"/>
              </a:rPr>
              <a:t>数据的充分性</a:t>
            </a:r>
            <a:r>
              <a:rPr lang="zh-CN" altLang="en-US" sz="1350" dirty="0">
                <a:solidFill>
                  <a:srgbClr val="000000"/>
                </a:solidFill>
                <a:latin typeface="微软雅黑"/>
              </a:rPr>
              <a:t>以及</a:t>
            </a:r>
            <a:r>
              <a:rPr lang="zh-CN" altLang="en-US" sz="1350" dirty="0">
                <a:solidFill>
                  <a:srgbClr val="00B050"/>
                </a:solidFill>
                <a:latin typeface="微软雅黑"/>
              </a:rPr>
              <a:t>学习任务</a:t>
            </a:r>
          </a:p>
          <a:p>
            <a:pPr>
              <a:lnSpc>
                <a:spcPts val="2106"/>
              </a:lnSpc>
              <a:tabLst>
                <a:tab pos="1752600" algn="l"/>
                <a:tab pos="4848225" algn="l"/>
              </a:tabLst>
              <a:defRPr/>
            </a:pPr>
            <a:r>
              <a:rPr lang="zh-CN" altLang="en-US" sz="1350" dirty="0">
                <a:solidFill>
                  <a:srgbClr val="00B050"/>
                </a:solidFill>
                <a:latin typeface="微软雅黑"/>
              </a:rPr>
              <a:t>本身的难度</a:t>
            </a:r>
            <a:r>
              <a:rPr lang="zh-CN" altLang="en-US" sz="1350" dirty="0">
                <a:solidFill>
                  <a:srgbClr val="000000"/>
                </a:solidFill>
                <a:latin typeface="微软雅黑"/>
              </a:rPr>
              <a:t>共同决定</a:t>
            </a:r>
          </a:p>
        </p:txBody>
      </p:sp>
      <p:sp>
        <p:nvSpPr>
          <p:cNvPr id="15" name="对话气泡: 圆角矩形 14">
            <a:extLst>
              <a:ext uri="{FF2B5EF4-FFF2-40B4-BE49-F238E27FC236}">
                <a16:creationId xmlns:a16="http://schemas.microsoft.com/office/drawing/2014/main" id="{FD705FCB-DBFE-39CC-5B00-B637022A136F}"/>
              </a:ext>
            </a:extLst>
          </p:cNvPr>
          <p:cNvSpPr/>
          <p:nvPr/>
        </p:nvSpPr>
        <p:spPr>
          <a:xfrm>
            <a:off x="7941770" y="2976332"/>
            <a:ext cx="1202229" cy="354547"/>
          </a:xfrm>
          <a:prstGeom prst="wedgeRoundRectCallout">
            <a:avLst>
              <a:gd name="adj1" fmla="val -131090"/>
              <a:gd name="adj2" fmla="val 118765"/>
              <a:gd name="adj3" fmla="val 16667"/>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900" b="1" dirty="0">
                <a:solidFill>
                  <a:srgbClr val="C00000"/>
                </a:solidFill>
              </a:rPr>
              <a:t>𝑦是 𝒙的真实标记</a:t>
            </a:r>
          </a:p>
        </p:txBody>
      </p:sp>
      <p:sp>
        <p:nvSpPr>
          <p:cNvPr id="16" name="对话气泡: 圆角矩形 15">
            <a:extLst>
              <a:ext uri="{FF2B5EF4-FFF2-40B4-BE49-F238E27FC236}">
                <a16:creationId xmlns:a16="http://schemas.microsoft.com/office/drawing/2014/main" id="{5641B322-F529-4443-6A5B-6C04CC0A651C}"/>
              </a:ext>
            </a:extLst>
          </p:cNvPr>
          <p:cNvSpPr/>
          <p:nvPr/>
        </p:nvSpPr>
        <p:spPr>
          <a:xfrm>
            <a:off x="0" y="3398979"/>
            <a:ext cx="1990600" cy="315771"/>
          </a:xfrm>
          <a:prstGeom prst="wedgeRoundRectCallout">
            <a:avLst>
              <a:gd name="adj1" fmla="val 172909"/>
              <a:gd name="adj2" fmla="val -170908"/>
              <a:gd name="adj3" fmla="val 16667"/>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900" b="1" dirty="0">
                <a:solidFill>
                  <a:srgbClr val="C00000"/>
                </a:solidFill>
              </a:rPr>
              <a:t>𝑓</a:t>
            </a:r>
            <a:r>
              <a:rPr lang="en-US" altLang="zh-CN" sz="900" b="1" dirty="0">
                <a:solidFill>
                  <a:srgbClr val="C00000"/>
                </a:solidFill>
              </a:rPr>
              <a:t>(</a:t>
            </a:r>
            <a:r>
              <a:rPr lang="zh-CN" altLang="en-US" sz="900" b="1" dirty="0">
                <a:solidFill>
                  <a:srgbClr val="C00000"/>
                </a:solidFill>
              </a:rPr>
              <a:t>𝒙</a:t>
            </a:r>
            <a:r>
              <a:rPr lang="en-US" altLang="zh-CN" sz="900" b="1" dirty="0">
                <a:solidFill>
                  <a:srgbClr val="C00000"/>
                </a:solidFill>
              </a:rPr>
              <a:t>;</a:t>
            </a:r>
            <a:r>
              <a:rPr lang="zh-CN" altLang="en-US" sz="900" b="1" dirty="0">
                <a:solidFill>
                  <a:srgbClr val="C00000"/>
                </a:solidFill>
              </a:rPr>
              <a:t>𝐷</a:t>
            </a:r>
            <a:r>
              <a:rPr lang="en-US" altLang="zh-CN" sz="900" b="1" dirty="0">
                <a:solidFill>
                  <a:srgbClr val="C00000"/>
                </a:solidFill>
              </a:rPr>
              <a:t>)</a:t>
            </a:r>
            <a:r>
              <a:rPr lang="zh-CN" altLang="en-US" sz="900" b="1" dirty="0">
                <a:solidFill>
                  <a:srgbClr val="C00000"/>
                </a:solidFill>
              </a:rPr>
              <a:t>为数据集</a:t>
            </a:r>
            <a:r>
              <a:rPr lang="en-US" altLang="zh-CN" sz="900" b="1" dirty="0">
                <a:solidFill>
                  <a:srgbClr val="C00000"/>
                </a:solidFill>
              </a:rPr>
              <a:t>D</a:t>
            </a:r>
            <a:r>
              <a:rPr lang="zh-CN" altLang="en-US" sz="900" b="1" dirty="0">
                <a:solidFill>
                  <a:srgbClr val="C00000"/>
                </a:solidFill>
              </a:rPr>
              <a:t>上训练的模型对 𝒙的预测输出 </a:t>
            </a:r>
          </a:p>
        </p:txBody>
      </p:sp>
      <p:sp>
        <p:nvSpPr>
          <p:cNvPr id="17" name="对话气泡: 圆角矩形 16">
            <a:extLst>
              <a:ext uri="{FF2B5EF4-FFF2-40B4-BE49-F238E27FC236}">
                <a16:creationId xmlns:a16="http://schemas.microsoft.com/office/drawing/2014/main" id="{3315BBFA-2C85-22A6-FD32-8EC95BB3841F}"/>
              </a:ext>
            </a:extLst>
          </p:cNvPr>
          <p:cNvSpPr/>
          <p:nvPr/>
        </p:nvSpPr>
        <p:spPr>
          <a:xfrm>
            <a:off x="287461" y="1474264"/>
            <a:ext cx="1708340" cy="433781"/>
          </a:xfrm>
          <a:prstGeom prst="wedgeRoundRectCallout">
            <a:avLst>
              <a:gd name="adj1" fmla="val 156275"/>
              <a:gd name="adj2" fmla="val 109566"/>
              <a:gd name="adj3" fmla="val 166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8" name="图片 17">
            <a:extLst>
              <a:ext uri="{FF2B5EF4-FFF2-40B4-BE49-F238E27FC236}">
                <a16:creationId xmlns:a16="http://schemas.microsoft.com/office/drawing/2014/main" id="{CB5F64BC-1F28-EE20-B09A-850B34FBBBB2}"/>
              </a:ext>
            </a:extLst>
          </p:cNvPr>
          <p:cNvPicPr>
            <a:picLocks noChangeAspect="1"/>
          </p:cNvPicPr>
          <p:nvPr/>
        </p:nvPicPr>
        <p:blipFill>
          <a:blip r:embed="rId4"/>
          <a:stretch>
            <a:fillRect/>
          </a:stretch>
        </p:blipFill>
        <p:spPr>
          <a:xfrm>
            <a:off x="418526" y="1564773"/>
            <a:ext cx="1446207" cy="269689"/>
          </a:xfrm>
          <a:prstGeom prst="rect">
            <a:avLst/>
          </a:prstGeom>
        </p:spPr>
      </p:pic>
      <p:sp>
        <p:nvSpPr>
          <p:cNvPr id="14" name="灯片编号占位符 13">
            <a:extLst>
              <a:ext uri="{FF2B5EF4-FFF2-40B4-BE49-F238E27FC236}">
                <a16:creationId xmlns:a16="http://schemas.microsoft.com/office/drawing/2014/main" id="{E9F3D9EB-68F8-1C42-B19F-BB33E97F3293}"/>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89</a:t>
            </a:fld>
            <a:endParaRPr lang="en-US">
              <a:solidFill>
                <a:prstClr val="black">
                  <a:tint val="75000"/>
                </a:prstClr>
              </a:solidFill>
            </a:endParaRPr>
          </a:p>
        </p:txBody>
      </p:sp>
    </p:spTree>
    <p:extLst>
      <p:ext uri="{BB962C8B-B14F-4D97-AF65-F5344CB8AC3E}">
        <p14:creationId xmlns:p14="http://schemas.microsoft.com/office/powerpoint/2010/main" val="816720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5">
            <a:extLst>
              <a:ext uri="{FF2B5EF4-FFF2-40B4-BE49-F238E27FC236}">
                <a16:creationId xmlns:a16="http://schemas.microsoft.com/office/drawing/2014/main" id="{3638CF27-022E-2C4C-BC18-473F7D18E4A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sz="2100">
                <a:solidFill>
                  <a:schemeClr val="tx1"/>
                </a:solidFill>
                <a:latin typeface="Tahoma" panose="020B0604030504040204" pitchFamily="34" charset="0"/>
              </a:defRPr>
            </a:lvl1pPr>
            <a:lvl2pPr marL="557213" indent="-214313">
              <a:spcBef>
                <a:spcPct val="20000"/>
              </a:spcBef>
              <a:buClr>
                <a:schemeClr val="hlink"/>
              </a:buClr>
              <a:buSzPct val="55000"/>
              <a:buFont typeface="Wingdings" pitchFamily="2" charset="2"/>
              <a:buChar char="n"/>
              <a:defRPr sz="2100">
                <a:solidFill>
                  <a:schemeClr val="tx1"/>
                </a:solidFill>
                <a:latin typeface="Tahoma" panose="020B0604030504040204" pitchFamily="34" charset="0"/>
              </a:defRPr>
            </a:lvl2pPr>
            <a:lvl3pPr marL="857250" indent="-171450">
              <a:spcBef>
                <a:spcPct val="20000"/>
              </a:spcBef>
              <a:buClr>
                <a:schemeClr val="folHlink"/>
              </a:buClr>
              <a:buSzPct val="50000"/>
              <a:buFont typeface="Wingdings" pitchFamily="2" charset="2"/>
              <a:buChar char="n"/>
              <a:defRPr sz="1800">
                <a:solidFill>
                  <a:schemeClr val="tx1"/>
                </a:solidFill>
                <a:latin typeface="Tahoma" panose="020B0604030504040204" pitchFamily="34" charset="0"/>
              </a:defRPr>
            </a:lvl3pPr>
            <a:lvl4pPr marL="1200150" indent="-171450">
              <a:spcBef>
                <a:spcPct val="20000"/>
              </a:spcBef>
              <a:buClr>
                <a:schemeClr val="accent2"/>
              </a:buClr>
              <a:buSzPct val="55000"/>
              <a:buFont typeface="Wingdings" pitchFamily="2" charset="2"/>
              <a:buChar char="n"/>
              <a:defRPr sz="1500">
                <a:solidFill>
                  <a:schemeClr val="tx1"/>
                </a:solidFill>
                <a:latin typeface="Tahoma" panose="020B0604030504040204" pitchFamily="34" charset="0"/>
              </a:defRPr>
            </a:lvl4pPr>
            <a:lvl5pPr marL="1543050" indent="-171450">
              <a:spcBef>
                <a:spcPct val="20000"/>
              </a:spcBef>
              <a:buClr>
                <a:schemeClr val="accent1"/>
              </a:buClr>
              <a:buSzPct val="50000"/>
              <a:buFont typeface="Wingdings" pitchFamily="2" charset="2"/>
              <a:buChar char="n"/>
              <a:defRPr sz="1500">
                <a:solidFill>
                  <a:schemeClr val="tx1"/>
                </a:solidFill>
                <a:latin typeface="Tahoma" panose="020B0604030504040204" pitchFamily="34" charset="0"/>
              </a:defRPr>
            </a:lvl5pPr>
            <a:lvl6pPr marL="1885950" indent="-171450" eaLnBrk="0" fontAlgn="base" hangingPunct="0">
              <a:spcBef>
                <a:spcPct val="20000"/>
              </a:spcBef>
              <a:spcAft>
                <a:spcPct val="0"/>
              </a:spcAft>
              <a:buClr>
                <a:schemeClr val="accent1"/>
              </a:buClr>
              <a:buSzPct val="50000"/>
              <a:buFont typeface="Wingdings" pitchFamily="2" charset="2"/>
              <a:buChar char="n"/>
              <a:defRPr sz="1500">
                <a:solidFill>
                  <a:schemeClr val="tx1"/>
                </a:solidFill>
                <a:latin typeface="Tahoma" panose="020B0604030504040204" pitchFamily="34" charset="0"/>
              </a:defRPr>
            </a:lvl6pPr>
            <a:lvl7pPr marL="2228850" indent="-171450" eaLnBrk="0" fontAlgn="base" hangingPunct="0">
              <a:spcBef>
                <a:spcPct val="20000"/>
              </a:spcBef>
              <a:spcAft>
                <a:spcPct val="0"/>
              </a:spcAft>
              <a:buClr>
                <a:schemeClr val="accent1"/>
              </a:buClr>
              <a:buSzPct val="50000"/>
              <a:buFont typeface="Wingdings" pitchFamily="2" charset="2"/>
              <a:buChar char="n"/>
              <a:defRPr sz="1500">
                <a:solidFill>
                  <a:schemeClr val="tx1"/>
                </a:solidFill>
                <a:latin typeface="Tahoma" panose="020B0604030504040204" pitchFamily="34" charset="0"/>
              </a:defRPr>
            </a:lvl7pPr>
            <a:lvl8pPr marL="2571750" indent="-171450" eaLnBrk="0" fontAlgn="base" hangingPunct="0">
              <a:spcBef>
                <a:spcPct val="20000"/>
              </a:spcBef>
              <a:spcAft>
                <a:spcPct val="0"/>
              </a:spcAft>
              <a:buClr>
                <a:schemeClr val="accent1"/>
              </a:buClr>
              <a:buSzPct val="50000"/>
              <a:buFont typeface="Wingdings" pitchFamily="2" charset="2"/>
              <a:buChar char="n"/>
              <a:defRPr sz="1500">
                <a:solidFill>
                  <a:schemeClr val="tx1"/>
                </a:solidFill>
                <a:latin typeface="Tahoma" panose="020B0604030504040204" pitchFamily="34" charset="0"/>
              </a:defRPr>
            </a:lvl8pPr>
            <a:lvl9pPr marL="2914650" indent="-171450" eaLnBrk="0" fontAlgn="base" hangingPunct="0">
              <a:spcBef>
                <a:spcPct val="20000"/>
              </a:spcBef>
              <a:spcAft>
                <a:spcPct val="0"/>
              </a:spcAft>
              <a:buClr>
                <a:schemeClr val="accent1"/>
              </a:buClr>
              <a:buSzPct val="50000"/>
              <a:buFont typeface="Wingdings" pitchFamily="2" charset="2"/>
              <a:buChar char="n"/>
              <a:defRPr sz="1500">
                <a:solidFill>
                  <a:schemeClr val="tx1"/>
                </a:solidFill>
                <a:latin typeface="Tahoma" panose="020B0604030504040204" pitchFamily="34" charset="0"/>
              </a:defRPr>
            </a:lvl9pPr>
          </a:lstStyle>
          <a:p>
            <a:pPr>
              <a:spcBef>
                <a:spcPct val="0"/>
              </a:spcBef>
              <a:buClrTx/>
              <a:buSzTx/>
              <a:buFontTx/>
              <a:buNone/>
            </a:pPr>
            <a:fld id="{B94C8930-911C-0148-90A3-D0C56BA575C3}" type="slidenum">
              <a:rPr lang="zh-CN" altLang="en-US" sz="900"/>
              <a:pPr>
                <a:spcBef>
                  <a:spcPct val="0"/>
                </a:spcBef>
                <a:buClrTx/>
                <a:buSzTx/>
                <a:buFontTx/>
                <a:buNone/>
              </a:pPr>
              <a:t>9</a:t>
            </a:fld>
            <a:endParaRPr lang="en-US" altLang="zh-CN" sz="900"/>
          </a:p>
        </p:txBody>
      </p:sp>
      <p:sp>
        <p:nvSpPr>
          <p:cNvPr id="36867" name="Rectangle 2">
            <a:extLst>
              <a:ext uri="{FF2B5EF4-FFF2-40B4-BE49-F238E27FC236}">
                <a16:creationId xmlns:a16="http://schemas.microsoft.com/office/drawing/2014/main" id="{E2D0C72B-D62A-6643-9295-1E572E22F851}"/>
              </a:ext>
            </a:extLst>
          </p:cNvPr>
          <p:cNvSpPr>
            <a:spLocks noGrp="1" noChangeArrowheads="1"/>
          </p:cNvSpPr>
          <p:nvPr>
            <p:ph type="title"/>
          </p:nvPr>
        </p:nvSpPr>
        <p:spPr>
          <a:xfrm>
            <a:off x="1543050" y="285750"/>
            <a:ext cx="6343650" cy="571500"/>
          </a:xfrm>
          <a:noFill/>
        </p:spPr>
        <p:txBody>
          <a:bodyPr vert="horz" lIns="69056" tIns="34529" rIns="69056" bIns="34529" rtlCol="0" anchor="ctr">
            <a:normAutofit/>
          </a:bodyPr>
          <a:lstStyle/>
          <a:p>
            <a:pPr>
              <a:lnSpc>
                <a:spcPct val="110000"/>
              </a:lnSpc>
            </a:pPr>
            <a:r>
              <a:rPr lang="zh-CN" altLang="en-US" sz="2400">
                <a:latin typeface="微软雅黑" panose="020B0503020204020204" pitchFamily="34" charset="-122"/>
                <a:ea typeface="微软雅黑" panose="020B0503020204020204" pitchFamily="34" charset="-122"/>
              </a:rPr>
              <a:t>数据预处理</a:t>
            </a:r>
            <a:endParaRPr lang="en-US" altLang="zh-CN" sz="2400">
              <a:latin typeface="微软雅黑" panose="020B0503020204020204" pitchFamily="34" charset="-122"/>
              <a:ea typeface="微软雅黑" panose="020B0503020204020204" pitchFamily="34" charset="-122"/>
            </a:endParaRPr>
          </a:p>
        </p:txBody>
      </p:sp>
      <p:sp>
        <p:nvSpPr>
          <p:cNvPr id="36868" name="Rectangle 3">
            <a:extLst>
              <a:ext uri="{FF2B5EF4-FFF2-40B4-BE49-F238E27FC236}">
                <a16:creationId xmlns:a16="http://schemas.microsoft.com/office/drawing/2014/main" id="{567A5D65-5C21-1844-A543-24F33DDF1206}"/>
              </a:ext>
            </a:extLst>
          </p:cNvPr>
          <p:cNvSpPr>
            <a:spLocks noGrp="1" noChangeArrowheads="1"/>
          </p:cNvSpPr>
          <p:nvPr>
            <p:ph type="body" idx="1"/>
          </p:nvPr>
        </p:nvSpPr>
        <p:spPr>
          <a:xfrm>
            <a:off x="457200" y="1257300"/>
            <a:ext cx="8077200" cy="3371850"/>
          </a:xfrm>
          <a:noFill/>
        </p:spPr>
        <p:txBody>
          <a:bodyPr vert="horz" lIns="69056" tIns="34529" rIns="69056" bIns="34529" rtlCol="0">
            <a:normAutofit/>
          </a:bodyPr>
          <a:lstStyle/>
          <a:p>
            <a:pPr eaLnBrk="1" hangingPunct="1">
              <a:lnSpc>
                <a:spcPct val="110000"/>
              </a:lnSpc>
            </a:pPr>
            <a:r>
              <a:rPr lang="zh-CN" altLang="en-US" sz="1500" dirty="0">
                <a:ea typeface="宋体" panose="02010600030101010101" pitchFamily="2" charset="-122"/>
              </a:rPr>
              <a:t>数据清洗</a:t>
            </a:r>
          </a:p>
          <a:p>
            <a:pPr lvl="1" eaLnBrk="1" hangingPunct="1">
              <a:lnSpc>
                <a:spcPct val="110000"/>
              </a:lnSpc>
            </a:pPr>
            <a:r>
              <a:rPr lang="zh-CN" altLang="en-US" sz="1500" dirty="0">
                <a:ea typeface="宋体" panose="02010600030101010101" pitchFamily="2" charset="-122"/>
              </a:rPr>
              <a:t>对数据进行预处理，去掉噪声，对缺失数据进行处理（用某个最常用的值代替或者根据统计用某个最可能的值代替）</a:t>
            </a:r>
            <a:endParaRPr lang="en-US" altLang="zh-CN" sz="1500" dirty="0">
              <a:ea typeface="宋体" panose="02010600030101010101" pitchFamily="2" charset="-122"/>
            </a:endParaRPr>
          </a:p>
          <a:p>
            <a:pPr eaLnBrk="1" hangingPunct="1">
              <a:lnSpc>
                <a:spcPct val="110000"/>
              </a:lnSpc>
            </a:pPr>
            <a:r>
              <a:rPr lang="zh-CN" altLang="en-US" sz="1500" dirty="0">
                <a:solidFill>
                  <a:srgbClr val="FF0000"/>
                </a:solidFill>
                <a:ea typeface="宋体" panose="02010600030101010101" pitchFamily="2" charset="-122"/>
              </a:rPr>
              <a:t>特征选择</a:t>
            </a:r>
            <a:endParaRPr lang="en-US" altLang="zh-CN" sz="1500" dirty="0">
              <a:solidFill>
                <a:srgbClr val="FF0000"/>
              </a:solidFill>
              <a:ea typeface="宋体" panose="02010600030101010101" pitchFamily="2" charset="-122"/>
            </a:endParaRPr>
          </a:p>
          <a:p>
            <a:pPr lvl="1" eaLnBrk="1" hangingPunct="1">
              <a:lnSpc>
                <a:spcPct val="110000"/>
              </a:lnSpc>
            </a:pPr>
            <a:r>
              <a:rPr lang="zh-CN" altLang="en-US" sz="1500" dirty="0">
                <a:ea typeface="宋体" panose="02010600030101010101" pitchFamily="2" charset="-122"/>
              </a:rPr>
              <a:t>去掉某些不相关的或者冗余的属性（如银行进行贷款信誉评估时不需要考虑属于一周的某一天）</a:t>
            </a:r>
            <a:endParaRPr lang="en-US" altLang="zh-CN" sz="1500" dirty="0">
              <a:ea typeface="宋体" panose="02010600030101010101" pitchFamily="2" charset="-122"/>
            </a:endParaRPr>
          </a:p>
          <a:p>
            <a:pPr eaLnBrk="1" hangingPunct="1">
              <a:lnSpc>
                <a:spcPct val="110000"/>
              </a:lnSpc>
            </a:pPr>
            <a:r>
              <a:rPr lang="zh-CN" altLang="en-US" sz="1500" dirty="0">
                <a:ea typeface="宋体" panose="02010600030101010101" pitchFamily="2" charset="-122"/>
              </a:rPr>
              <a:t>数据转换</a:t>
            </a:r>
            <a:endParaRPr lang="en-US" altLang="zh-CN" sz="1500" dirty="0">
              <a:ea typeface="宋体" panose="02010600030101010101" pitchFamily="2" charset="-122"/>
            </a:endParaRPr>
          </a:p>
          <a:p>
            <a:pPr lvl="1" eaLnBrk="1" hangingPunct="1">
              <a:lnSpc>
                <a:spcPct val="110000"/>
              </a:lnSpc>
            </a:pPr>
            <a:r>
              <a:rPr lang="zh-CN" altLang="en-US" sz="1500" dirty="0">
                <a:ea typeface="宋体" panose="02010600030101010101" pitchFamily="2" charset="-122"/>
              </a:rPr>
              <a:t>对数据进行概括（如将连续的值离散成若干个区域，将街道等上升到城市）</a:t>
            </a:r>
          </a:p>
          <a:p>
            <a:pPr lvl="1" eaLnBrk="1" hangingPunct="1">
              <a:lnSpc>
                <a:spcPct val="110000"/>
              </a:lnSpc>
            </a:pPr>
            <a:r>
              <a:rPr lang="zh-CN" altLang="en-US" sz="1500" dirty="0">
                <a:ea typeface="宋体" panose="02010600030101010101" pitchFamily="2" charset="-122"/>
              </a:rPr>
              <a:t>对数据进行规范化，将某个属性的值缩小到某个指定的范围之内</a:t>
            </a:r>
            <a:endParaRPr lang="en-US" altLang="zh-CN" sz="1500" dirty="0">
              <a:ea typeface="宋体" panose="02010600030101010101" pitchFamily="2" charset="-122"/>
            </a:endParaRPr>
          </a:p>
        </p:txBody>
      </p:sp>
    </p:spTree>
    <p:extLst>
      <p:ext uri="{BB962C8B-B14F-4D97-AF65-F5344CB8AC3E}">
        <p14:creationId xmlns:p14="http://schemas.microsoft.com/office/powerpoint/2010/main" val="3379704767"/>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A3120ED6-B86B-1C72-108D-1617A1D69D4F}"/>
              </a:ext>
            </a:extLst>
          </p:cNvPr>
          <p:cNvSpPr/>
          <p:nvPr/>
        </p:nvSpPr>
        <p:spPr>
          <a:xfrm>
            <a:off x="285387" y="3212741"/>
            <a:ext cx="8289167" cy="443512"/>
          </a:xfrm>
          <a:prstGeom prst="roundRect">
            <a:avLst/>
          </a:prstGeom>
          <a:solidFill>
            <a:srgbClr val="D7EBD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zh-CN" altLang="en-US">
              <a:solidFill>
                <a:srgbClr val="FFFFFF"/>
              </a:solidFill>
              <a:latin typeface="Arial"/>
              <a:ea typeface="宋体"/>
            </a:endParaRPr>
          </a:p>
        </p:txBody>
      </p:sp>
      <p:sp>
        <p:nvSpPr>
          <p:cNvPr id="5" name="矩形: 圆角 4">
            <a:extLst>
              <a:ext uri="{FF2B5EF4-FFF2-40B4-BE49-F238E27FC236}">
                <a16:creationId xmlns:a16="http://schemas.microsoft.com/office/drawing/2014/main" id="{3D1574BC-CA9B-037C-4260-AD57C39BE268}"/>
              </a:ext>
            </a:extLst>
          </p:cNvPr>
          <p:cNvSpPr/>
          <p:nvPr/>
        </p:nvSpPr>
        <p:spPr>
          <a:xfrm>
            <a:off x="285387" y="2759627"/>
            <a:ext cx="8289167" cy="443512"/>
          </a:xfrm>
          <a:prstGeom prst="roundRect">
            <a:avLst/>
          </a:prstGeom>
          <a:solidFill>
            <a:srgbClr val="FBBCA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zh-CN" altLang="en-US">
              <a:solidFill>
                <a:srgbClr val="FFFFFF"/>
              </a:solidFill>
              <a:latin typeface="Arial"/>
              <a:ea typeface="宋体"/>
            </a:endParaRPr>
          </a:p>
        </p:txBody>
      </p:sp>
      <p:sp>
        <p:nvSpPr>
          <p:cNvPr id="4" name="矩形: 圆角 3">
            <a:extLst>
              <a:ext uri="{FF2B5EF4-FFF2-40B4-BE49-F238E27FC236}">
                <a16:creationId xmlns:a16="http://schemas.microsoft.com/office/drawing/2014/main" id="{A0CD5B72-5A9A-8127-39B3-0F7DC4D8EBBD}"/>
              </a:ext>
            </a:extLst>
          </p:cNvPr>
          <p:cNvSpPr/>
          <p:nvPr/>
        </p:nvSpPr>
        <p:spPr>
          <a:xfrm>
            <a:off x="285387" y="2316115"/>
            <a:ext cx="8289167" cy="44351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zh-CN" altLang="en-US">
              <a:solidFill>
                <a:srgbClr val="FFFFFF"/>
              </a:solidFill>
              <a:latin typeface="Arial"/>
              <a:ea typeface="宋体"/>
            </a:endParaRPr>
          </a:p>
        </p:txBody>
      </p:sp>
      <p:sp>
        <p:nvSpPr>
          <p:cNvPr id="2" name="标题 1"/>
          <p:cNvSpPr>
            <a:spLocks noGrp="1"/>
          </p:cNvSpPr>
          <p:nvPr>
            <p:ph type="title"/>
          </p:nvPr>
        </p:nvSpPr>
        <p:spPr>
          <a:xfrm>
            <a:off x="300627" y="105677"/>
            <a:ext cx="5215366" cy="508397"/>
          </a:xfrm>
        </p:spPr>
        <p:txBody>
          <a:bodyPr/>
          <a:lstStyle/>
          <a:p>
            <a:pPr algn="l"/>
            <a:r>
              <a:rPr lang="zh-CN" altLang="en-US" dirty="0">
                <a:solidFill>
                  <a:srgbClr val="C00000"/>
                </a:solidFill>
              </a:rPr>
              <a:t>偏差与方差</a:t>
            </a:r>
            <a:r>
              <a:rPr lang="en-US" altLang="zh-CN" dirty="0">
                <a:solidFill>
                  <a:srgbClr val="C00000"/>
                </a:solidFill>
              </a:rPr>
              <a:t>---</a:t>
            </a:r>
            <a:r>
              <a:rPr lang="zh-CN" altLang="en-US" dirty="0">
                <a:solidFill>
                  <a:srgbClr val="C00000"/>
                </a:solidFill>
              </a:rPr>
              <a:t>泛化误差分析</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85387" y="1181421"/>
                <a:ext cx="8573228" cy="3730058"/>
              </a:xfrm>
            </p:spPr>
            <p:txBody>
              <a:bodyPr>
                <a:noAutofit/>
              </a:bodyPr>
              <a:lstStyle/>
              <a:p>
                <a:r>
                  <a:rPr lang="zh-CN" altLang="en-US" sz="2100" dirty="0">
                    <a:highlight>
                      <a:srgbClr val="00FFFF"/>
                    </a:highlight>
                  </a:rPr>
                  <a:t>泛化误差可分解为偏差、方差和噪声之和</a:t>
                </a:r>
                <a:r>
                  <a:rPr lang="zh-CN" altLang="en-US" sz="2100" dirty="0"/>
                  <a:t>。</a:t>
                </a:r>
                <a:endParaRPr lang="en-US" altLang="zh-CN" sz="2100" dirty="0"/>
              </a:p>
              <a:p>
                <a:pPr marL="3429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𝐷</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𝔼</m:t>
                          </m:r>
                        </m:e>
                        <m:sub>
                          <m:r>
                            <a:rPr lang="en-US" altLang="zh-CN" b="0" i="1" smtClean="0">
                              <a:latin typeface="Cambria Math" panose="02040503050406030204" pitchFamily="18" charset="0"/>
                            </a:rPr>
                            <m:t>𝐷</m:t>
                          </m:r>
                        </m:sub>
                      </m:sSub>
                      <m:d>
                        <m:dPr>
                          <m:begChr m:val="["/>
                          <m:endChr m:val="]"/>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0" i="1" smtClean="0">
                                      <a:latin typeface="Cambria Math" panose="02040503050406030204" pitchFamily="18" charset="0"/>
                                    </a:rPr>
                                    <m:t>;</m:t>
                                  </m:r>
                                  <m:r>
                                    <a:rPr lang="en-US" altLang="zh-CN" b="0" i="1" smtClean="0">
                                      <a:latin typeface="Cambria Math" panose="02040503050406030204" pitchFamily="18" charset="0"/>
                                    </a:rPr>
                                    <m:t>𝐷</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𝐷</m:t>
                                  </m:r>
                                </m:sub>
                              </m:sSub>
                              <m: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𝑏𝑖𝑎𝑠</m:t>
                          </m:r>
                        </m:e>
                        <m:sup>
                          <m:r>
                            <a:rPr lang="en-US" altLang="zh-CN" b="0" i="1" smtClean="0">
                              <a:latin typeface="Cambria Math" panose="02040503050406030204" pitchFamily="18" charset="0"/>
                            </a:rPr>
                            <m:t>2</m:t>
                          </m:r>
                        </m:sup>
                      </m:sSup>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𝑣𝑎𝑟</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zh-CN" altLang="en-US" b="0" i="1" smtClean="0">
                              <a:latin typeface="Cambria Math" panose="02040503050406030204" pitchFamily="18" charset="0"/>
                            </a:rPr>
                            <m:t>𝜀</m:t>
                          </m:r>
                        </m:e>
                        <m:sup>
                          <m:r>
                            <a:rPr lang="en-US" altLang="zh-CN" b="0" i="1" smtClean="0">
                              <a:latin typeface="Cambria Math" panose="02040503050406030204" pitchFamily="18" charset="0"/>
                            </a:rPr>
                            <m:t>2</m:t>
                          </m:r>
                        </m:sup>
                      </m:sSup>
                    </m:oMath>
                  </m:oMathPara>
                </a14:m>
                <a:endParaRPr lang="en-US" altLang="zh-CN" dirty="0"/>
              </a:p>
              <a:p>
                <a:pPr lvl="1"/>
                <a:endParaRPr lang="en-US" altLang="zh-CN" dirty="0"/>
              </a:p>
              <a:p>
                <a:pPr>
                  <a:spcBef>
                    <a:spcPts val="900"/>
                  </a:spcBef>
                </a:pPr>
                <a:r>
                  <a:rPr lang="zh-CN" altLang="en-US" sz="2100" dirty="0"/>
                  <a:t>方差度量了</a:t>
                </a:r>
                <a:r>
                  <a:rPr lang="zh-CN" altLang="en-US" sz="2100" b="1" dirty="0">
                    <a:solidFill>
                      <a:srgbClr val="FF0000"/>
                    </a:solidFill>
                    <a:effectLst>
                      <a:outerShdw blurRad="38100" dist="38100" dir="2700000" algn="tl">
                        <a:srgbClr val="000000">
                          <a:alpha val="43137"/>
                        </a:srgbClr>
                      </a:outerShdw>
                    </a:effectLst>
                  </a:rPr>
                  <a:t>数据扰动</a:t>
                </a:r>
                <a:r>
                  <a:rPr lang="zh-CN" altLang="en-US" sz="2100" dirty="0"/>
                  <a:t>所造成的影响，</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𝔼</m:t>
                        </m:r>
                      </m:e>
                      <m:sub>
                        <m:r>
                          <a:rPr lang="en-US" altLang="zh-CN" sz="1800" i="1">
                            <a:latin typeface="Cambria Math" panose="02040503050406030204" pitchFamily="18" charset="0"/>
                          </a:rPr>
                          <m:t>𝐷</m:t>
                        </m:r>
                      </m:sub>
                    </m:sSub>
                    <m:d>
                      <m:dPr>
                        <m:begChr m:val="["/>
                        <m:endChr m:val="]"/>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m:t>
                            </m:r>
                            <m:r>
                              <a:rPr lang="en-US" altLang="zh-CN" sz="1800" i="1">
                                <a:latin typeface="Cambria Math" panose="02040503050406030204" pitchFamily="18" charset="0"/>
                              </a:rPr>
                              <m:t>𝑓</m:t>
                            </m:r>
                            <m:d>
                              <m:dPr>
                                <m:ctrlPr>
                                  <a:rPr lang="en-US" altLang="zh-CN" sz="1800" i="1">
                                    <a:latin typeface="Cambria Math" panose="02040503050406030204" pitchFamily="18" charset="0"/>
                                  </a:rPr>
                                </m:ctrlPr>
                              </m:dPr>
                              <m:e>
                                <m:r>
                                  <a:rPr lang="en-US" altLang="zh-CN" sz="1800" b="1" i="1">
                                    <a:latin typeface="Cambria Math" panose="02040503050406030204" pitchFamily="18" charset="0"/>
                                  </a:rPr>
                                  <m:t>𝒙</m:t>
                                </m:r>
                                <m:r>
                                  <a:rPr lang="en-US" altLang="zh-CN" sz="1800" i="1">
                                    <a:latin typeface="Cambria Math" panose="02040503050406030204" pitchFamily="18" charset="0"/>
                                  </a:rPr>
                                  <m:t>;</m:t>
                                </m:r>
                                <m:r>
                                  <a:rPr lang="en-US" altLang="zh-CN" sz="1800" i="1">
                                    <a:latin typeface="Cambria Math" panose="02040503050406030204" pitchFamily="18" charset="0"/>
                                  </a:rPr>
                                  <m:t>𝐷</m:t>
                                </m:r>
                              </m:e>
                            </m:d>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𝔼</m:t>
                                </m:r>
                              </m:e>
                              <m:sub>
                                <m:r>
                                  <a:rPr lang="en-US" altLang="zh-CN" sz="1800" i="1">
                                    <a:latin typeface="Cambria Math" panose="02040503050406030204" pitchFamily="18" charset="0"/>
                                  </a:rPr>
                                  <m:t>𝐷</m:t>
                                </m:r>
                              </m:sub>
                            </m:sSub>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𝑓</m:t>
                                </m:r>
                                <m:r>
                                  <a:rPr lang="zh-CN" altLang="en-US" sz="1800" i="1">
                                    <a:latin typeface="Cambria Math" panose="02040503050406030204" pitchFamily="18" charset="0"/>
                                  </a:rPr>
                                  <m:t>‘</m:t>
                                </m:r>
                                <m:d>
                                  <m:dPr>
                                    <m:ctrlPr>
                                      <a:rPr lang="en-US" altLang="zh-CN" sz="1800" i="1">
                                        <a:latin typeface="Cambria Math" panose="02040503050406030204" pitchFamily="18" charset="0"/>
                                      </a:rPr>
                                    </m:ctrlPr>
                                  </m:dPr>
                                  <m:e>
                                    <m:r>
                                      <a:rPr lang="en-US" altLang="zh-CN" sz="1800" b="1" i="1">
                                        <a:latin typeface="Cambria Math" panose="02040503050406030204" pitchFamily="18" charset="0"/>
                                      </a:rPr>
                                      <m:t>𝒙</m:t>
                                    </m:r>
                                    <m:r>
                                      <a:rPr lang="en-US" altLang="zh-CN" sz="1800" i="1">
                                        <a:latin typeface="Cambria Math" panose="02040503050406030204" pitchFamily="18" charset="0"/>
                                      </a:rPr>
                                      <m:t>;</m:t>
                                    </m:r>
                                    <m:r>
                                      <a:rPr lang="en-US" altLang="zh-CN" sz="1800" i="1">
                                        <a:latin typeface="Cambria Math" panose="02040503050406030204" pitchFamily="18" charset="0"/>
                                      </a:rPr>
                                      <m:t>𝐷</m:t>
                                    </m:r>
                                  </m:e>
                                </m:d>
                              </m:e>
                            </m:d>
                            <m:r>
                              <a:rPr lang="en-US" altLang="zh-CN" sz="1800" i="1">
                                <a:latin typeface="Cambria Math" panose="02040503050406030204" pitchFamily="18" charset="0"/>
                              </a:rPr>
                              <m:t>)</m:t>
                            </m:r>
                          </m:e>
                          <m:sup>
                            <m:r>
                              <a:rPr lang="en-US" altLang="zh-CN" sz="1800" i="1">
                                <a:latin typeface="Cambria Math" panose="02040503050406030204" pitchFamily="18" charset="0"/>
                              </a:rPr>
                              <m:t>2</m:t>
                            </m:r>
                          </m:sup>
                        </m:sSup>
                      </m:e>
                    </m:d>
                  </m:oMath>
                </a14:m>
                <a:endParaRPr lang="en-US" altLang="zh-CN" sz="1800" dirty="0"/>
              </a:p>
              <a:p>
                <a:pPr>
                  <a:spcBef>
                    <a:spcPts val="900"/>
                  </a:spcBef>
                </a:pPr>
                <a:r>
                  <a:rPr lang="zh-CN" altLang="en-US" sz="2100" dirty="0"/>
                  <a:t>偏差度量了</a:t>
                </a:r>
                <a:r>
                  <a:rPr lang="zh-CN" altLang="en-US" sz="2100" b="1" dirty="0">
                    <a:solidFill>
                      <a:srgbClr val="FF0000"/>
                    </a:solidFill>
                    <a:effectLst>
                      <a:outerShdw blurRad="38100" dist="38100" dir="2700000" algn="tl">
                        <a:srgbClr val="000000">
                          <a:alpha val="43137"/>
                        </a:srgbClr>
                      </a:outerShdw>
                    </a:effectLst>
                  </a:rPr>
                  <a:t>学习算法</a:t>
                </a:r>
                <a:r>
                  <a:rPr lang="zh-CN" altLang="en-US" sz="2100" dirty="0"/>
                  <a:t>的偏离程度，</a:t>
                </a:r>
                <a14:m>
                  <m:oMath xmlns:m="http://schemas.openxmlformats.org/officeDocument/2006/math">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𝔼</m:t>
                            </m:r>
                          </m:e>
                          <m:sub>
                            <m:r>
                              <a:rPr lang="en-US" altLang="zh-CN" sz="1800" i="1">
                                <a:latin typeface="Cambria Math" panose="02040503050406030204" pitchFamily="18" charset="0"/>
                              </a:rPr>
                              <m:t>𝐷</m:t>
                            </m:r>
                          </m:sub>
                        </m:sSub>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𝑓</m:t>
                            </m:r>
                            <m:d>
                              <m:dPr>
                                <m:ctrlPr>
                                  <a:rPr lang="en-US" altLang="zh-CN" sz="1800" i="1">
                                    <a:latin typeface="Cambria Math" panose="02040503050406030204" pitchFamily="18" charset="0"/>
                                  </a:rPr>
                                </m:ctrlPr>
                              </m:dPr>
                              <m:e>
                                <m:r>
                                  <a:rPr lang="en-US" altLang="zh-CN" sz="1800" b="1" i="1">
                                    <a:latin typeface="Cambria Math" panose="02040503050406030204" pitchFamily="18" charset="0"/>
                                  </a:rPr>
                                  <m:t>𝒙</m:t>
                                </m:r>
                                <m:r>
                                  <a:rPr lang="en-US" altLang="zh-CN" sz="1800" i="1">
                                    <a:latin typeface="Cambria Math" panose="02040503050406030204" pitchFamily="18" charset="0"/>
                                  </a:rPr>
                                  <m:t>;</m:t>
                                </m:r>
                                <m:r>
                                  <a:rPr lang="en-US" altLang="zh-CN" sz="1800" i="1">
                                    <a:latin typeface="Cambria Math" panose="02040503050406030204" pitchFamily="18" charset="0"/>
                                  </a:rPr>
                                  <m:t>𝐷</m:t>
                                </m:r>
                              </m:e>
                            </m:d>
                          </m:e>
                        </m:d>
                        <m:r>
                          <a:rPr lang="en-US" altLang="zh-CN" sz="1800" i="1">
                            <a:latin typeface="Cambria Math" panose="02040503050406030204" pitchFamily="18" charset="0"/>
                          </a:rPr>
                          <m:t>−</m:t>
                        </m:r>
                        <m:r>
                          <a:rPr lang="en-US" altLang="zh-CN" sz="1800" i="1">
                            <a:latin typeface="Cambria Math" panose="02040503050406030204" pitchFamily="18" charset="0"/>
                          </a:rPr>
                          <m:t>𝑦</m:t>
                        </m:r>
                        <m:r>
                          <a:rPr lang="en-US" altLang="zh-CN" sz="1800" i="1">
                            <a:latin typeface="Cambria Math" panose="02040503050406030204" pitchFamily="18" charset="0"/>
                          </a:rPr>
                          <m:t>)</m:t>
                        </m:r>
                      </m:e>
                      <m:sup>
                        <m:r>
                          <a:rPr lang="en-US" altLang="zh-CN" sz="1800" i="1">
                            <a:latin typeface="Cambria Math" panose="02040503050406030204" pitchFamily="18" charset="0"/>
                          </a:rPr>
                          <m:t>2</m:t>
                        </m:r>
                      </m:sup>
                    </m:sSup>
                  </m:oMath>
                </a14:m>
                <a:endParaRPr lang="en-US" altLang="zh-CN" sz="1800" dirty="0"/>
              </a:p>
              <a:p>
                <a:pPr>
                  <a:spcBef>
                    <a:spcPts val="900"/>
                  </a:spcBef>
                </a:pPr>
                <a:r>
                  <a:rPr lang="zh-CN" altLang="en-US" sz="2100" dirty="0"/>
                  <a:t>噪声刻画了</a:t>
                </a:r>
                <a:r>
                  <a:rPr lang="zh-CN" altLang="en-US" sz="2100" b="1" dirty="0">
                    <a:solidFill>
                      <a:srgbClr val="FF0000"/>
                    </a:solidFill>
                    <a:effectLst>
                      <a:outerShdw blurRad="38100" dist="38100" dir="2700000" algn="tl">
                        <a:srgbClr val="000000">
                          <a:alpha val="43137"/>
                        </a:srgbClr>
                      </a:outerShdw>
                    </a:effectLst>
                  </a:rPr>
                  <a:t>学习问题本身</a:t>
                </a:r>
                <a:r>
                  <a:rPr lang="zh-CN" altLang="en-US" sz="2100" dirty="0"/>
                  <a:t>的难度，</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𝔼</m:t>
                        </m:r>
                      </m:e>
                      <m:sub>
                        <m:r>
                          <a:rPr lang="en-US" altLang="zh-CN" sz="1800" i="1">
                            <a:latin typeface="Cambria Math" panose="02040503050406030204" pitchFamily="18" charset="0"/>
                          </a:rPr>
                          <m:t>𝐷</m:t>
                        </m:r>
                      </m:sub>
                    </m:sSub>
                    <m:d>
                      <m:dPr>
                        <m:begChr m:val="["/>
                        <m:endChr m:val="]"/>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𝐷</m:t>
                                </m:r>
                              </m:sub>
                            </m:sSub>
                            <m:r>
                              <a:rPr lang="en-US" altLang="zh-CN" sz="1800" i="1">
                                <a:latin typeface="Cambria Math" panose="02040503050406030204" pitchFamily="18" charset="0"/>
                              </a:rPr>
                              <m:t>−</m:t>
                            </m:r>
                            <m:r>
                              <a:rPr lang="en-US" altLang="zh-CN" sz="1800" i="1">
                                <a:latin typeface="Cambria Math" panose="02040503050406030204" pitchFamily="18" charset="0"/>
                              </a:rPr>
                              <m:t>𝑦</m:t>
                            </m:r>
                            <m:r>
                              <a:rPr lang="en-US" altLang="zh-CN" sz="1800" i="1">
                                <a:latin typeface="Cambria Math" panose="02040503050406030204" pitchFamily="18" charset="0"/>
                              </a:rPr>
                              <m:t>)</m:t>
                            </m:r>
                          </m:e>
                          <m:sup>
                            <m:r>
                              <a:rPr lang="en-US" altLang="zh-CN" sz="1800" i="1">
                                <a:latin typeface="Cambria Math" panose="02040503050406030204" pitchFamily="18" charset="0"/>
                              </a:rPr>
                              <m:t>2</m:t>
                            </m:r>
                          </m:sup>
                        </m:sSup>
                      </m:e>
                    </m:d>
                  </m:oMath>
                </a14:m>
                <a:endParaRPr lang="en-US" altLang="zh-CN" sz="1800" dirty="0"/>
              </a:p>
              <a:p>
                <a:endParaRPr lang="en-US" altLang="zh-CN" sz="600" dirty="0"/>
              </a:p>
              <a:p>
                <a:r>
                  <a:rPr lang="en-US" altLang="zh-CN" sz="2100" dirty="0"/>
                  <a:t> </a:t>
                </a:r>
                <a14:m>
                  <m:oMath xmlns:m="http://schemas.openxmlformats.org/officeDocument/2006/math">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𝑦</m:t>
                        </m:r>
                      </m:e>
                      <m:sub>
                        <m:r>
                          <a:rPr lang="en-US" altLang="zh-CN" sz="2100" i="1">
                            <a:latin typeface="Cambria Math" panose="02040503050406030204" pitchFamily="18" charset="0"/>
                          </a:rPr>
                          <m:t>𝐷</m:t>
                        </m:r>
                      </m:sub>
                    </m:sSub>
                  </m:oMath>
                </a14:m>
                <a:r>
                  <a:rPr lang="en-US" altLang="zh-CN" sz="2100" dirty="0"/>
                  <a:t>  </a:t>
                </a:r>
                <a:r>
                  <a:rPr lang="zh-CN" altLang="en-US" sz="2100" dirty="0"/>
                  <a:t>为数据集中的标记，</a:t>
                </a:r>
                <a:r>
                  <a:rPr lang="en-US" altLang="zh-CN" sz="2100" dirty="0"/>
                  <a:t> </a:t>
                </a:r>
                <a14:m>
                  <m:oMath xmlns:m="http://schemas.openxmlformats.org/officeDocument/2006/math">
                    <m:r>
                      <a:rPr lang="en-US" altLang="zh-CN" sz="2100" i="1">
                        <a:latin typeface="Cambria Math" panose="02040503050406030204" pitchFamily="18" charset="0"/>
                      </a:rPr>
                      <m:t>𝑦</m:t>
                    </m:r>
                  </m:oMath>
                </a14:m>
                <a:r>
                  <a:rPr lang="zh-CN" altLang="en-US" sz="2100" dirty="0"/>
                  <a:t>是</a:t>
                </a:r>
                <a:r>
                  <a:rPr lang="en-US" altLang="zh-CN" sz="2100" dirty="0"/>
                  <a:t> </a:t>
                </a:r>
                <a14:m>
                  <m:oMath xmlns:m="http://schemas.openxmlformats.org/officeDocument/2006/math">
                    <m:r>
                      <a:rPr lang="en-US" altLang="zh-CN" sz="2100" b="1" i="1">
                        <a:latin typeface="Cambria Math" panose="02040503050406030204" pitchFamily="18" charset="0"/>
                      </a:rPr>
                      <m:t>𝒙</m:t>
                    </m:r>
                  </m:oMath>
                </a14:m>
                <a:r>
                  <a:rPr lang="zh-CN" altLang="en-US" sz="2100" dirty="0"/>
                  <a:t>的真实标记；</a:t>
                </a:r>
                <a:r>
                  <a:rPr lang="en-US" altLang="zh-CN" sz="2100" dirty="0"/>
                  <a:t>          </a:t>
                </a:r>
              </a:p>
              <a:p>
                <a:r>
                  <a:rPr lang="en-US" altLang="zh-CN" sz="2100" dirty="0"/>
                  <a:t> </a:t>
                </a:r>
                <a14:m>
                  <m:oMath xmlns:m="http://schemas.openxmlformats.org/officeDocument/2006/math">
                    <m:r>
                      <a:rPr lang="en-US" altLang="zh-CN" sz="2100" i="1">
                        <a:latin typeface="Cambria Math" panose="02040503050406030204" pitchFamily="18" charset="0"/>
                      </a:rPr>
                      <m:t>𝑓</m:t>
                    </m:r>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r>
                          <a:rPr lang="en-US" altLang="zh-CN" sz="2100" i="1">
                            <a:latin typeface="Cambria Math" panose="02040503050406030204" pitchFamily="18" charset="0"/>
                          </a:rPr>
                          <m:t>;</m:t>
                        </m:r>
                        <m:r>
                          <a:rPr lang="en-US" altLang="zh-CN" sz="2100" i="1">
                            <a:latin typeface="Cambria Math" panose="02040503050406030204" pitchFamily="18" charset="0"/>
                          </a:rPr>
                          <m:t>𝐷</m:t>
                        </m:r>
                      </m:e>
                    </m:d>
                  </m:oMath>
                </a14:m>
                <a:r>
                  <a:rPr lang="zh-CN" altLang="en-US" sz="2100" dirty="0"/>
                  <a:t>为数据集</a:t>
                </a:r>
                <a:r>
                  <a:rPr lang="en-US" altLang="zh-CN" sz="2100" dirty="0"/>
                  <a:t>D</a:t>
                </a:r>
                <a:r>
                  <a:rPr lang="zh-CN" altLang="en-US" sz="2100" dirty="0"/>
                  <a:t>上训练的模型对</a:t>
                </a:r>
                <a:r>
                  <a:rPr lang="en-US" altLang="zh-CN" sz="2100" dirty="0"/>
                  <a:t> </a:t>
                </a:r>
                <a14:m>
                  <m:oMath xmlns:m="http://schemas.openxmlformats.org/officeDocument/2006/math">
                    <m:r>
                      <a:rPr lang="en-US" altLang="zh-CN" sz="2100" b="1" i="1">
                        <a:latin typeface="Cambria Math" panose="02040503050406030204" pitchFamily="18" charset="0"/>
                      </a:rPr>
                      <m:t>𝒙</m:t>
                    </m:r>
                  </m:oMath>
                </a14:m>
                <a:r>
                  <a:rPr lang="zh-CN" altLang="en-US" sz="2100" dirty="0"/>
                  <a:t>的预测输出 ， </a:t>
                </a:r>
                <a14:m>
                  <m:oMath xmlns:m="http://schemas.openxmlformats.org/officeDocument/2006/math">
                    <m:acc>
                      <m:accPr>
                        <m:chr m:val="̅"/>
                        <m:ctrlPr>
                          <a:rPr lang="en-US" altLang="zh-CN" sz="2100" i="1">
                            <a:latin typeface="Cambria Math" panose="02040503050406030204" pitchFamily="18" charset="0"/>
                          </a:rPr>
                        </m:ctrlPr>
                      </m:accPr>
                      <m:e>
                        <m:r>
                          <a:rPr lang="en-US" altLang="zh-CN" sz="2100" i="1">
                            <a:latin typeface="Cambria Math" panose="02040503050406030204" pitchFamily="18" charset="0"/>
                          </a:rPr>
                          <m:t>𝑓</m:t>
                        </m:r>
                      </m:e>
                    </m:acc>
                    <m:d>
                      <m:dPr>
                        <m:ctrlPr>
                          <a:rPr lang="en-US" altLang="zh-CN" sz="2100" i="1">
                            <a:latin typeface="Cambria Math" panose="02040503050406030204" pitchFamily="18" charset="0"/>
                          </a:rPr>
                        </m:ctrlPr>
                      </m:dPr>
                      <m:e>
                        <m:r>
                          <a:rPr lang="en-US" altLang="zh-CN" sz="2100" b="1" i="1">
                            <a:latin typeface="Cambria Math" panose="02040503050406030204" pitchFamily="18" charset="0"/>
                          </a:rPr>
                          <m:t>𝒙</m:t>
                        </m:r>
                      </m:e>
                    </m:d>
                  </m:oMath>
                </a14:m>
                <a:r>
                  <a:rPr lang="zh-CN" altLang="en-US" sz="2100" dirty="0"/>
                  <a:t>为算法的期望预测输出</a:t>
                </a:r>
                <a:r>
                  <a:rPr lang="en-US" altLang="zh-CN" sz="2100" dirty="0"/>
                  <a:t>                             </a:t>
                </a:r>
                <a:endParaRPr lang="zh-CN" altLang="en-US" sz="21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85387" y="1181421"/>
                <a:ext cx="8573228" cy="3730058"/>
              </a:xfrm>
              <a:blipFill>
                <a:blip r:embed="rId3"/>
                <a:stretch>
                  <a:fillRect l="-591" t="-1017"/>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6077F617-54F8-446E-9429-F9B9096EB0D7}"/>
              </a:ext>
            </a:extLst>
          </p:cNvPr>
          <p:cNvPicPr>
            <a:picLocks noChangeAspect="1"/>
          </p:cNvPicPr>
          <p:nvPr/>
        </p:nvPicPr>
        <p:blipFill rotWithShape="1">
          <a:blip r:embed="rId4"/>
          <a:srcRect t="12096" r="8440" b="21410"/>
          <a:stretch/>
        </p:blipFill>
        <p:spPr>
          <a:xfrm>
            <a:off x="1941788" y="4552950"/>
            <a:ext cx="1199751" cy="223776"/>
          </a:xfrm>
          <a:prstGeom prst="rect">
            <a:avLst/>
          </a:prstGeom>
        </p:spPr>
      </p:pic>
    </p:spTree>
    <p:extLst>
      <p:ext uri="{BB962C8B-B14F-4D97-AF65-F5344CB8AC3E}">
        <p14:creationId xmlns:p14="http://schemas.microsoft.com/office/powerpoint/2010/main" val="28614688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49806" y="944762"/>
            <a:ext cx="7803594" cy="655097"/>
          </a:xfrm>
        </p:spPr>
        <p:txBody>
          <a:bodyPr>
            <a:normAutofit fontScale="62500" lnSpcReduction="20000"/>
          </a:bodyPr>
          <a:lstStyle/>
          <a:p>
            <a:pPr marL="0" indent="0">
              <a:lnSpc>
                <a:spcPct val="120000"/>
              </a:lnSpc>
              <a:buNone/>
            </a:pPr>
            <a:r>
              <a:rPr lang="zh-CN" altLang="en-US" dirty="0">
                <a:latin typeface="+mn-ea"/>
                <a:ea typeface="+mn-ea"/>
              </a:rPr>
              <a:t>期望输出与真实标记的差别称为偏差，即</a:t>
            </a:r>
            <a:endParaRPr lang="en-US" altLang="zh-CN" dirty="0">
              <a:latin typeface="+mn-ea"/>
              <a:ea typeface="+mn-ea"/>
            </a:endParaRPr>
          </a:p>
          <a:p>
            <a:pPr marL="0" indent="0">
              <a:lnSpc>
                <a:spcPct val="120000"/>
              </a:lnSpc>
              <a:buNone/>
            </a:pPr>
            <a:r>
              <a:rPr lang="zh-CN" altLang="en-US" dirty="0">
                <a:latin typeface="+mn-ea"/>
                <a:ea typeface="+mn-ea"/>
              </a:rPr>
              <a:t>为便与讨论，假定噪声期望为</a:t>
            </a:r>
            <a:r>
              <a:rPr lang="en-US" altLang="zh-CN" dirty="0">
                <a:latin typeface="+mn-ea"/>
                <a:ea typeface="+mn-ea"/>
              </a:rPr>
              <a:t>0</a:t>
            </a:r>
            <a:r>
              <a:rPr lang="zh-CN" altLang="en-US" dirty="0">
                <a:latin typeface="+mn-ea"/>
                <a:ea typeface="+mn-ea"/>
              </a:rPr>
              <a:t>，也即               </a:t>
            </a:r>
            <a:r>
              <a:rPr lang="en-US" altLang="zh-CN" dirty="0">
                <a:latin typeface="+mn-ea"/>
                <a:ea typeface="+mn-ea"/>
              </a:rPr>
              <a:t>, </a:t>
            </a:r>
            <a:r>
              <a:rPr lang="zh-CN" altLang="en-US" dirty="0">
                <a:latin typeface="+mn-ea"/>
                <a:ea typeface="+mn-ea"/>
              </a:rPr>
              <a:t>对泛化误差分解</a:t>
            </a:r>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9997" y="940878"/>
            <a:ext cx="2111804" cy="342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7826" y="1297853"/>
            <a:ext cx="1317777" cy="20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标题 1">
            <a:extLst>
              <a:ext uri="{FF2B5EF4-FFF2-40B4-BE49-F238E27FC236}">
                <a16:creationId xmlns:a16="http://schemas.microsoft.com/office/drawing/2014/main" id="{6AA39ED8-D97E-55EE-E3E5-F909C8D47E5F}"/>
              </a:ext>
            </a:extLst>
          </p:cNvPr>
          <p:cNvSpPr txBox="1">
            <a:spLocks/>
          </p:cNvSpPr>
          <p:nvPr/>
        </p:nvSpPr>
        <p:spPr bwMode="auto">
          <a:xfrm>
            <a:off x="250626" y="118289"/>
            <a:ext cx="8642747" cy="508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normAutofit/>
          </a:bodyPr>
          <a:lst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a:r>
              <a:rPr lang="zh-CN" altLang="en-US" sz="2700" kern="0" dirty="0">
                <a:solidFill>
                  <a:srgbClr val="C00000"/>
                </a:solidFill>
              </a:rPr>
              <a:t>偏差与方差</a:t>
            </a:r>
            <a:r>
              <a:rPr lang="en-US" altLang="zh-CN" sz="2700" kern="0" dirty="0">
                <a:solidFill>
                  <a:srgbClr val="C00000"/>
                </a:solidFill>
              </a:rPr>
              <a:t>---</a:t>
            </a:r>
            <a:r>
              <a:rPr lang="zh-CN" altLang="en-US" sz="2700" kern="0" dirty="0">
                <a:solidFill>
                  <a:srgbClr val="C00000"/>
                </a:solidFill>
              </a:rPr>
              <a:t>泛化误差分析</a:t>
            </a:r>
            <a:endParaRPr lang="zh-CN" altLang="en-US" sz="2700" kern="0" dirty="0"/>
          </a:p>
        </p:txBody>
      </p:sp>
      <p:pic>
        <p:nvPicPr>
          <p:cNvPr id="8" name="图片 7">
            <a:extLst>
              <a:ext uri="{FF2B5EF4-FFF2-40B4-BE49-F238E27FC236}">
                <a16:creationId xmlns:a16="http://schemas.microsoft.com/office/drawing/2014/main" id="{00212626-F987-6B4B-8511-2107DA59B2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566" y="1564064"/>
            <a:ext cx="4562090" cy="2702751"/>
          </a:xfrm>
          <a:prstGeom prst="rect">
            <a:avLst/>
          </a:prstGeom>
        </p:spPr>
      </p:pic>
      <p:pic>
        <p:nvPicPr>
          <p:cNvPr id="5" name="图片 4">
            <a:extLst>
              <a:ext uri="{FF2B5EF4-FFF2-40B4-BE49-F238E27FC236}">
                <a16:creationId xmlns:a16="http://schemas.microsoft.com/office/drawing/2014/main" id="{C5ABC399-4F5B-415F-A207-6C219CB20325}"/>
              </a:ext>
            </a:extLst>
          </p:cNvPr>
          <p:cNvPicPr>
            <a:picLocks noChangeAspect="1"/>
          </p:cNvPicPr>
          <p:nvPr/>
        </p:nvPicPr>
        <p:blipFill rotWithShape="1">
          <a:blip r:embed="rId5">
            <a:extLst>
              <a:ext uri="{28A0092B-C50C-407E-A947-70E740481C1C}">
                <a14:useLocalDpi xmlns:a14="http://schemas.microsoft.com/office/drawing/2010/main" val="0"/>
              </a:ext>
            </a:extLst>
          </a:blip>
          <a:srcRect l="15030" t="34856" r="14345" b="2642"/>
          <a:stretch/>
        </p:blipFill>
        <p:spPr>
          <a:xfrm>
            <a:off x="4495800" y="2503858"/>
            <a:ext cx="1317777" cy="296492"/>
          </a:xfrm>
          <a:prstGeom prst="rect">
            <a:avLst/>
          </a:prstGeom>
        </p:spPr>
      </p:pic>
      <p:cxnSp>
        <p:nvCxnSpPr>
          <p:cNvPr id="10" name="直线箭头连接符 9">
            <a:extLst>
              <a:ext uri="{FF2B5EF4-FFF2-40B4-BE49-F238E27FC236}">
                <a16:creationId xmlns:a16="http://schemas.microsoft.com/office/drawing/2014/main" id="{53DDEC8C-D8BB-D044-A05A-F38F66D9BC49}"/>
              </a:ext>
            </a:extLst>
          </p:cNvPr>
          <p:cNvCxnSpPr>
            <a:cxnSpLocks/>
          </p:cNvCxnSpPr>
          <p:nvPr/>
        </p:nvCxnSpPr>
        <p:spPr>
          <a:xfrm flipH="1">
            <a:off x="3548994" y="2647950"/>
            <a:ext cx="64200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0738FC0A-08FD-934F-A883-37926045B4A0}"/>
              </a:ext>
            </a:extLst>
          </p:cNvPr>
          <p:cNvSpPr txBox="1"/>
          <p:nvPr/>
        </p:nvSpPr>
        <p:spPr>
          <a:xfrm>
            <a:off x="4191000" y="2538740"/>
            <a:ext cx="4694634" cy="261610"/>
          </a:xfrm>
          <a:prstGeom prst="rect">
            <a:avLst/>
          </a:prstGeom>
          <a:noFill/>
        </p:spPr>
        <p:txBody>
          <a:bodyPr wrap="square" rtlCol="0">
            <a:spAutoFit/>
          </a:bodyPr>
          <a:lstStyle/>
          <a:p>
            <a:r>
              <a:rPr kumimoji="1" lang="zh-CN" altLang="en-US" sz="1100" dirty="0"/>
              <a:t>因为                                 ，所以红色部分第一项为</a:t>
            </a:r>
            <a:r>
              <a:rPr kumimoji="1" lang="en-US" altLang="zh-CN" sz="1100" dirty="0"/>
              <a:t>0</a:t>
            </a:r>
            <a:endParaRPr kumimoji="1" lang="zh-CN" altLang="en-US" sz="1100" dirty="0"/>
          </a:p>
        </p:txBody>
      </p:sp>
      <p:pic>
        <p:nvPicPr>
          <p:cNvPr id="16" name="图片 15">
            <a:extLst>
              <a:ext uri="{FF2B5EF4-FFF2-40B4-BE49-F238E27FC236}">
                <a16:creationId xmlns:a16="http://schemas.microsoft.com/office/drawing/2014/main" id="{170FB78E-289D-AC4B-888A-F83719FD4A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30021" y="3626823"/>
            <a:ext cx="2436850" cy="289527"/>
          </a:xfrm>
          <a:prstGeom prst="rect">
            <a:avLst/>
          </a:prstGeom>
        </p:spPr>
      </p:pic>
      <p:cxnSp>
        <p:nvCxnSpPr>
          <p:cNvPr id="17" name="直线箭头连接符 16">
            <a:extLst>
              <a:ext uri="{FF2B5EF4-FFF2-40B4-BE49-F238E27FC236}">
                <a16:creationId xmlns:a16="http://schemas.microsoft.com/office/drawing/2014/main" id="{FF7A9B26-08C0-D045-9F0D-59662ACED50F}"/>
              </a:ext>
            </a:extLst>
          </p:cNvPr>
          <p:cNvCxnSpPr>
            <a:cxnSpLocks/>
          </p:cNvCxnSpPr>
          <p:nvPr/>
        </p:nvCxnSpPr>
        <p:spPr>
          <a:xfrm flipH="1">
            <a:off x="2819400" y="3790950"/>
            <a:ext cx="113161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DDC18860-61A6-D34F-A0E2-B0DA101566A0}"/>
              </a:ext>
            </a:extLst>
          </p:cNvPr>
          <p:cNvSpPr txBox="1"/>
          <p:nvPr/>
        </p:nvSpPr>
        <p:spPr>
          <a:xfrm>
            <a:off x="3918607" y="3629917"/>
            <a:ext cx="4694634" cy="261610"/>
          </a:xfrm>
          <a:prstGeom prst="rect">
            <a:avLst/>
          </a:prstGeom>
          <a:noFill/>
        </p:spPr>
        <p:txBody>
          <a:bodyPr wrap="square" rtlCol="0">
            <a:spAutoFit/>
          </a:bodyPr>
          <a:lstStyle/>
          <a:p>
            <a:r>
              <a:rPr kumimoji="1" lang="zh-CN" altLang="en-US" sz="1100" dirty="0"/>
              <a:t>因为                    ， ，                                      所以红色部分第二项为</a:t>
            </a:r>
            <a:r>
              <a:rPr kumimoji="1" lang="en-US" altLang="zh-CN" sz="1100" dirty="0"/>
              <a:t>0</a:t>
            </a:r>
            <a:endParaRPr kumimoji="1" lang="zh-CN" altLang="en-US" sz="1100" dirty="0"/>
          </a:p>
        </p:txBody>
      </p:sp>
      <p:sp>
        <p:nvSpPr>
          <p:cNvPr id="20" name="内容占位符 2">
            <a:extLst>
              <a:ext uri="{FF2B5EF4-FFF2-40B4-BE49-F238E27FC236}">
                <a16:creationId xmlns:a16="http://schemas.microsoft.com/office/drawing/2014/main" id="{D95B0A38-6B01-3D41-BCC0-264CEFA5A7E5}"/>
              </a:ext>
            </a:extLst>
          </p:cNvPr>
          <p:cNvSpPr txBox="1">
            <a:spLocks/>
          </p:cNvSpPr>
          <p:nvPr/>
        </p:nvSpPr>
        <p:spPr>
          <a:xfrm>
            <a:off x="719655" y="4556342"/>
            <a:ext cx="6462713" cy="454279"/>
          </a:xfrm>
          <a:prstGeom prst="rect">
            <a:avLst/>
          </a:prstGeom>
        </p:spPr>
        <p:txBody>
          <a:bodyPr>
            <a:normAutofit lnSpcReduction="10000"/>
          </a:bodyPr>
          <a:lstStyle>
            <a:lvl1pPr marL="256223" indent="-256223" algn="l" rtl="0" eaLnBrk="0" fontAlgn="base" hangingPunct="0">
              <a:spcBef>
                <a:spcPct val="20000"/>
              </a:spcBef>
              <a:spcAft>
                <a:spcPct val="0"/>
              </a:spcAft>
              <a:buChar char="•"/>
              <a:defRPr sz="2400">
                <a:solidFill>
                  <a:schemeClr val="tx1"/>
                </a:solidFill>
                <a:latin typeface="+mn-lt"/>
                <a:ea typeface="+mn-ea"/>
                <a:cs typeface="+mn-cs"/>
              </a:defRPr>
            </a:lvl1pPr>
            <a:lvl2pPr marL="556260" indent="-213360" algn="l" rtl="0" eaLnBrk="0" fontAlgn="base" hangingPunct="0">
              <a:spcBef>
                <a:spcPct val="20000"/>
              </a:spcBef>
              <a:spcAft>
                <a:spcPct val="0"/>
              </a:spcAft>
              <a:buChar char="–"/>
              <a:defRPr sz="2100">
                <a:solidFill>
                  <a:schemeClr val="tx1"/>
                </a:solidFill>
                <a:latin typeface="+mn-lt"/>
                <a:ea typeface="+mn-ea"/>
              </a:defRPr>
            </a:lvl2pPr>
            <a:lvl3pPr marL="856298" indent="-170498" algn="l" rtl="0" eaLnBrk="0" fontAlgn="base" hangingPunct="0">
              <a:spcBef>
                <a:spcPct val="20000"/>
              </a:spcBef>
              <a:spcAft>
                <a:spcPct val="0"/>
              </a:spcAft>
              <a:buChar char="•"/>
              <a:defRPr sz="1800">
                <a:solidFill>
                  <a:schemeClr val="tx1"/>
                </a:solidFill>
                <a:latin typeface="+mn-lt"/>
                <a:ea typeface="+mn-ea"/>
              </a:defRPr>
            </a:lvl3pPr>
            <a:lvl4pPr marL="1199198" indent="-170498" algn="l" rtl="0" eaLnBrk="0" fontAlgn="base" hangingPunct="0">
              <a:spcBef>
                <a:spcPct val="20000"/>
              </a:spcBef>
              <a:spcAft>
                <a:spcPct val="0"/>
              </a:spcAft>
              <a:buChar char="–"/>
              <a:defRPr sz="1500">
                <a:solidFill>
                  <a:schemeClr val="tx1"/>
                </a:solidFill>
                <a:latin typeface="+mn-lt"/>
                <a:ea typeface="+mn-ea"/>
              </a:defRPr>
            </a:lvl4pPr>
            <a:lvl5pPr marL="1542098" indent="-170498" algn="l" rtl="0" eaLnBrk="0" fontAlgn="base" hangingPunct="0">
              <a:spcBef>
                <a:spcPct val="20000"/>
              </a:spcBef>
              <a:spcAft>
                <a:spcPct val="0"/>
              </a:spcAft>
              <a:buChar char="»"/>
              <a:defRPr sz="1500">
                <a:solidFill>
                  <a:schemeClr val="tx1"/>
                </a:solidFill>
                <a:latin typeface="+mn-lt"/>
                <a:ea typeface="+mn-ea"/>
              </a:defRPr>
            </a:lvl5pPr>
            <a:lvl6pPr marL="1885950" indent="-171450" algn="l" rtl="0" fontAlgn="base">
              <a:spcBef>
                <a:spcPct val="20000"/>
              </a:spcBef>
              <a:spcAft>
                <a:spcPct val="0"/>
              </a:spcAft>
              <a:buChar char="»"/>
              <a:defRPr sz="1500">
                <a:solidFill>
                  <a:schemeClr val="tx1"/>
                </a:solidFill>
                <a:latin typeface="+mn-lt"/>
                <a:ea typeface="+mn-ea"/>
              </a:defRPr>
            </a:lvl6pPr>
            <a:lvl7pPr marL="2228850" indent="-171450" algn="l" rtl="0" fontAlgn="base">
              <a:spcBef>
                <a:spcPct val="20000"/>
              </a:spcBef>
              <a:spcAft>
                <a:spcPct val="0"/>
              </a:spcAft>
              <a:buChar char="»"/>
              <a:defRPr sz="1500">
                <a:solidFill>
                  <a:schemeClr val="tx1"/>
                </a:solidFill>
                <a:latin typeface="+mn-lt"/>
                <a:ea typeface="+mn-ea"/>
              </a:defRPr>
            </a:lvl7pPr>
            <a:lvl8pPr marL="2571750" indent="-171450" algn="l" rtl="0" fontAlgn="base">
              <a:spcBef>
                <a:spcPct val="20000"/>
              </a:spcBef>
              <a:spcAft>
                <a:spcPct val="0"/>
              </a:spcAft>
              <a:buChar char="»"/>
              <a:defRPr sz="1500">
                <a:solidFill>
                  <a:schemeClr val="tx1"/>
                </a:solidFill>
                <a:latin typeface="+mn-lt"/>
                <a:ea typeface="+mn-ea"/>
              </a:defRPr>
            </a:lvl8pPr>
            <a:lvl9pPr marL="2914650" indent="-171450" algn="l" rtl="0" fontAlgn="base">
              <a:spcBef>
                <a:spcPct val="20000"/>
              </a:spcBef>
              <a:spcAft>
                <a:spcPct val="0"/>
              </a:spcAft>
              <a:buChar char="»"/>
              <a:defRPr sz="1500">
                <a:solidFill>
                  <a:schemeClr val="tx1"/>
                </a:solidFill>
                <a:latin typeface="+mn-lt"/>
                <a:ea typeface="+mn-ea"/>
              </a:defRPr>
            </a:lvl9pPr>
          </a:lstStyle>
          <a:p>
            <a:pPr marL="0" indent="0">
              <a:buFontTx/>
              <a:buNone/>
            </a:pPr>
            <a:r>
              <a:rPr lang="zh-CN" altLang="en-US" kern="0" dirty="0"/>
              <a:t>泛化误差可分解为方差、偏差与噪声之和</a:t>
            </a:r>
            <a:endParaRPr lang="en-US" altLang="zh-CN" kern="0" dirty="0"/>
          </a:p>
          <a:p>
            <a:pPr marL="0" indent="0">
              <a:buFontTx/>
              <a:buNone/>
            </a:pPr>
            <a:endParaRPr lang="en-US" altLang="zh-CN" kern="0" dirty="0"/>
          </a:p>
          <a:p>
            <a:pPr marL="0" indent="0">
              <a:buFontTx/>
              <a:buNone/>
            </a:pPr>
            <a:endParaRPr lang="en-US" altLang="zh-CN" kern="0" dirty="0"/>
          </a:p>
        </p:txBody>
      </p:sp>
      <p:cxnSp>
        <p:nvCxnSpPr>
          <p:cNvPr id="15" name="直线箭头连接符 14">
            <a:extLst>
              <a:ext uri="{FF2B5EF4-FFF2-40B4-BE49-F238E27FC236}">
                <a16:creationId xmlns:a16="http://schemas.microsoft.com/office/drawing/2014/main" id="{74096F23-C400-7F48-A2EF-326140B69170}"/>
              </a:ext>
            </a:extLst>
          </p:cNvPr>
          <p:cNvCxnSpPr/>
          <p:nvPr/>
        </p:nvCxnSpPr>
        <p:spPr>
          <a:xfrm flipH="1" flipV="1">
            <a:off x="1752600" y="4115875"/>
            <a:ext cx="1796394" cy="495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DB21EB3F-833C-A84C-B529-EE455B94CDDE}"/>
              </a:ext>
            </a:extLst>
          </p:cNvPr>
          <p:cNvCxnSpPr>
            <a:cxnSpLocks/>
          </p:cNvCxnSpPr>
          <p:nvPr/>
        </p:nvCxnSpPr>
        <p:spPr>
          <a:xfrm flipH="1" flipV="1">
            <a:off x="3124200" y="4163929"/>
            <a:ext cx="1332720" cy="426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F009031F-333B-0F4B-A22C-58FDB26CB5D3}"/>
              </a:ext>
            </a:extLst>
          </p:cNvPr>
          <p:cNvCxnSpPr/>
          <p:nvPr/>
        </p:nvCxnSpPr>
        <p:spPr>
          <a:xfrm flipH="1" flipV="1">
            <a:off x="4191000" y="4129647"/>
            <a:ext cx="1357446" cy="481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10391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图片 100" descr="图片包含 壁球, 体育, 运动, 游戏机&#10;&#10;描述已自动生成">
            <a:extLst>
              <a:ext uri="{FF2B5EF4-FFF2-40B4-BE49-F238E27FC236}">
                <a16:creationId xmlns:a16="http://schemas.microsoft.com/office/drawing/2014/main" id="{D76187B0-544A-4BF4-B10E-0925965066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8688" y="1389006"/>
            <a:ext cx="4361116" cy="2967763"/>
          </a:xfrm>
          <a:prstGeom prst="rect">
            <a:avLst/>
          </a:prstGeom>
        </p:spPr>
      </p:pic>
      <p:sp>
        <p:nvSpPr>
          <p:cNvPr id="104" name="Google Shape;3890;p62">
            <a:extLst>
              <a:ext uri="{FF2B5EF4-FFF2-40B4-BE49-F238E27FC236}">
                <a16:creationId xmlns:a16="http://schemas.microsoft.com/office/drawing/2014/main" id="{14974669-2034-4724-8184-9E5631A2B401}"/>
              </a:ext>
            </a:extLst>
          </p:cNvPr>
          <p:cNvSpPr txBox="1"/>
          <p:nvPr/>
        </p:nvSpPr>
        <p:spPr>
          <a:xfrm>
            <a:off x="7126054" y="1537305"/>
            <a:ext cx="882689" cy="178875"/>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68569" tIns="0" rIns="68569" bIns="0" anchor="t" anchorCtr="0">
            <a:noAutofit/>
          </a:bodyPr>
          <a:lstStyle/>
          <a:p>
            <a:pPr algn="ctr"/>
            <a:r>
              <a:rPr lang="zh-CN" altLang="en-US" sz="1200" dirty="0">
                <a:latin typeface="Consolas"/>
                <a:ea typeface="Consolas"/>
                <a:cs typeface="Consolas"/>
                <a:sym typeface="Consolas"/>
              </a:rPr>
              <a:t>总体误差</a:t>
            </a:r>
            <a:endParaRPr sz="1200" dirty="0">
              <a:latin typeface="Consolas"/>
              <a:ea typeface="Consolas"/>
              <a:cs typeface="Consolas"/>
              <a:sym typeface="Consolas"/>
            </a:endParaRPr>
          </a:p>
        </p:txBody>
      </p:sp>
      <p:sp>
        <p:nvSpPr>
          <p:cNvPr id="105" name="Google Shape;3890;p62">
            <a:extLst>
              <a:ext uri="{FF2B5EF4-FFF2-40B4-BE49-F238E27FC236}">
                <a16:creationId xmlns:a16="http://schemas.microsoft.com/office/drawing/2014/main" id="{62622C79-AC3A-40C8-9743-8046B31C14C2}"/>
              </a:ext>
            </a:extLst>
          </p:cNvPr>
          <p:cNvSpPr txBox="1"/>
          <p:nvPr/>
        </p:nvSpPr>
        <p:spPr>
          <a:xfrm>
            <a:off x="8204753" y="2159190"/>
            <a:ext cx="453138" cy="178875"/>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68569" tIns="0" rIns="68569" bIns="0" anchor="t" anchorCtr="0">
            <a:noAutofit/>
          </a:bodyPr>
          <a:lstStyle/>
          <a:p>
            <a:pPr algn="ctr"/>
            <a:r>
              <a:rPr lang="zh-CN" altLang="en-US" sz="1200" dirty="0">
                <a:latin typeface="Consolas"/>
                <a:ea typeface="Consolas"/>
                <a:cs typeface="Consolas"/>
                <a:sym typeface="Consolas"/>
              </a:rPr>
              <a:t>方差</a:t>
            </a:r>
            <a:endParaRPr sz="1200" dirty="0">
              <a:latin typeface="Consolas"/>
              <a:ea typeface="Consolas"/>
              <a:cs typeface="Consolas"/>
              <a:sym typeface="Consolas"/>
            </a:endParaRPr>
          </a:p>
        </p:txBody>
      </p:sp>
      <p:sp>
        <p:nvSpPr>
          <p:cNvPr id="106" name="Google Shape;3890;p62">
            <a:extLst>
              <a:ext uri="{FF2B5EF4-FFF2-40B4-BE49-F238E27FC236}">
                <a16:creationId xmlns:a16="http://schemas.microsoft.com/office/drawing/2014/main" id="{EDFAE978-0E7F-472E-82A1-66271C8EE7A0}"/>
              </a:ext>
            </a:extLst>
          </p:cNvPr>
          <p:cNvSpPr txBox="1"/>
          <p:nvPr/>
        </p:nvSpPr>
        <p:spPr>
          <a:xfrm>
            <a:off x="7779752" y="3466000"/>
            <a:ext cx="554094" cy="178875"/>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68569" tIns="0" rIns="68569" bIns="0" anchor="t" anchorCtr="0">
            <a:noAutofit/>
          </a:bodyPr>
          <a:lstStyle/>
          <a:p>
            <a:pPr algn="ctr"/>
            <a:r>
              <a:rPr lang="zh-CN" altLang="en-US" sz="1200" dirty="0">
                <a:latin typeface="Consolas"/>
                <a:ea typeface="Consolas"/>
                <a:cs typeface="Consolas"/>
                <a:sym typeface="Consolas"/>
              </a:rPr>
              <a:t>偏差</a:t>
            </a:r>
            <a:endParaRPr sz="1200" dirty="0">
              <a:latin typeface="Consolas"/>
              <a:ea typeface="Consolas"/>
              <a:cs typeface="Consolas"/>
              <a:sym typeface="Consolas"/>
            </a:endParaRPr>
          </a:p>
        </p:txBody>
      </p:sp>
      <p:sp>
        <p:nvSpPr>
          <p:cNvPr id="102" name="文本框 101">
            <a:extLst>
              <a:ext uri="{FF2B5EF4-FFF2-40B4-BE49-F238E27FC236}">
                <a16:creationId xmlns:a16="http://schemas.microsoft.com/office/drawing/2014/main" id="{055F59FD-223A-43EE-A64E-DC1C146E6DBB}"/>
              </a:ext>
            </a:extLst>
          </p:cNvPr>
          <p:cNvSpPr txBox="1"/>
          <p:nvPr/>
        </p:nvSpPr>
        <p:spPr>
          <a:xfrm>
            <a:off x="8178932" y="3416238"/>
            <a:ext cx="309828" cy="230832"/>
          </a:xfrm>
          <a:prstGeom prst="rect">
            <a:avLst/>
          </a:prstGeom>
          <a:noFill/>
        </p:spPr>
        <p:txBody>
          <a:bodyPr wrap="square" rtlCol="0">
            <a:spAutoFit/>
          </a:bodyPr>
          <a:lstStyle/>
          <a:p>
            <a:r>
              <a:rPr lang="en-US" altLang="zh-CN" sz="900" dirty="0"/>
              <a:t>2</a:t>
            </a:r>
            <a:endParaRPr lang="zh-CN" altLang="en-US" sz="900" dirty="0"/>
          </a:p>
        </p:txBody>
      </p:sp>
      <p:sp>
        <p:nvSpPr>
          <p:cNvPr id="109" name="Google Shape;3890;p62">
            <a:extLst>
              <a:ext uri="{FF2B5EF4-FFF2-40B4-BE49-F238E27FC236}">
                <a16:creationId xmlns:a16="http://schemas.microsoft.com/office/drawing/2014/main" id="{EC80D70A-5425-4E94-A299-2FE7948CD181}"/>
              </a:ext>
            </a:extLst>
          </p:cNvPr>
          <p:cNvSpPr txBox="1"/>
          <p:nvPr/>
        </p:nvSpPr>
        <p:spPr>
          <a:xfrm>
            <a:off x="6243444" y="1493442"/>
            <a:ext cx="229881" cy="1315902"/>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68569" tIns="0" rIns="68569" bIns="0" anchor="t" anchorCtr="0">
            <a:noAutofit/>
          </a:bodyPr>
          <a:lstStyle/>
          <a:p>
            <a:pPr algn="ctr"/>
            <a:r>
              <a:rPr lang="zh-CN" altLang="en-US" sz="1200" dirty="0">
                <a:latin typeface="Consolas"/>
                <a:ea typeface="Consolas"/>
                <a:cs typeface="Consolas"/>
                <a:sym typeface="Consolas"/>
              </a:rPr>
              <a:t>最</a:t>
            </a:r>
            <a:endParaRPr lang="en-US" altLang="zh-CN" sz="1200" dirty="0">
              <a:latin typeface="Consolas"/>
              <a:ea typeface="Consolas"/>
              <a:cs typeface="Consolas"/>
              <a:sym typeface="Consolas"/>
            </a:endParaRPr>
          </a:p>
          <a:p>
            <a:pPr algn="ctr"/>
            <a:r>
              <a:rPr lang="zh-CN" altLang="en-US" sz="1200" dirty="0">
                <a:latin typeface="Consolas"/>
                <a:ea typeface="Consolas"/>
                <a:cs typeface="Consolas"/>
                <a:sym typeface="Consolas"/>
              </a:rPr>
              <a:t>优</a:t>
            </a:r>
            <a:endParaRPr lang="en-US" altLang="zh-CN" sz="1200" dirty="0">
              <a:latin typeface="Consolas"/>
              <a:ea typeface="Consolas"/>
              <a:cs typeface="Consolas"/>
              <a:sym typeface="Consolas"/>
            </a:endParaRPr>
          </a:p>
          <a:p>
            <a:pPr algn="ctr"/>
            <a:r>
              <a:rPr lang="zh-CN" altLang="en-US" sz="1200" dirty="0">
                <a:latin typeface="Consolas"/>
                <a:ea typeface="Consolas"/>
                <a:cs typeface="Consolas"/>
                <a:sym typeface="Consolas"/>
              </a:rPr>
              <a:t>模</a:t>
            </a:r>
            <a:endParaRPr lang="en-US" altLang="zh-CN" sz="1200" dirty="0">
              <a:latin typeface="Consolas"/>
              <a:ea typeface="Consolas"/>
              <a:cs typeface="Consolas"/>
              <a:sym typeface="Consolas"/>
            </a:endParaRPr>
          </a:p>
          <a:p>
            <a:pPr algn="ctr"/>
            <a:r>
              <a:rPr lang="zh-CN" altLang="en-US" sz="1200" dirty="0">
                <a:latin typeface="Consolas"/>
                <a:ea typeface="Consolas"/>
                <a:cs typeface="Consolas"/>
                <a:sym typeface="Consolas"/>
              </a:rPr>
              <a:t>型</a:t>
            </a:r>
            <a:endParaRPr lang="en-US" altLang="zh-CN" sz="1200" dirty="0">
              <a:latin typeface="Consolas"/>
              <a:ea typeface="Consolas"/>
              <a:cs typeface="Consolas"/>
              <a:sym typeface="Consolas"/>
            </a:endParaRPr>
          </a:p>
          <a:p>
            <a:pPr algn="ctr"/>
            <a:r>
              <a:rPr lang="zh-CN" altLang="en-US" sz="1200" dirty="0">
                <a:latin typeface="Consolas"/>
                <a:ea typeface="Consolas"/>
                <a:cs typeface="Consolas"/>
                <a:sym typeface="Consolas"/>
              </a:rPr>
              <a:t>复</a:t>
            </a:r>
            <a:endParaRPr lang="en-US" altLang="zh-CN" sz="1200" dirty="0">
              <a:latin typeface="Consolas"/>
              <a:ea typeface="Consolas"/>
              <a:cs typeface="Consolas"/>
              <a:sym typeface="Consolas"/>
            </a:endParaRPr>
          </a:p>
          <a:p>
            <a:pPr algn="ctr"/>
            <a:r>
              <a:rPr lang="zh-CN" altLang="en-US" sz="1200" dirty="0">
                <a:latin typeface="Consolas"/>
                <a:ea typeface="Consolas"/>
                <a:cs typeface="Consolas"/>
                <a:sym typeface="Consolas"/>
              </a:rPr>
              <a:t>杂</a:t>
            </a:r>
            <a:endParaRPr lang="en-US" altLang="zh-CN" sz="1200" dirty="0">
              <a:latin typeface="Consolas"/>
              <a:ea typeface="Consolas"/>
              <a:cs typeface="Consolas"/>
              <a:sym typeface="Consolas"/>
            </a:endParaRPr>
          </a:p>
          <a:p>
            <a:pPr algn="ctr"/>
            <a:r>
              <a:rPr lang="zh-CN" altLang="en-US" sz="1200" dirty="0">
                <a:latin typeface="Consolas"/>
                <a:ea typeface="Consolas"/>
                <a:cs typeface="Consolas"/>
                <a:sym typeface="Consolas"/>
              </a:rPr>
              <a:t>度</a:t>
            </a:r>
            <a:endParaRPr sz="1200" dirty="0">
              <a:latin typeface="Consolas"/>
              <a:ea typeface="Consolas"/>
              <a:cs typeface="Consolas"/>
              <a:sym typeface="Consolas"/>
            </a:endParaRPr>
          </a:p>
        </p:txBody>
      </p:sp>
      <p:sp>
        <p:nvSpPr>
          <p:cNvPr id="103" name="文本框 102">
            <a:extLst>
              <a:ext uri="{FF2B5EF4-FFF2-40B4-BE49-F238E27FC236}">
                <a16:creationId xmlns:a16="http://schemas.microsoft.com/office/drawing/2014/main" id="{453D620C-8FF4-4558-AC71-E9CEA63A398B}"/>
              </a:ext>
            </a:extLst>
          </p:cNvPr>
          <p:cNvSpPr txBox="1"/>
          <p:nvPr/>
        </p:nvSpPr>
        <p:spPr>
          <a:xfrm>
            <a:off x="6126944" y="4132363"/>
            <a:ext cx="1361156" cy="300082"/>
          </a:xfrm>
          <a:prstGeom prst="rect">
            <a:avLst/>
          </a:prstGeom>
          <a:noFill/>
        </p:spPr>
        <p:txBody>
          <a:bodyPr wrap="square" rtlCol="0">
            <a:spAutoFit/>
          </a:bodyPr>
          <a:lstStyle/>
          <a:p>
            <a:r>
              <a:rPr lang="zh-CN" altLang="en-US" sz="1350" dirty="0"/>
              <a:t>模型复杂度</a:t>
            </a:r>
          </a:p>
        </p:txBody>
      </p:sp>
      <p:sp>
        <p:nvSpPr>
          <p:cNvPr id="111" name="文本框 110">
            <a:extLst>
              <a:ext uri="{FF2B5EF4-FFF2-40B4-BE49-F238E27FC236}">
                <a16:creationId xmlns:a16="http://schemas.microsoft.com/office/drawing/2014/main" id="{96D0FB42-0020-4BC6-BE40-0962705E0AC6}"/>
              </a:ext>
            </a:extLst>
          </p:cNvPr>
          <p:cNvSpPr txBox="1"/>
          <p:nvPr/>
        </p:nvSpPr>
        <p:spPr>
          <a:xfrm>
            <a:off x="4504696" y="2292394"/>
            <a:ext cx="348122" cy="507831"/>
          </a:xfrm>
          <a:prstGeom prst="rect">
            <a:avLst/>
          </a:prstGeom>
          <a:noFill/>
        </p:spPr>
        <p:txBody>
          <a:bodyPr wrap="square" rtlCol="0">
            <a:spAutoFit/>
          </a:bodyPr>
          <a:lstStyle/>
          <a:p>
            <a:r>
              <a:rPr lang="zh-CN" altLang="en-US" sz="1350" dirty="0"/>
              <a:t>误</a:t>
            </a:r>
            <a:endParaRPr lang="en-US" altLang="zh-CN" sz="1350" dirty="0"/>
          </a:p>
          <a:p>
            <a:r>
              <a:rPr lang="zh-CN" altLang="en-US" sz="1350" dirty="0"/>
              <a:t>差</a:t>
            </a:r>
          </a:p>
        </p:txBody>
      </p:sp>
      <p:sp>
        <p:nvSpPr>
          <p:cNvPr id="112" name="文本框 111">
            <a:extLst>
              <a:ext uri="{FF2B5EF4-FFF2-40B4-BE49-F238E27FC236}">
                <a16:creationId xmlns:a16="http://schemas.microsoft.com/office/drawing/2014/main" id="{79EE2858-5477-4455-B423-EB67A4B6A965}"/>
              </a:ext>
            </a:extLst>
          </p:cNvPr>
          <p:cNvSpPr txBox="1"/>
          <p:nvPr/>
        </p:nvSpPr>
        <p:spPr>
          <a:xfrm>
            <a:off x="483806" y="1014412"/>
            <a:ext cx="3809968" cy="2879443"/>
          </a:xfrm>
          <a:prstGeom prst="rect">
            <a:avLst/>
          </a:prstGeom>
          <a:noFill/>
        </p:spPr>
        <p:txBody>
          <a:bodyPr wrap="square">
            <a:spAutoFit/>
          </a:bodyPr>
          <a:lstStyle/>
          <a:p>
            <a:pPr>
              <a:lnSpc>
                <a:spcPct val="150000"/>
              </a:lnSpc>
              <a:spcBef>
                <a:spcPts val="675"/>
              </a:spcBef>
              <a:spcAft>
                <a:spcPts val="675"/>
              </a:spcAft>
            </a:pPr>
            <a:r>
              <a:rPr lang="en-US" altLang="zh-CN" b="1" dirty="0" err="1">
                <a:latin typeface="+mj-ea"/>
                <a:ea typeface="+mj-ea"/>
                <a:cs typeface="Times New Roman" panose="02020603050405020304" pitchFamily="18" charset="0"/>
              </a:rPr>
              <a:t>方差</a:t>
            </a:r>
            <a:r>
              <a:rPr lang="zh-CN" altLang="en-US" b="1" dirty="0">
                <a:latin typeface="+mj-ea"/>
                <a:ea typeface="+mj-ea"/>
                <a:cs typeface="Times New Roman" panose="02020603050405020304" pitchFamily="18" charset="0"/>
              </a:rPr>
              <a:t>、偏差和模型复杂度</a:t>
            </a:r>
            <a:endParaRPr lang="en-US" altLang="zh-CN" b="1" dirty="0">
              <a:latin typeface="+mj-ea"/>
              <a:ea typeface="+mj-ea"/>
              <a:cs typeface="Times New Roman" panose="02020603050405020304" pitchFamily="18" charset="0"/>
            </a:endParaRPr>
          </a:p>
          <a:p>
            <a:pPr>
              <a:lnSpc>
                <a:spcPct val="150000"/>
              </a:lnSpc>
              <a:spcBef>
                <a:spcPts val="675"/>
              </a:spcBef>
              <a:spcAft>
                <a:spcPts val="675"/>
              </a:spcAft>
            </a:pPr>
            <a:r>
              <a:rPr lang="zh-CN" altLang="zh-CN" dirty="0">
                <a:latin typeface="+mj-ea"/>
                <a:ea typeface="+mj-ea"/>
                <a:cs typeface="Times New Roman" panose="02020603050405020304" pitchFamily="18" charset="0"/>
              </a:rPr>
              <a:t>随着模型复杂度的增加，方差会逐渐增大，偏差会逐渐减小</a:t>
            </a:r>
            <a:endParaRPr lang="en-US" altLang="zh-CN" dirty="0">
              <a:latin typeface="+mj-ea"/>
              <a:ea typeface="+mj-ea"/>
              <a:cs typeface="Times New Roman" panose="02020603050405020304" pitchFamily="18" charset="0"/>
            </a:endParaRPr>
          </a:p>
          <a:p>
            <a:pPr>
              <a:lnSpc>
                <a:spcPct val="150000"/>
              </a:lnSpc>
              <a:spcBef>
                <a:spcPts val="675"/>
              </a:spcBef>
              <a:spcAft>
                <a:spcPts val="675"/>
              </a:spcAft>
            </a:pPr>
            <a:r>
              <a:rPr lang="zh-CN" altLang="zh-CN" dirty="0">
                <a:latin typeface="+mj-ea"/>
                <a:ea typeface="+mj-ea"/>
                <a:cs typeface="Times New Roman" panose="02020603050405020304" pitchFamily="18" charset="0"/>
              </a:rPr>
              <a:t>在</a:t>
            </a:r>
            <a:r>
              <a:rPr lang="zh-CN" altLang="zh-CN" dirty="0">
                <a:solidFill>
                  <a:srgbClr val="FF0000"/>
                </a:solidFill>
                <a:latin typeface="+mj-ea"/>
                <a:ea typeface="+mj-ea"/>
                <a:cs typeface="Times New Roman" panose="02020603050405020304" pitchFamily="18" charset="0"/>
              </a:rPr>
              <a:t>虚线</a:t>
            </a:r>
            <a:r>
              <a:rPr lang="zh-CN" altLang="zh-CN" dirty="0">
                <a:latin typeface="+mj-ea"/>
                <a:ea typeface="+mj-ea"/>
                <a:cs typeface="Times New Roman" panose="02020603050405020304" pitchFamily="18" charset="0"/>
              </a:rPr>
              <a:t>处，差不多是模型复杂度的最恰当的选择，其</a:t>
            </a:r>
            <a:r>
              <a:rPr lang="en-US" altLang="zh-CN" dirty="0">
                <a:latin typeface="+mj-ea"/>
                <a:ea typeface="+mj-ea"/>
                <a:cs typeface="Times New Roman" panose="02020603050405020304" pitchFamily="18" charset="0"/>
              </a:rPr>
              <a:t>“</a:t>
            </a:r>
            <a:r>
              <a:rPr lang="zh-CN" altLang="zh-CN" dirty="0">
                <a:latin typeface="+mj-ea"/>
                <a:ea typeface="+mj-ea"/>
                <a:cs typeface="Times New Roman" panose="02020603050405020304" pitchFamily="18" charset="0"/>
              </a:rPr>
              <a:t>偏差</a:t>
            </a:r>
            <a:r>
              <a:rPr lang="en-US" altLang="zh-CN" dirty="0">
                <a:latin typeface="+mj-ea"/>
                <a:ea typeface="+mj-ea"/>
                <a:cs typeface="Times New Roman" panose="02020603050405020304" pitchFamily="18" charset="0"/>
              </a:rPr>
              <a:t>”</a:t>
            </a:r>
            <a:r>
              <a:rPr lang="zh-CN" altLang="zh-CN" dirty="0">
                <a:latin typeface="+mj-ea"/>
                <a:ea typeface="+mj-ea"/>
                <a:cs typeface="Times New Roman" panose="02020603050405020304" pitchFamily="18" charset="0"/>
              </a:rPr>
              <a:t>和</a:t>
            </a:r>
            <a:r>
              <a:rPr lang="en-US" altLang="zh-CN" dirty="0">
                <a:latin typeface="+mj-ea"/>
                <a:ea typeface="+mj-ea"/>
                <a:cs typeface="Times New Roman" panose="02020603050405020304" pitchFamily="18" charset="0"/>
              </a:rPr>
              <a:t>“</a:t>
            </a:r>
            <a:r>
              <a:rPr lang="zh-CN" altLang="zh-CN" dirty="0">
                <a:latin typeface="+mj-ea"/>
                <a:ea typeface="+mj-ea"/>
                <a:cs typeface="Times New Roman" panose="02020603050405020304" pitchFamily="18" charset="0"/>
              </a:rPr>
              <a:t>方差</a:t>
            </a:r>
            <a:r>
              <a:rPr lang="en-US" altLang="zh-CN" dirty="0">
                <a:latin typeface="+mj-ea"/>
                <a:ea typeface="+mj-ea"/>
                <a:cs typeface="Times New Roman" panose="02020603050405020304" pitchFamily="18" charset="0"/>
              </a:rPr>
              <a:t>”</a:t>
            </a:r>
            <a:r>
              <a:rPr lang="zh-CN" altLang="zh-CN" dirty="0">
                <a:latin typeface="+mj-ea"/>
                <a:ea typeface="+mj-ea"/>
                <a:cs typeface="Times New Roman" panose="02020603050405020304" pitchFamily="18" charset="0"/>
              </a:rPr>
              <a:t>也都适度，才能</a:t>
            </a:r>
            <a:r>
              <a:rPr lang="en-US" altLang="zh-CN" dirty="0">
                <a:latin typeface="+mj-ea"/>
                <a:ea typeface="+mj-ea"/>
                <a:cs typeface="Times New Roman" panose="02020603050405020304" pitchFamily="18" charset="0"/>
              </a:rPr>
              <a:t>“</a:t>
            </a:r>
            <a:r>
              <a:rPr lang="zh-CN" altLang="zh-CN" dirty="0">
                <a:latin typeface="+mj-ea"/>
                <a:ea typeface="+mj-ea"/>
                <a:cs typeface="Times New Roman" panose="02020603050405020304" pitchFamily="18" charset="0"/>
              </a:rPr>
              <a:t>适度拟合</a:t>
            </a:r>
            <a:r>
              <a:rPr lang="en-US" altLang="zh-CN" dirty="0">
                <a:latin typeface="+mj-ea"/>
                <a:ea typeface="+mj-ea"/>
                <a:cs typeface="Times New Roman" panose="02020603050405020304" pitchFamily="18" charset="0"/>
              </a:rPr>
              <a:t>”</a:t>
            </a:r>
            <a:endParaRPr lang="zh-CN" altLang="zh-CN" dirty="0">
              <a:latin typeface="+mj-ea"/>
              <a:ea typeface="+mj-ea"/>
              <a:cs typeface="Times New Roman" panose="02020603050405020304" pitchFamily="18" charset="0"/>
            </a:endParaRPr>
          </a:p>
        </p:txBody>
      </p:sp>
      <p:sp>
        <p:nvSpPr>
          <p:cNvPr id="3" name="Rectangle 2">
            <a:extLst>
              <a:ext uri="{FF2B5EF4-FFF2-40B4-BE49-F238E27FC236}">
                <a16:creationId xmlns:a16="http://schemas.microsoft.com/office/drawing/2014/main" id="{622FFB8D-1548-0970-3DAA-0F2B19D0EF9C}"/>
              </a:ext>
            </a:extLst>
          </p:cNvPr>
          <p:cNvSpPr>
            <a:spLocks noGrp="1" noChangeArrowheads="1"/>
          </p:cNvSpPr>
          <p:nvPr>
            <p:ph type="title"/>
          </p:nvPr>
        </p:nvSpPr>
        <p:spPr>
          <a:xfrm>
            <a:off x="358767" y="164605"/>
            <a:ext cx="8426466" cy="508397"/>
          </a:xfrm>
        </p:spPr>
        <p:txBody>
          <a:bodyPr>
            <a:normAutofit fontScale="90000"/>
          </a:bodyPr>
          <a:lstStyle/>
          <a:p>
            <a:pPr algn="l" eaLnBrk="1" hangingPunct="1"/>
            <a:r>
              <a:rPr lang="zh-CN" altLang="en-US" dirty="0">
                <a:solidFill>
                  <a:srgbClr val="C00000"/>
                </a:solidFill>
              </a:rPr>
              <a:t>偏差和方差</a:t>
            </a:r>
            <a:r>
              <a:rPr lang="en-US" altLang="zh-CN" dirty="0">
                <a:solidFill>
                  <a:srgbClr val="C00000"/>
                </a:solidFill>
              </a:rPr>
              <a:t>---</a:t>
            </a:r>
            <a:r>
              <a:rPr lang="zh-CN" altLang="en-US" dirty="0">
                <a:solidFill>
                  <a:srgbClr val="C00000"/>
                </a:solidFill>
              </a:rPr>
              <a:t>具象化理解</a:t>
            </a:r>
          </a:p>
        </p:txBody>
      </p:sp>
      <p:sp>
        <p:nvSpPr>
          <p:cNvPr id="4" name="灯片编号占位符 3">
            <a:extLst>
              <a:ext uri="{FF2B5EF4-FFF2-40B4-BE49-F238E27FC236}">
                <a16:creationId xmlns:a16="http://schemas.microsoft.com/office/drawing/2014/main" id="{CD5C3B22-CB1F-004C-8FE9-7C3AE110D455}"/>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92</a:t>
            </a:fld>
            <a:endParaRPr lang="en-US">
              <a:solidFill>
                <a:prstClr val="black">
                  <a:tint val="75000"/>
                </a:prstClr>
              </a:solidFill>
            </a:endParaRPr>
          </a:p>
        </p:txBody>
      </p:sp>
    </p:spTree>
    <p:extLst>
      <p:ext uri="{BB962C8B-B14F-4D97-AF65-F5344CB8AC3E}">
        <p14:creationId xmlns:p14="http://schemas.microsoft.com/office/powerpoint/2010/main" val="390801445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2493158" y="303086"/>
            <a:ext cx="1705595" cy="320601"/>
          </a:xfrm>
          <a:prstGeom prst="rect">
            <a:avLst/>
          </a:prstGeom>
          <a:noFill/>
        </p:spPr>
        <p:txBody>
          <a:bodyPr vert="horz" wrap="none" lIns="0" tIns="0" rIns="0" bIns="0" rtlCol="0">
            <a:spAutoFit/>
          </a:bodyPr>
          <a:lstStyle/>
          <a:p>
            <a:pPr>
              <a:lnSpc>
                <a:spcPts val="2542"/>
              </a:lnSpc>
            </a:pPr>
            <a:r>
              <a:rPr lang="zh-CN" altLang="en-US" sz="2097" dirty="0">
                <a:solidFill>
                  <a:srgbClr val="000000"/>
                </a:solidFill>
                <a:latin typeface="微软雅黑"/>
              </a:rPr>
              <a:t>偏差</a:t>
            </a:r>
            <a:r>
              <a:rPr lang="en-US" altLang="zh-CN" sz="2097" dirty="0">
                <a:solidFill>
                  <a:srgbClr val="000000"/>
                </a:solidFill>
                <a:latin typeface="Times New Roman"/>
              </a:rPr>
              <a:t>-</a:t>
            </a:r>
            <a:r>
              <a:rPr lang="zh-CN" altLang="en-US" sz="2097" dirty="0">
                <a:solidFill>
                  <a:srgbClr val="000000"/>
                </a:solidFill>
                <a:latin typeface="微软雅黑"/>
              </a:rPr>
              <a:t>方差窘境</a:t>
            </a:r>
          </a:p>
        </p:txBody>
      </p:sp>
      <p:sp>
        <p:nvSpPr>
          <p:cNvPr id="27" name="TextBox 26"/>
          <p:cNvSpPr txBox="1"/>
          <p:nvPr/>
        </p:nvSpPr>
        <p:spPr>
          <a:xfrm>
            <a:off x="287461" y="1378385"/>
            <a:ext cx="4411394" cy="2949525"/>
          </a:xfrm>
          <a:prstGeom prst="rect">
            <a:avLst/>
          </a:prstGeom>
          <a:noFill/>
        </p:spPr>
        <p:txBody>
          <a:bodyPr vert="horz" wrap="square" lIns="0" tIns="0" rIns="0" bIns="0" rtlCol="0">
            <a:spAutoFit/>
          </a:bodyPr>
          <a:lstStyle/>
          <a:p>
            <a:pPr>
              <a:lnSpc>
                <a:spcPts val="1732"/>
              </a:lnSpc>
              <a:tabLst>
                <a:tab pos="152400" algn="l"/>
                <a:tab pos="371475" algn="l"/>
              </a:tabLst>
              <a:defRPr/>
            </a:pPr>
            <a:r>
              <a:rPr lang="zh-CN" altLang="en-US" sz="1802" dirty="0">
                <a:solidFill>
                  <a:srgbClr val="000000"/>
                </a:solidFill>
                <a:latin typeface="微软雅黑"/>
              </a:rPr>
              <a:t>一般而言，偏差与方差存在冲突：</a:t>
            </a:r>
          </a:p>
          <a:p>
            <a:pPr>
              <a:lnSpc>
                <a:spcPts val="750"/>
              </a:lnSpc>
              <a:tabLst>
                <a:tab pos="152400" algn="l"/>
                <a:tab pos="371475" algn="l"/>
              </a:tabLst>
              <a:defRPr/>
            </a:pPr>
            <a:endParaRPr lang="zh-CN" altLang="en-US" sz="1802" dirty="0">
              <a:solidFill>
                <a:srgbClr val="000000"/>
              </a:solidFill>
              <a:latin typeface="微软雅黑"/>
            </a:endParaRPr>
          </a:p>
          <a:p>
            <a:pPr>
              <a:lnSpc>
                <a:spcPts val="750"/>
              </a:lnSpc>
              <a:tabLst>
                <a:tab pos="152400" algn="l"/>
                <a:tab pos="371475" algn="l"/>
              </a:tabLst>
              <a:defRPr/>
            </a:pPr>
            <a:endParaRPr lang="zh-CN" altLang="en-US" sz="1802" dirty="0">
              <a:solidFill>
                <a:srgbClr val="000000"/>
              </a:solidFill>
              <a:latin typeface="微软雅黑"/>
            </a:endParaRPr>
          </a:p>
          <a:p>
            <a:pPr>
              <a:lnSpc>
                <a:spcPts val="750"/>
              </a:lnSpc>
              <a:tabLst>
                <a:tab pos="152400" algn="l"/>
                <a:tab pos="371475" algn="l"/>
              </a:tabLst>
              <a:defRPr/>
            </a:pPr>
            <a:endParaRPr lang="zh-CN" altLang="en-US" sz="1802" dirty="0">
              <a:solidFill>
                <a:srgbClr val="000000"/>
              </a:solidFill>
              <a:latin typeface="微软雅黑"/>
            </a:endParaRPr>
          </a:p>
          <a:p>
            <a:pPr>
              <a:lnSpc>
                <a:spcPts val="750"/>
              </a:lnSpc>
              <a:tabLst>
                <a:tab pos="152400" algn="l"/>
                <a:tab pos="371475" algn="l"/>
              </a:tabLst>
              <a:defRPr/>
            </a:pPr>
            <a:endParaRPr lang="zh-CN" altLang="en-US" sz="1802" dirty="0">
              <a:solidFill>
                <a:srgbClr val="000000"/>
              </a:solidFill>
              <a:latin typeface="微软雅黑"/>
            </a:endParaRPr>
          </a:p>
          <a:p>
            <a:pPr>
              <a:lnSpc>
                <a:spcPts val="2081"/>
              </a:lnSpc>
              <a:tabLst>
                <a:tab pos="152400" algn="l"/>
                <a:tab pos="371475" algn="l"/>
              </a:tabLst>
              <a:defRPr/>
            </a:pPr>
            <a:r>
              <a:rPr lang="zh-CN" altLang="en-US" sz="1802" dirty="0">
                <a:solidFill>
                  <a:srgbClr val="000000"/>
                </a:solidFill>
                <a:latin typeface="微软雅黑"/>
              </a:rPr>
              <a:t>	</a:t>
            </a:r>
            <a:r>
              <a:rPr lang="zh-CN" altLang="en-US" sz="1647" dirty="0">
                <a:solidFill>
                  <a:srgbClr val="000000"/>
                </a:solidFill>
                <a:latin typeface="Wingdings"/>
              </a:rPr>
              <a:t></a:t>
            </a:r>
            <a:r>
              <a:rPr lang="zh-CN" altLang="en-US" sz="1647" dirty="0">
                <a:solidFill>
                  <a:srgbClr val="000000"/>
                </a:solidFill>
                <a:latin typeface="微软雅黑"/>
              </a:rPr>
              <a:t>训练不足时，学习器拟合能</a:t>
            </a:r>
          </a:p>
          <a:p>
            <a:pPr>
              <a:lnSpc>
                <a:spcPts val="1821"/>
              </a:lnSpc>
              <a:tabLst>
                <a:tab pos="152400" algn="l"/>
                <a:tab pos="371475" algn="l"/>
              </a:tabLst>
              <a:defRPr/>
            </a:pPr>
            <a:r>
              <a:rPr lang="zh-CN" altLang="en-US" sz="1647" dirty="0">
                <a:solidFill>
                  <a:srgbClr val="000000"/>
                </a:solidFill>
                <a:latin typeface="微软雅黑"/>
              </a:rPr>
              <a:t>		</a:t>
            </a:r>
            <a:r>
              <a:rPr lang="zh-CN" altLang="en-US" sz="1649" dirty="0">
                <a:solidFill>
                  <a:srgbClr val="000000"/>
                </a:solidFill>
                <a:latin typeface="微软雅黑"/>
              </a:rPr>
              <a:t>力不强，偏差主导</a:t>
            </a:r>
          </a:p>
          <a:p>
            <a:pPr>
              <a:lnSpc>
                <a:spcPts val="750"/>
              </a:lnSpc>
              <a:tabLst>
                <a:tab pos="152400" algn="l"/>
                <a:tab pos="371475" algn="l"/>
              </a:tabLst>
              <a:defRPr/>
            </a:pPr>
            <a:endParaRPr lang="zh-CN" altLang="en-US" sz="1649" dirty="0">
              <a:solidFill>
                <a:srgbClr val="000000"/>
              </a:solidFill>
              <a:latin typeface="微软雅黑"/>
            </a:endParaRPr>
          </a:p>
          <a:p>
            <a:pPr>
              <a:lnSpc>
                <a:spcPts val="750"/>
              </a:lnSpc>
              <a:tabLst>
                <a:tab pos="152400" algn="l"/>
                <a:tab pos="371475" algn="l"/>
              </a:tabLst>
              <a:defRPr/>
            </a:pPr>
            <a:endParaRPr lang="zh-CN" altLang="en-US" sz="1649" dirty="0">
              <a:solidFill>
                <a:srgbClr val="000000"/>
              </a:solidFill>
              <a:latin typeface="微软雅黑"/>
            </a:endParaRPr>
          </a:p>
          <a:p>
            <a:pPr>
              <a:lnSpc>
                <a:spcPts val="750"/>
              </a:lnSpc>
              <a:tabLst>
                <a:tab pos="152400" algn="l"/>
                <a:tab pos="371475" algn="l"/>
              </a:tabLst>
              <a:defRPr/>
            </a:pPr>
            <a:endParaRPr lang="zh-CN" altLang="en-US" sz="1649" dirty="0">
              <a:solidFill>
                <a:srgbClr val="000000"/>
              </a:solidFill>
              <a:latin typeface="微软雅黑"/>
            </a:endParaRPr>
          </a:p>
          <a:p>
            <a:pPr>
              <a:lnSpc>
                <a:spcPts val="1870"/>
              </a:lnSpc>
              <a:tabLst>
                <a:tab pos="152400" algn="l"/>
                <a:tab pos="371475" algn="l"/>
              </a:tabLst>
              <a:defRPr/>
            </a:pPr>
            <a:r>
              <a:rPr lang="zh-CN" altLang="en-US" sz="1649" dirty="0">
                <a:solidFill>
                  <a:srgbClr val="000000"/>
                </a:solidFill>
                <a:latin typeface="微软雅黑"/>
              </a:rPr>
              <a:t>	</a:t>
            </a:r>
            <a:r>
              <a:rPr lang="zh-CN" altLang="en-US" sz="1647" dirty="0">
                <a:solidFill>
                  <a:srgbClr val="000000"/>
                </a:solidFill>
                <a:latin typeface="Wingdings"/>
              </a:rPr>
              <a:t></a:t>
            </a:r>
            <a:r>
              <a:rPr lang="zh-CN" altLang="en-US" sz="1647" dirty="0">
                <a:solidFill>
                  <a:srgbClr val="000000"/>
                </a:solidFill>
                <a:latin typeface="微软雅黑"/>
              </a:rPr>
              <a:t>随着训练程度加深，学习器</a:t>
            </a:r>
          </a:p>
          <a:p>
            <a:pPr>
              <a:lnSpc>
                <a:spcPts val="1874"/>
              </a:lnSpc>
              <a:tabLst>
                <a:tab pos="152400" algn="l"/>
                <a:tab pos="371475" algn="l"/>
              </a:tabLst>
              <a:defRPr/>
            </a:pPr>
            <a:r>
              <a:rPr lang="zh-CN" altLang="en-US" sz="1647" dirty="0">
                <a:solidFill>
                  <a:srgbClr val="000000"/>
                </a:solidFill>
                <a:latin typeface="微软雅黑"/>
              </a:rPr>
              <a:t>		拟合能力逐渐增强，方差逐</a:t>
            </a:r>
          </a:p>
          <a:p>
            <a:pPr>
              <a:lnSpc>
                <a:spcPts val="1926"/>
              </a:lnSpc>
              <a:tabLst>
                <a:tab pos="152400" algn="l"/>
                <a:tab pos="371475" algn="l"/>
              </a:tabLst>
              <a:defRPr/>
            </a:pPr>
            <a:r>
              <a:rPr lang="zh-CN" altLang="en-US" sz="1647" dirty="0">
                <a:solidFill>
                  <a:srgbClr val="000000"/>
                </a:solidFill>
                <a:latin typeface="微软雅黑"/>
              </a:rPr>
              <a:t>		渐主导</a:t>
            </a:r>
          </a:p>
          <a:p>
            <a:pPr>
              <a:lnSpc>
                <a:spcPts val="750"/>
              </a:lnSpc>
              <a:tabLst>
                <a:tab pos="152400" algn="l"/>
                <a:tab pos="371475" algn="l"/>
              </a:tabLst>
              <a:defRPr/>
            </a:pPr>
            <a:endParaRPr lang="zh-CN" altLang="en-US" sz="1647" dirty="0">
              <a:solidFill>
                <a:srgbClr val="000000"/>
              </a:solidFill>
              <a:latin typeface="微软雅黑"/>
            </a:endParaRPr>
          </a:p>
          <a:p>
            <a:pPr>
              <a:lnSpc>
                <a:spcPts val="750"/>
              </a:lnSpc>
              <a:tabLst>
                <a:tab pos="152400" algn="l"/>
                <a:tab pos="371475" algn="l"/>
              </a:tabLst>
              <a:defRPr/>
            </a:pPr>
            <a:endParaRPr lang="zh-CN" altLang="en-US" sz="1647" dirty="0">
              <a:solidFill>
                <a:srgbClr val="000000"/>
              </a:solidFill>
              <a:latin typeface="微软雅黑"/>
            </a:endParaRPr>
          </a:p>
          <a:p>
            <a:pPr>
              <a:lnSpc>
                <a:spcPts val="750"/>
              </a:lnSpc>
              <a:tabLst>
                <a:tab pos="152400" algn="l"/>
                <a:tab pos="371475" algn="l"/>
              </a:tabLst>
              <a:defRPr/>
            </a:pPr>
            <a:endParaRPr lang="zh-CN" altLang="en-US" sz="1647" dirty="0">
              <a:solidFill>
                <a:srgbClr val="000000"/>
              </a:solidFill>
              <a:latin typeface="微软雅黑"/>
            </a:endParaRPr>
          </a:p>
          <a:p>
            <a:pPr>
              <a:lnSpc>
                <a:spcPts val="1871"/>
              </a:lnSpc>
              <a:tabLst>
                <a:tab pos="152400" algn="l"/>
                <a:tab pos="371475" algn="l"/>
              </a:tabLst>
              <a:defRPr/>
            </a:pPr>
            <a:r>
              <a:rPr lang="zh-CN" altLang="en-US" sz="1647" dirty="0">
                <a:solidFill>
                  <a:srgbClr val="000000"/>
                </a:solidFill>
                <a:latin typeface="微软雅黑"/>
              </a:rPr>
              <a:t>	</a:t>
            </a:r>
            <a:r>
              <a:rPr lang="zh-CN" altLang="en-US" sz="1647" dirty="0">
                <a:solidFill>
                  <a:srgbClr val="000000"/>
                </a:solidFill>
                <a:latin typeface="Wingdings"/>
              </a:rPr>
              <a:t></a:t>
            </a:r>
            <a:r>
              <a:rPr lang="zh-CN" altLang="en-US" sz="1647" dirty="0">
                <a:solidFill>
                  <a:srgbClr val="000000"/>
                </a:solidFill>
                <a:latin typeface="微软雅黑"/>
              </a:rPr>
              <a:t>训练充足后，学习器的拟合</a:t>
            </a:r>
          </a:p>
          <a:p>
            <a:pPr>
              <a:lnSpc>
                <a:spcPts val="1820"/>
              </a:lnSpc>
              <a:tabLst>
                <a:tab pos="152400" algn="l"/>
                <a:tab pos="371475" algn="l"/>
              </a:tabLst>
              <a:defRPr/>
            </a:pPr>
            <a:r>
              <a:rPr lang="zh-CN" altLang="en-US" sz="1647" dirty="0">
                <a:solidFill>
                  <a:srgbClr val="000000"/>
                </a:solidFill>
                <a:latin typeface="微软雅黑"/>
              </a:rPr>
              <a:t>		能力很强，方差主导</a:t>
            </a:r>
          </a:p>
        </p:txBody>
      </p:sp>
      <p:sp>
        <p:nvSpPr>
          <p:cNvPr id="2" name="Rectangle 2">
            <a:extLst>
              <a:ext uri="{FF2B5EF4-FFF2-40B4-BE49-F238E27FC236}">
                <a16:creationId xmlns:a16="http://schemas.microsoft.com/office/drawing/2014/main" id="{7A4CEA0A-6FDB-80F4-5694-909030F55EE7}"/>
              </a:ext>
            </a:extLst>
          </p:cNvPr>
          <p:cNvSpPr txBox="1">
            <a:spLocks noChangeArrowheads="1"/>
          </p:cNvSpPr>
          <p:nvPr/>
        </p:nvSpPr>
        <p:spPr>
          <a:xfrm>
            <a:off x="287461" y="179565"/>
            <a:ext cx="8426466" cy="508397"/>
          </a:xfrm>
          <a:prstGeom prst="rect">
            <a:avLst/>
          </a:prstGeom>
        </p:spPr>
        <p:txBody>
          <a:bodyPr/>
          <a:lst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eaLnBrk="1" hangingPunct="1"/>
            <a:r>
              <a:rPr lang="zh-CN" altLang="en-US" sz="2700" kern="0" dirty="0">
                <a:solidFill>
                  <a:srgbClr val="C00000"/>
                </a:solidFill>
              </a:rPr>
              <a:t>偏差和方差</a:t>
            </a:r>
            <a:r>
              <a:rPr lang="en-US" altLang="zh-CN" sz="2700" kern="0" dirty="0">
                <a:solidFill>
                  <a:srgbClr val="C00000"/>
                </a:solidFill>
              </a:rPr>
              <a:t>---</a:t>
            </a:r>
            <a:endParaRPr lang="zh-CN" altLang="en-US" sz="2700" kern="0" dirty="0">
              <a:solidFill>
                <a:srgbClr val="C00000"/>
              </a:solidFill>
            </a:endParaRPr>
          </a:p>
        </p:txBody>
      </p:sp>
      <p:pic>
        <p:nvPicPr>
          <p:cNvPr id="5" name="图片 4" descr="图片包含 壁球, 体育, 运动, 游戏机&#10;&#10;描述已自动生成">
            <a:extLst>
              <a:ext uri="{FF2B5EF4-FFF2-40B4-BE49-F238E27FC236}">
                <a16:creationId xmlns:a16="http://schemas.microsoft.com/office/drawing/2014/main" id="{D753E208-75A0-A47B-884C-AB42ED7660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8688" y="1389006"/>
            <a:ext cx="4361116" cy="2967763"/>
          </a:xfrm>
          <a:prstGeom prst="rect">
            <a:avLst/>
          </a:prstGeom>
        </p:spPr>
      </p:pic>
      <p:sp>
        <p:nvSpPr>
          <p:cNvPr id="6" name="Google Shape;3890;p62">
            <a:extLst>
              <a:ext uri="{FF2B5EF4-FFF2-40B4-BE49-F238E27FC236}">
                <a16:creationId xmlns:a16="http://schemas.microsoft.com/office/drawing/2014/main" id="{08E87538-2EEF-77DC-4916-1E4B9C5B583C}"/>
              </a:ext>
            </a:extLst>
          </p:cNvPr>
          <p:cNvSpPr txBox="1"/>
          <p:nvPr/>
        </p:nvSpPr>
        <p:spPr>
          <a:xfrm>
            <a:off x="7126054" y="1537305"/>
            <a:ext cx="882689" cy="178875"/>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68569" tIns="0" rIns="68569" bIns="0" anchor="t" anchorCtr="0">
            <a:noAutofit/>
          </a:bodyPr>
          <a:lstStyle/>
          <a:p>
            <a:pPr algn="ctr"/>
            <a:r>
              <a:rPr lang="zh-CN" altLang="en-US" sz="1200" dirty="0">
                <a:latin typeface="Consolas"/>
                <a:ea typeface="Consolas"/>
                <a:cs typeface="Consolas"/>
                <a:sym typeface="Consolas"/>
              </a:rPr>
              <a:t>总体误差</a:t>
            </a:r>
            <a:endParaRPr sz="1200" dirty="0">
              <a:latin typeface="Consolas"/>
              <a:ea typeface="Consolas"/>
              <a:cs typeface="Consolas"/>
              <a:sym typeface="Consolas"/>
            </a:endParaRPr>
          </a:p>
        </p:txBody>
      </p:sp>
      <p:sp>
        <p:nvSpPr>
          <p:cNvPr id="7" name="Google Shape;3890;p62">
            <a:extLst>
              <a:ext uri="{FF2B5EF4-FFF2-40B4-BE49-F238E27FC236}">
                <a16:creationId xmlns:a16="http://schemas.microsoft.com/office/drawing/2014/main" id="{CC49B3C4-6F9D-27A5-2A83-A1D89B818696}"/>
              </a:ext>
            </a:extLst>
          </p:cNvPr>
          <p:cNvSpPr txBox="1"/>
          <p:nvPr/>
        </p:nvSpPr>
        <p:spPr>
          <a:xfrm>
            <a:off x="8204753" y="2159190"/>
            <a:ext cx="453138" cy="178875"/>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68569" tIns="0" rIns="68569" bIns="0" anchor="t" anchorCtr="0">
            <a:noAutofit/>
          </a:bodyPr>
          <a:lstStyle/>
          <a:p>
            <a:pPr algn="ctr"/>
            <a:r>
              <a:rPr lang="zh-CN" altLang="en-US" sz="1200" dirty="0">
                <a:latin typeface="Consolas"/>
                <a:ea typeface="Consolas"/>
                <a:cs typeface="Consolas"/>
                <a:sym typeface="Consolas"/>
              </a:rPr>
              <a:t>方差</a:t>
            </a:r>
            <a:endParaRPr sz="1200" dirty="0">
              <a:latin typeface="Consolas"/>
              <a:ea typeface="Consolas"/>
              <a:cs typeface="Consolas"/>
              <a:sym typeface="Consolas"/>
            </a:endParaRPr>
          </a:p>
        </p:txBody>
      </p:sp>
      <p:sp>
        <p:nvSpPr>
          <p:cNvPr id="8" name="Google Shape;3890;p62">
            <a:extLst>
              <a:ext uri="{FF2B5EF4-FFF2-40B4-BE49-F238E27FC236}">
                <a16:creationId xmlns:a16="http://schemas.microsoft.com/office/drawing/2014/main" id="{28A0A060-7DA6-66C5-9454-5C7B41CF4D12}"/>
              </a:ext>
            </a:extLst>
          </p:cNvPr>
          <p:cNvSpPr txBox="1"/>
          <p:nvPr/>
        </p:nvSpPr>
        <p:spPr>
          <a:xfrm>
            <a:off x="7779752" y="3466000"/>
            <a:ext cx="554094" cy="178875"/>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68569" tIns="0" rIns="68569" bIns="0" anchor="t" anchorCtr="0">
            <a:noAutofit/>
          </a:bodyPr>
          <a:lstStyle/>
          <a:p>
            <a:pPr algn="ctr"/>
            <a:r>
              <a:rPr lang="zh-CN" altLang="en-US" sz="1200" dirty="0">
                <a:latin typeface="Consolas"/>
                <a:ea typeface="Consolas"/>
                <a:cs typeface="Consolas"/>
                <a:sym typeface="Consolas"/>
              </a:rPr>
              <a:t>偏差</a:t>
            </a:r>
            <a:endParaRPr sz="1200" dirty="0">
              <a:latin typeface="Consolas"/>
              <a:ea typeface="Consolas"/>
              <a:cs typeface="Consolas"/>
              <a:sym typeface="Consolas"/>
            </a:endParaRPr>
          </a:p>
        </p:txBody>
      </p:sp>
      <p:sp>
        <p:nvSpPr>
          <p:cNvPr id="9" name="文本框 8">
            <a:extLst>
              <a:ext uri="{FF2B5EF4-FFF2-40B4-BE49-F238E27FC236}">
                <a16:creationId xmlns:a16="http://schemas.microsoft.com/office/drawing/2014/main" id="{8EDA3B06-9738-2F39-A73C-317E974AC91D}"/>
              </a:ext>
            </a:extLst>
          </p:cNvPr>
          <p:cNvSpPr txBox="1"/>
          <p:nvPr/>
        </p:nvSpPr>
        <p:spPr>
          <a:xfrm>
            <a:off x="8178932" y="3416238"/>
            <a:ext cx="309828" cy="230832"/>
          </a:xfrm>
          <a:prstGeom prst="rect">
            <a:avLst/>
          </a:prstGeom>
          <a:noFill/>
        </p:spPr>
        <p:txBody>
          <a:bodyPr wrap="square" rtlCol="0">
            <a:spAutoFit/>
          </a:bodyPr>
          <a:lstStyle/>
          <a:p>
            <a:r>
              <a:rPr lang="en-US" altLang="zh-CN" sz="900" dirty="0"/>
              <a:t>2</a:t>
            </a:r>
            <a:endParaRPr lang="zh-CN" altLang="en-US" sz="900" dirty="0"/>
          </a:p>
        </p:txBody>
      </p:sp>
      <p:sp>
        <p:nvSpPr>
          <p:cNvPr id="10" name="Google Shape;3890;p62">
            <a:extLst>
              <a:ext uri="{FF2B5EF4-FFF2-40B4-BE49-F238E27FC236}">
                <a16:creationId xmlns:a16="http://schemas.microsoft.com/office/drawing/2014/main" id="{93361CCE-6406-E746-A7B6-10042EB1F0C1}"/>
              </a:ext>
            </a:extLst>
          </p:cNvPr>
          <p:cNvSpPr txBox="1"/>
          <p:nvPr/>
        </p:nvSpPr>
        <p:spPr>
          <a:xfrm>
            <a:off x="6243444" y="1493442"/>
            <a:ext cx="229881" cy="1315902"/>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68569" tIns="0" rIns="68569" bIns="0" anchor="t" anchorCtr="0">
            <a:noAutofit/>
          </a:bodyPr>
          <a:lstStyle/>
          <a:p>
            <a:pPr algn="ctr"/>
            <a:r>
              <a:rPr lang="zh-CN" altLang="en-US" sz="1200" dirty="0">
                <a:latin typeface="Consolas"/>
                <a:ea typeface="Consolas"/>
                <a:cs typeface="Consolas"/>
                <a:sym typeface="Consolas"/>
              </a:rPr>
              <a:t>最</a:t>
            </a:r>
            <a:endParaRPr lang="en-US" altLang="zh-CN" sz="1200" dirty="0">
              <a:latin typeface="Consolas"/>
              <a:ea typeface="Consolas"/>
              <a:cs typeface="Consolas"/>
              <a:sym typeface="Consolas"/>
            </a:endParaRPr>
          </a:p>
          <a:p>
            <a:pPr algn="ctr"/>
            <a:r>
              <a:rPr lang="zh-CN" altLang="en-US" sz="1200" dirty="0">
                <a:latin typeface="Consolas"/>
                <a:ea typeface="Consolas"/>
                <a:cs typeface="Consolas"/>
                <a:sym typeface="Consolas"/>
              </a:rPr>
              <a:t>优</a:t>
            </a:r>
            <a:endParaRPr lang="en-US" altLang="zh-CN" sz="1200" dirty="0">
              <a:latin typeface="Consolas"/>
              <a:ea typeface="Consolas"/>
              <a:cs typeface="Consolas"/>
              <a:sym typeface="Consolas"/>
            </a:endParaRPr>
          </a:p>
          <a:p>
            <a:pPr algn="ctr"/>
            <a:r>
              <a:rPr lang="zh-CN" altLang="en-US" sz="1200" dirty="0">
                <a:latin typeface="Consolas"/>
                <a:ea typeface="Consolas"/>
                <a:cs typeface="Consolas"/>
                <a:sym typeface="Consolas"/>
              </a:rPr>
              <a:t>模</a:t>
            </a:r>
            <a:endParaRPr lang="en-US" altLang="zh-CN" sz="1200" dirty="0">
              <a:latin typeface="Consolas"/>
              <a:ea typeface="Consolas"/>
              <a:cs typeface="Consolas"/>
              <a:sym typeface="Consolas"/>
            </a:endParaRPr>
          </a:p>
          <a:p>
            <a:pPr algn="ctr"/>
            <a:r>
              <a:rPr lang="zh-CN" altLang="en-US" sz="1200" dirty="0">
                <a:latin typeface="Consolas"/>
                <a:ea typeface="Consolas"/>
                <a:cs typeface="Consolas"/>
                <a:sym typeface="Consolas"/>
              </a:rPr>
              <a:t>型</a:t>
            </a:r>
            <a:endParaRPr lang="en-US" altLang="zh-CN" sz="1200" dirty="0">
              <a:latin typeface="Consolas"/>
              <a:ea typeface="Consolas"/>
              <a:cs typeface="Consolas"/>
              <a:sym typeface="Consolas"/>
            </a:endParaRPr>
          </a:p>
          <a:p>
            <a:pPr algn="ctr"/>
            <a:r>
              <a:rPr lang="zh-CN" altLang="en-US" sz="1200" dirty="0">
                <a:latin typeface="Consolas"/>
                <a:ea typeface="Consolas"/>
                <a:cs typeface="Consolas"/>
                <a:sym typeface="Consolas"/>
              </a:rPr>
              <a:t>复</a:t>
            </a:r>
            <a:endParaRPr lang="en-US" altLang="zh-CN" sz="1200" dirty="0">
              <a:latin typeface="Consolas"/>
              <a:ea typeface="Consolas"/>
              <a:cs typeface="Consolas"/>
              <a:sym typeface="Consolas"/>
            </a:endParaRPr>
          </a:p>
          <a:p>
            <a:pPr algn="ctr"/>
            <a:r>
              <a:rPr lang="zh-CN" altLang="en-US" sz="1200" dirty="0">
                <a:latin typeface="Consolas"/>
                <a:ea typeface="Consolas"/>
                <a:cs typeface="Consolas"/>
                <a:sym typeface="Consolas"/>
              </a:rPr>
              <a:t>杂</a:t>
            </a:r>
            <a:endParaRPr lang="en-US" altLang="zh-CN" sz="1200" dirty="0">
              <a:latin typeface="Consolas"/>
              <a:ea typeface="Consolas"/>
              <a:cs typeface="Consolas"/>
              <a:sym typeface="Consolas"/>
            </a:endParaRPr>
          </a:p>
          <a:p>
            <a:pPr algn="ctr"/>
            <a:r>
              <a:rPr lang="zh-CN" altLang="en-US" sz="1200" dirty="0">
                <a:latin typeface="Consolas"/>
                <a:ea typeface="Consolas"/>
                <a:cs typeface="Consolas"/>
                <a:sym typeface="Consolas"/>
              </a:rPr>
              <a:t>度</a:t>
            </a:r>
            <a:endParaRPr sz="1200" dirty="0">
              <a:latin typeface="Consolas"/>
              <a:ea typeface="Consolas"/>
              <a:cs typeface="Consolas"/>
              <a:sym typeface="Consolas"/>
            </a:endParaRPr>
          </a:p>
        </p:txBody>
      </p:sp>
      <p:sp>
        <p:nvSpPr>
          <p:cNvPr id="11" name="文本框 10">
            <a:extLst>
              <a:ext uri="{FF2B5EF4-FFF2-40B4-BE49-F238E27FC236}">
                <a16:creationId xmlns:a16="http://schemas.microsoft.com/office/drawing/2014/main" id="{DC9FD7C5-E1DB-8FD2-78A3-A4CCEBD55591}"/>
              </a:ext>
            </a:extLst>
          </p:cNvPr>
          <p:cNvSpPr txBox="1"/>
          <p:nvPr/>
        </p:nvSpPr>
        <p:spPr>
          <a:xfrm>
            <a:off x="6126944" y="4132363"/>
            <a:ext cx="1361156" cy="300082"/>
          </a:xfrm>
          <a:prstGeom prst="rect">
            <a:avLst/>
          </a:prstGeom>
          <a:noFill/>
        </p:spPr>
        <p:txBody>
          <a:bodyPr wrap="square" rtlCol="0">
            <a:spAutoFit/>
          </a:bodyPr>
          <a:lstStyle/>
          <a:p>
            <a:r>
              <a:rPr lang="zh-CN" altLang="en-US" sz="1350" dirty="0"/>
              <a:t>模型复杂度</a:t>
            </a:r>
          </a:p>
        </p:txBody>
      </p:sp>
      <p:sp>
        <p:nvSpPr>
          <p:cNvPr id="12" name="文本框 11">
            <a:extLst>
              <a:ext uri="{FF2B5EF4-FFF2-40B4-BE49-F238E27FC236}">
                <a16:creationId xmlns:a16="http://schemas.microsoft.com/office/drawing/2014/main" id="{243D4019-436A-A2AF-B31A-B8CD6CD88171}"/>
              </a:ext>
            </a:extLst>
          </p:cNvPr>
          <p:cNvSpPr txBox="1"/>
          <p:nvPr/>
        </p:nvSpPr>
        <p:spPr>
          <a:xfrm>
            <a:off x="4504696" y="2292394"/>
            <a:ext cx="348122" cy="507831"/>
          </a:xfrm>
          <a:prstGeom prst="rect">
            <a:avLst/>
          </a:prstGeom>
          <a:noFill/>
        </p:spPr>
        <p:txBody>
          <a:bodyPr wrap="square" rtlCol="0">
            <a:spAutoFit/>
          </a:bodyPr>
          <a:lstStyle/>
          <a:p>
            <a:r>
              <a:rPr lang="zh-CN" altLang="en-US" sz="1350" dirty="0"/>
              <a:t>误</a:t>
            </a:r>
            <a:endParaRPr lang="en-US" altLang="zh-CN" sz="1350" dirty="0"/>
          </a:p>
          <a:p>
            <a:r>
              <a:rPr lang="zh-CN" altLang="en-US" sz="1350" dirty="0"/>
              <a:t>差</a:t>
            </a:r>
          </a:p>
        </p:txBody>
      </p:sp>
      <p:sp>
        <p:nvSpPr>
          <p:cNvPr id="4" name="灯片编号占位符 3">
            <a:extLst>
              <a:ext uri="{FF2B5EF4-FFF2-40B4-BE49-F238E27FC236}">
                <a16:creationId xmlns:a16="http://schemas.microsoft.com/office/drawing/2014/main" id="{294C57F5-CE60-1447-BE03-C8FE6DE6F6DE}"/>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93</a:t>
            </a:fld>
            <a:endParaRPr lang="en-US">
              <a:solidFill>
                <a:prstClr val="black">
                  <a:tint val="75000"/>
                </a:prstClr>
              </a:solidFill>
            </a:endParaRPr>
          </a:p>
        </p:txBody>
      </p:sp>
    </p:spTree>
    <p:extLst>
      <p:ext uri="{BB962C8B-B14F-4D97-AF65-F5344CB8AC3E}">
        <p14:creationId xmlns:p14="http://schemas.microsoft.com/office/powerpoint/2010/main" val="16818614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5DB086D3-E3D8-4CD4-BB1D-C0A9D04FDF97}"/>
              </a:ext>
            </a:extLst>
          </p:cNvPr>
          <p:cNvSpPr txBox="1"/>
          <p:nvPr/>
        </p:nvSpPr>
        <p:spPr>
          <a:xfrm>
            <a:off x="1914524" y="3463320"/>
            <a:ext cx="6086476" cy="784830"/>
          </a:xfrm>
          <a:prstGeom prst="rect">
            <a:avLst/>
          </a:prstGeom>
          <a:noFill/>
        </p:spPr>
        <p:txBody>
          <a:bodyPr wrap="square">
            <a:spAutoFit/>
          </a:bodyPr>
          <a:lstStyle/>
          <a:p>
            <a:pPr algn="just">
              <a:lnSpc>
                <a:spcPct val="150000"/>
              </a:lnSpc>
            </a:pPr>
            <a:r>
              <a:rPr lang="zh-CN" altLang="zh-CN" kern="100" dirty="0">
                <a:latin typeface="+mj-ea"/>
                <a:ea typeface="+mj-ea"/>
                <a:cs typeface="Times New Roman" panose="02020603050405020304" pitchFamily="18" charset="0"/>
              </a:rPr>
              <a:t>训练集误差和验证集误差近似时：偏差</a:t>
            </a:r>
            <a:r>
              <a:rPr lang="en-US" altLang="zh-CN" kern="100" dirty="0">
                <a:latin typeface="+mj-ea"/>
                <a:ea typeface="+mj-ea"/>
                <a:cs typeface="Times New Roman" panose="02020603050405020304" pitchFamily="18" charset="0"/>
              </a:rPr>
              <a:t>/</a:t>
            </a:r>
            <a:r>
              <a:rPr lang="zh-CN" altLang="zh-CN" kern="100" dirty="0">
                <a:latin typeface="+mj-ea"/>
                <a:ea typeface="+mj-ea"/>
                <a:cs typeface="Times New Roman" panose="02020603050405020304" pitchFamily="18" charset="0"/>
              </a:rPr>
              <a:t>欠拟合</a:t>
            </a:r>
          </a:p>
          <a:p>
            <a:r>
              <a:rPr lang="zh-CN" altLang="zh-CN" kern="100" dirty="0">
                <a:latin typeface="+mj-ea"/>
                <a:ea typeface="+mj-ea"/>
                <a:cs typeface="Times New Roman" panose="02020603050405020304" pitchFamily="18" charset="0"/>
              </a:rPr>
              <a:t>验证集误差远大于训练集误差时：方差</a:t>
            </a:r>
            <a:r>
              <a:rPr lang="en-US" altLang="zh-CN" kern="100" dirty="0">
                <a:latin typeface="+mj-ea"/>
                <a:ea typeface="+mj-ea"/>
                <a:cs typeface="Times New Roman" panose="02020603050405020304" pitchFamily="18" charset="0"/>
              </a:rPr>
              <a:t>/</a:t>
            </a:r>
            <a:r>
              <a:rPr lang="zh-CN" altLang="zh-CN" kern="100" dirty="0">
                <a:latin typeface="+mj-ea"/>
                <a:ea typeface="+mj-ea"/>
                <a:cs typeface="Times New Roman" panose="02020603050405020304" pitchFamily="18" charset="0"/>
              </a:rPr>
              <a:t>过拟合</a:t>
            </a:r>
            <a:endParaRPr lang="zh-CN" altLang="en-US" sz="1350" dirty="0">
              <a:latin typeface="+mj-ea"/>
              <a:ea typeface="+mj-ea"/>
            </a:endParaRPr>
          </a:p>
        </p:txBody>
      </p:sp>
      <p:grpSp>
        <p:nvGrpSpPr>
          <p:cNvPr id="9" name="Google Shape;3706;p62">
            <a:extLst>
              <a:ext uri="{FF2B5EF4-FFF2-40B4-BE49-F238E27FC236}">
                <a16:creationId xmlns:a16="http://schemas.microsoft.com/office/drawing/2014/main" id="{6F55C0F8-247C-4101-A350-48EE3596985B}"/>
              </a:ext>
            </a:extLst>
          </p:cNvPr>
          <p:cNvGrpSpPr/>
          <p:nvPr/>
        </p:nvGrpSpPr>
        <p:grpSpPr>
          <a:xfrm>
            <a:off x="1231804" y="1497961"/>
            <a:ext cx="2197196" cy="1907794"/>
            <a:chOff x="27550" y="1439225"/>
            <a:chExt cx="2929595" cy="2543725"/>
          </a:xfrm>
        </p:grpSpPr>
        <p:cxnSp>
          <p:nvCxnSpPr>
            <p:cNvPr id="10" name="Google Shape;3707;p62">
              <a:extLst>
                <a:ext uri="{FF2B5EF4-FFF2-40B4-BE49-F238E27FC236}">
                  <a16:creationId xmlns:a16="http://schemas.microsoft.com/office/drawing/2014/main" id="{D61B2BD1-1568-41D8-85C9-6F2FEDB00D9F}"/>
                </a:ext>
              </a:extLst>
            </p:cNvPr>
            <p:cNvCxnSpPr/>
            <p:nvPr/>
          </p:nvCxnSpPr>
          <p:spPr>
            <a:xfrm rot="10800000">
              <a:off x="2139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11" name="Google Shape;3708;p62">
              <a:extLst>
                <a:ext uri="{FF2B5EF4-FFF2-40B4-BE49-F238E27FC236}">
                  <a16:creationId xmlns:a16="http://schemas.microsoft.com/office/drawing/2014/main" id="{7988745E-86A5-4EC4-909E-27454BC74811}"/>
                </a:ext>
              </a:extLst>
            </p:cNvPr>
            <p:cNvSpPr/>
            <p:nvPr/>
          </p:nvSpPr>
          <p:spPr>
            <a:xfrm>
              <a:off x="7445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2" name="Google Shape;3709;p62">
              <a:extLst>
                <a:ext uri="{FF2B5EF4-FFF2-40B4-BE49-F238E27FC236}">
                  <a16:creationId xmlns:a16="http://schemas.microsoft.com/office/drawing/2014/main" id="{F632BC69-3BC6-4C79-87EA-B4C9016CCF9B}"/>
                </a:ext>
              </a:extLst>
            </p:cNvPr>
            <p:cNvSpPr/>
            <p:nvPr/>
          </p:nvSpPr>
          <p:spPr>
            <a:xfrm>
              <a:off x="9583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3" name="Google Shape;3710;p62">
              <a:extLst>
                <a:ext uri="{FF2B5EF4-FFF2-40B4-BE49-F238E27FC236}">
                  <a16:creationId xmlns:a16="http://schemas.microsoft.com/office/drawing/2014/main" id="{AAB8F47E-0FF8-4E37-A10B-6A171377570C}"/>
                </a:ext>
              </a:extLst>
            </p:cNvPr>
            <p:cNvSpPr/>
            <p:nvPr/>
          </p:nvSpPr>
          <p:spPr>
            <a:xfrm>
              <a:off x="10959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4" name="Google Shape;3711;p62">
              <a:extLst>
                <a:ext uri="{FF2B5EF4-FFF2-40B4-BE49-F238E27FC236}">
                  <a16:creationId xmlns:a16="http://schemas.microsoft.com/office/drawing/2014/main" id="{4EA1384C-391A-4078-A57D-56FE12F2746B}"/>
                </a:ext>
              </a:extLst>
            </p:cNvPr>
            <p:cNvSpPr/>
            <p:nvPr/>
          </p:nvSpPr>
          <p:spPr>
            <a:xfrm>
              <a:off x="9893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5" name="Google Shape;3712;p62">
              <a:extLst>
                <a:ext uri="{FF2B5EF4-FFF2-40B4-BE49-F238E27FC236}">
                  <a16:creationId xmlns:a16="http://schemas.microsoft.com/office/drawing/2014/main" id="{43C3E104-781F-4AC2-8E79-4DDEC451D161}"/>
                </a:ext>
              </a:extLst>
            </p:cNvPr>
            <p:cNvSpPr/>
            <p:nvPr/>
          </p:nvSpPr>
          <p:spPr>
            <a:xfrm>
              <a:off x="9738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6" name="Google Shape;3713;p62">
              <a:extLst>
                <a:ext uri="{FF2B5EF4-FFF2-40B4-BE49-F238E27FC236}">
                  <a16:creationId xmlns:a16="http://schemas.microsoft.com/office/drawing/2014/main" id="{53EC6529-E0F9-40B0-A366-B01FBE69484A}"/>
                </a:ext>
              </a:extLst>
            </p:cNvPr>
            <p:cNvSpPr/>
            <p:nvPr/>
          </p:nvSpPr>
          <p:spPr>
            <a:xfrm>
              <a:off x="6253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7" name="Google Shape;3714;p62">
              <a:extLst>
                <a:ext uri="{FF2B5EF4-FFF2-40B4-BE49-F238E27FC236}">
                  <a16:creationId xmlns:a16="http://schemas.microsoft.com/office/drawing/2014/main" id="{051BD487-25E5-43F0-9DA3-DC7E3EFCC3DE}"/>
                </a:ext>
              </a:extLst>
            </p:cNvPr>
            <p:cNvSpPr/>
            <p:nvPr/>
          </p:nvSpPr>
          <p:spPr>
            <a:xfrm>
              <a:off x="7170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8" name="Google Shape;3715;p62">
              <a:extLst>
                <a:ext uri="{FF2B5EF4-FFF2-40B4-BE49-F238E27FC236}">
                  <a16:creationId xmlns:a16="http://schemas.microsoft.com/office/drawing/2014/main" id="{A3DE4FB4-7B8F-440A-8A39-D1993B2C440D}"/>
                </a:ext>
              </a:extLst>
            </p:cNvPr>
            <p:cNvSpPr/>
            <p:nvPr/>
          </p:nvSpPr>
          <p:spPr>
            <a:xfrm>
              <a:off x="4877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9" name="Google Shape;3716;p62">
              <a:extLst>
                <a:ext uri="{FF2B5EF4-FFF2-40B4-BE49-F238E27FC236}">
                  <a16:creationId xmlns:a16="http://schemas.microsoft.com/office/drawing/2014/main" id="{CE8C7271-EC2F-4BD3-8CF8-FAEF96C02A3C}"/>
                </a:ext>
              </a:extLst>
            </p:cNvPr>
            <p:cNvSpPr txBox="1"/>
            <p:nvPr/>
          </p:nvSpPr>
          <p:spPr>
            <a:xfrm>
              <a:off x="2351625" y="3629850"/>
              <a:ext cx="571800" cy="353100"/>
            </a:xfrm>
            <a:prstGeom prst="rect">
              <a:avLst/>
            </a:prstGeom>
            <a:noFill/>
            <a:ln>
              <a:noFill/>
            </a:ln>
          </p:spPr>
          <p:txBody>
            <a:bodyPr spcFirstLastPara="1" wrap="square" lIns="68569" tIns="68569" rIns="68569" bIns="68569" anchor="t" anchorCtr="0">
              <a:noAutofit/>
            </a:bodyPr>
            <a:lstStyle/>
            <a:p>
              <a:pPr algn="ctr"/>
              <a:r>
                <a:rPr lang="en" sz="900">
                  <a:latin typeface="Consolas"/>
                  <a:ea typeface="Consolas"/>
                  <a:cs typeface="Consolas"/>
                  <a:sym typeface="Consolas"/>
                </a:rPr>
                <a:t>x1</a:t>
              </a:r>
              <a:endParaRPr sz="900">
                <a:latin typeface="Consolas"/>
                <a:ea typeface="Consolas"/>
                <a:cs typeface="Consolas"/>
                <a:sym typeface="Consolas"/>
              </a:endParaRPr>
            </a:p>
          </p:txBody>
        </p:sp>
        <p:sp>
          <p:nvSpPr>
            <p:cNvPr id="20" name="Google Shape;3717;p62">
              <a:extLst>
                <a:ext uri="{FF2B5EF4-FFF2-40B4-BE49-F238E27FC236}">
                  <a16:creationId xmlns:a16="http://schemas.microsoft.com/office/drawing/2014/main" id="{CD1FD412-9AD6-4BC1-8E14-F487AA5B7800}"/>
                </a:ext>
              </a:extLst>
            </p:cNvPr>
            <p:cNvSpPr txBox="1"/>
            <p:nvPr/>
          </p:nvSpPr>
          <p:spPr>
            <a:xfrm rot="-5400000">
              <a:off x="-81800" y="1639875"/>
              <a:ext cx="571800" cy="353100"/>
            </a:xfrm>
            <a:prstGeom prst="rect">
              <a:avLst/>
            </a:prstGeom>
            <a:noFill/>
            <a:ln>
              <a:noFill/>
            </a:ln>
          </p:spPr>
          <p:txBody>
            <a:bodyPr spcFirstLastPara="1" wrap="square" lIns="68569" tIns="68569" rIns="68569" bIns="68569" anchor="t" anchorCtr="0">
              <a:noAutofit/>
            </a:bodyPr>
            <a:lstStyle/>
            <a:p>
              <a:pPr algn="ctr"/>
              <a:r>
                <a:rPr lang="en" sz="900">
                  <a:latin typeface="Consolas"/>
                  <a:ea typeface="Consolas"/>
                  <a:cs typeface="Consolas"/>
                  <a:sym typeface="Consolas"/>
                </a:rPr>
                <a:t>x2</a:t>
              </a:r>
              <a:endParaRPr sz="900">
                <a:latin typeface="Consolas"/>
                <a:ea typeface="Consolas"/>
                <a:cs typeface="Consolas"/>
                <a:sym typeface="Consolas"/>
              </a:endParaRPr>
            </a:p>
          </p:txBody>
        </p:sp>
        <p:cxnSp>
          <p:nvCxnSpPr>
            <p:cNvPr id="21" name="Google Shape;3718;p62">
              <a:extLst>
                <a:ext uri="{FF2B5EF4-FFF2-40B4-BE49-F238E27FC236}">
                  <a16:creationId xmlns:a16="http://schemas.microsoft.com/office/drawing/2014/main" id="{F3C4E468-55AA-44D5-824E-1EA988204D1D}"/>
                </a:ext>
              </a:extLst>
            </p:cNvPr>
            <p:cNvCxnSpPr/>
            <p:nvPr/>
          </p:nvCxnSpPr>
          <p:spPr>
            <a:xfrm rot="10800000">
              <a:off x="367075" y="1888775"/>
              <a:ext cx="2027100" cy="1725000"/>
            </a:xfrm>
            <a:prstGeom prst="straightConnector1">
              <a:avLst/>
            </a:prstGeom>
            <a:noFill/>
            <a:ln w="19050" cap="flat" cmpd="sng">
              <a:solidFill>
                <a:srgbClr val="6AA84F"/>
              </a:solidFill>
              <a:prstDash val="dash"/>
              <a:round/>
              <a:headEnd type="none" w="med" len="med"/>
              <a:tailEnd type="none" w="med" len="med"/>
            </a:ln>
          </p:spPr>
        </p:cxnSp>
        <p:cxnSp>
          <p:nvCxnSpPr>
            <p:cNvPr id="22" name="Google Shape;3719;p62">
              <a:extLst>
                <a:ext uri="{FF2B5EF4-FFF2-40B4-BE49-F238E27FC236}">
                  <a16:creationId xmlns:a16="http://schemas.microsoft.com/office/drawing/2014/main" id="{2D2A7617-8A23-4D70-866C-DBDBA9D84ED1}"/>
                </a:ext>
              </a:extLst>
            </p:cNvPr>
            <p:cNvCxnSpPr/>
            <p:nvPr/>
          </p:nvCxnSpPr>
          <p:spPr>
            <a:xfrm rot="10800000" flipH="1">
              <a:off x="2980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23" name="Google Shape;3720;p62">
              <a:extLst>
                <a:ext uri="{FF2B5EF4-FFF2-40B4-BE49-F238E27FC236}">
                  <a16:creationId xmlns:a16="http://schemas.microsoft.com/office/drawing/2014/main" id="{F1E1A107-2EDC-43F5-8D87-7527FEE74175}"/>
                </a:ext>
              </a:extLst>
            </p:cNvPr>
            <p:cNvSpPr/>
            <p:nvPr/>
          </p:nvSpPr>
          <p:spPr>
            <a:xfrm>
              <a:off x="11417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24" name="Google Shape;3721;p62">
              <a:extLst>
                <a:ext uri="{FF2B5EF4-FFF2-40B4-BE49-F238E27FC236}">
                  <a16:creationId xmlns:a16="http://schemas.microsoft.com/office/drawing/2014/main" id="{7A815CA1-7F57-4741-9852-1F2C87961373}"/>
                </a:ext>
              </a:extLst>
            </p:cNvPr>
            <p:cNvSpPr/>
            <p:nvPr/>
          </p:nvSpPr>
          <p:spPr>
            <a:xfrm>
              <a:off x="12785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25" name="Google Shape;3722;p62">
              <a:extLst>
                <a:ext uri="{FF2B5EF4-FFF2-40B4-BE49-F238E27FC236}">
                  <a16:creationId xmlns:a16="http://schemas.microsoft.com/office/drawing/2014/main" id="{F8FD5D8A-FBF0-4B10-A156-7BBFDBA37D69}"/>
                </a:ext>
              </a:extLst>
            </p:cNvPr>
            <p:cNvSpPr/>
            <p:nvPr/>
          </p:nvSpPr>
          <p:spPr>
            <a:xfrm>
              <a:off x="7163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26" name="Google Shape;3723;p62">
              <a:extLst>
                <a:ext uri="{FF2B5EF4-FFF2-40B4-BE49-F238E27FC236}">
                  <a16:creationId xmlns:a16="http://schemas.microsoft.com/office/drawing/2014/main" id="{5643BA31-D9D0-4357-AF1E-B0CB1FDCB61D}"/>
                </a:ext>
              </a:extLst>
            </p:cNvPr>
            <p:cNvSpPr/>
            <p:nvPr/>
          </p:nvSpPr>
          <p:spPr>
            <a:xfrm>
              <a:off x="9301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27" name="Google Shape;3724;p62">
              <a:extLst>
                <a:ext uri="{FF2B5EF4-FFF2-40B4-BE49-F238E27FC236}">
                  <a16:creationId xmlns:a16="http://schemas.microsoft.com/office/drawing/2014/main" id="{A732C012-7FB3-4A59-8B92-150A3776EAB2}"/>
                </a:ext>
              </a:extLst>
            </p:cNvPr>
            <p:cNvSpPr/>
            <p:nvPr/>
          </p:nvSpPr>
          <p:spPr>
            <a:xfrm>
              <a:off x="10218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28" name="Google Shape;3725;p62">
              <a:extLst>
                <a:ext uri="{FF2B5EF4-FFF2-40B4-BE49-F238E27FC236}">
                  <a16:creationId xmlns:a16="http://schemas.microsoft.com/office/drawing/2014/main" id="{170181EA-C00E-4BB6-AB30-2E5CD7B9E8C6}"/>
                </a:ext>
              </a:extLst>
            </p:cNvPr>
            <p:cNvSpPr/>
            <p:nvPr/>
          </p:nvSpPr>
          <p:spPr>
            <a:xfrm>
              <a:off x="10211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29" name="Google Shape;3726;p62">
              <a:extLst>
                <a:ext uri="{FF2B5EF4-FFF2-40B4-BE49-F238E27FC236}">
                  <a16:creationId xmlns:a16="http://schemas.microsoft.com/office/drawing/2014/main" id="{F1FC9A47-F8F0-46AA-8103-FDBF0BE13413}"/>
                </a:ext>
              </a:extLst>
            </p:cNvPr>
            <p:cNvSpPr/>
            <p:nvPr/>
          </p:nvSpPr>
          <p:spPr>
            <a:xfrm>
              <a:off x="1311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0" name="Google Shape;3727;p62">
              <a:extLst>
                <a:ext uri="{FF2B5EF4-FFF2-40B4-BE49-F238E27FC236}">
                  <a16:creationId xmlns:a16="http://schemas.microsoft.com/office/drawing/2014/main" id="{2A71F46A-3AD1-4634-B082-2FC5E81BF7E7}"/>
                </a:ext>
              </a:extLst>
            </p:cNvPr>
            <p:cNvSpPr/>
            <p:nvPr/>
          </p:nvSpPr>
          <p:spPr>
            <a:xfrm>
              <a:off x="1402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1" name="Google Shape;3728;p62">
              <a:extLst>
                <a:ext uri="{FF2B5EF4-FFF2-40B4-BE49-F238E27FC236}">
                  <a16:creationId xmlns:a16="http://schemas.microsoft.com/office/drawing/2014/main" id="{F6090107-DC4E-4F48-A4E0-DE2C7C7FFAC0}"/>
                </a:ext>
              </a:extLst>
            </p:cNvPr>
            <p:cNvSpPr/>
            <p:nvPr/>
          </p:nvSpPr>
          <p:spPr>
            <a:xfrm>
              <a:off x="1402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2" name="Google Shape;3729;p62">
              <a:extLst>
                <a:ext uri="{FF2B5EF4-FFF2-40B4-BE49-F238E27FC236}">
                  <a16:creationId xmlns:a16="http://schemas.microsoft.com/office/drawing/2014/main" id="{A6DF5F9C-5F19-4691-9710-426BC9043BEF}"/>
                </a:ext>
              </a:extLst>
            </p:cNvPr>
            <p:cNvSpPr/>
            <p:nvPr/>
          </p:nvSpPr>
          <p:spPr>
            <a:xfrm>
              <a:off x="12349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3" name="Google Shape;3730;p62">
              <a:extLst>
                <a:ext uri="{FF2B5EF4-FFF2-40B4-BE49-F238E27FC236}">
                  <a16:creationId xmlns:a16="http://schemas.microsoft.com/office/drawing/2014/main" id="{7544D4A0-2E67-45E1-B6EF-3C71BF660411}"/>
                </a:ext>
              </a:extLst>
            </p:cNvPr>
            <p:cNvSpPr/>
            <p:nvPr/>
          </p:nvSpPr>
          <p:spPr>
            <a:xfrm>
              <a:off x="13259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4" name="Google Shape;3731;p62">
              <a:extLst>
                <a:ext uri="{FF2B5EF4-FFF2-40B4-BE49-F238E27FC236}">
                  <a16:creationId xmlns:a16="http://schemas.microsoft.com/office/drawing/2014/main" id="{83DEA4E6-713C-424D-BA5D-5F4AA0D954B3}"/>
                </a:ext>
              </a:extLst>
            </p:cNvPr>
            <p:cNvSpPr/>
            <p:nvPr/>
          </p:nvSpPr>
          <p:spPr>
            <a:xfrm>
              <a:off x="1006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5" name="Google Shape;3732;p62">
              <a:extLst>
                <a:ext uri="{FF2B5EF4-FFF2-40B4-BE49-F238E27FC236}">
                  <a16:creationId xmlns:a16="http://schemas.microsoft.com/office/drawing/2014/main" id="{EF00691C-77A9-45F2-84BD-F5EA7A0194E2}"/>
                </a:ext>
              </a:extLst>
            </p:cNvPr>
            <p:cNvSpPr/>
            <p:nvPr/>
          </p:nvSpPr>
          <p:spPr>
            <a:xfrm>
              <a:off x="777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6" name="Google Shape;3733;p62">
              <a:extLst>
                <a:ext uri="{FF2B5EF4-FFF2-40B4-BE49-F238E27FC236}">
                  <a16:creationId xmlns:a16="http://schemas.microsoft.com/office/drawing/2014/main" id="{4FB1E5D9-B8CA-4598-B005-D1A0648C3BA6}"/>
                </a:ext>
              </a:extLst>
            </p:cNvPr>
            <p:cNvSpPr/>
            <p:nvPr/>
          </p:nvSpPr>
          <p:spPr>
            <a:xfrm>
              <a:off x="869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7" name="Google Shape;3734;p62">
              <a:extLst>
                <a:ext uri="{FF2B5EF4-FFF2-40B4-BE49-F238E27FC236}">
                  <a16:creationId xmlns:a16="http://schemas.microsoft.com/office/drawing/2014/main" id="{5B6FB5CB-4673-41F9-A062-37D7B140DD76}"/>
                </a:ext>
              </a:extLst>
            </p:cNvPr>
            <p:cNvSpPr/>
            <p:nvPr/>
          </p:nvSpPr>
          <p:spPr>
            <a:xfrm>
              <a:off x="6690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8" name="Google Shape;3735;p62">
              <a:extLst>
                <a:ext uri="{FF2B5EF4-FFF2-40B4-BE49-F238E27FC236}">
                  <a16:creationId xmlns:a16="http://schemas.microsoft.com/office/drawing/2014/main" id="{DAC19F4B-7CF9-47B9-AD7C-81B73384427F}"/>
                </a:ext>
              </a:extLst>
            </p:cNvPr>
            <p:cNvSpPr/>
            <p:nvPr/>
          </p:nvSpPr>
          <p:spPr>
            <a:xfrm>
              <a:off x="7015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39" name="Google Shape;3736;p62">
              <a:extLst>
                <a:ext uri="{FF2B5EF4-FFF2-40B4-BE49-F238E27FC236}">
                  <a16:creationId xmlns:a16="http://schemas.microsoft.com/office/drawing/2014/main" id="{4D8EA81F-A154-4D29-AA02-35582653C543}"/>
                </a:ext>
              </a:extLst>
            </p:cNvPr>
            <p:cNvSpPr/>
            <p:nvPr/>
          </p:nvSpPr>
          <p:spPr>
            <a:xfrm>
              <a:off x="7925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0" name="Google Shape;3737;p62">
              <a:extLst>
                <a:ext uri="{FF2B5EF4-FFF2-40B4-BE49-F238E27FC236}">
                  <a16:creationId xmlns:a16="http://schemas.microsoft.com/office/drawing/2014/main" id="{8FAD975B-89CA-4D10-8B1A-48ABEB979ABB}"/>
                </a:ext>
              </a:extLst>
            </p:cNvPr>
            <p:cNvSpPr/>
            <p:nvPr/>
          </p:nvSpPr>
          <p:spPr>
            <a:xfrm>
              <a:off x="8694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1" name="Google Shape;3738;p62">
              <a:extLst>
                <a:ext uri="{FF2B5EF4-FFF2-40B4-BE49-F238E27FC236}">
                  <a16:creationId xmlns:a16="http://schemas.microsoft.com/office/drawing/2014/main" id="{EBFABB82-CE43-4D48-BCCA-114AEEE67174}"/>
                </a:ext>
              </a:extLst>
            </p:cNvPr>
            <p:cNvSpPr/>
            <p:nvPr/>
          </p:nvSpPr>
          <p:spPr>
            <a:xfrm>
              <a:off x="20124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2" name="Google Shape;3739;p62">
              <a:extLst>
                <a:ext uri="{FF2B5EF4-FFF2-40B4-BE49-F238E27FC236}">
                  <a16:creationId xmlns:a16="http://schemas.microsoft.com/office/drawing/2014/main" id="{64832CBD-5E90-4A8A-B8F2-C014FC742143}"/>
                </a:ext>
              </a:extLst>
            </p:cNvPr>
            <p:cNvSpPr/>
            <p:nvPr/>
          </p:nvSpPr>
          <p:spPr>
            <a:xfrm>
              <a:off x="1783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3" name="Google Shape;3740;p62">
              <a:extLst>
                <a:ext uri="{FF2B5EF4-FFF2-40B4-BE49-F238E27FC236}">
                  <a16:creationId xmlns:a16="http://schemas.microsoft.com/office/drawing/2014/main" id="{21DAA179-0841-447A-AC48-AACC3E3C2479}"/>
                </a:ext>
              </a:extLst>
            </p:cNvPr>
            <p:cNvSpPr/>
            <p:nvPr/>
          </p:nvSpPr>
          <p:spPr>
            <a:xfrm>
              <a:off x="16159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4" name="Google Shape;3741;p62">
              <a:extLst>
                <a:ext uri="{FF2B5EF4-FFF2-40B4-BE49-F238E27FC236}">
                  <a16:creationId xmlns:a16="http://schemas.microsoft.com/office/drawing/2014/main" id="{B0A501B4-1021-49BC-A0B0-A89F16A8C4D7}"/>
                </a:ext>
              </a:extLst>
            </p:cNvPr>
            <p:cNvSpPr/>
            <p:nvPr/>
          </p:nvSpPr>
          <p:spPr>
            <a:xfrm>
              <a:off x="17838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5" name="Google Shape;3742;p62">
              <a:extLst>
                <a:ext uri="{FF2B5EF4-FFF2-40B4-BE49-F238E27FC236}">
                  <a16:creationId xmlns:a16="http://schemas.microsoft.com/office/drawing/2014/main" id="{34F8E40C-2361-46DC-BD8C-FB1C30585F6F}"/>
                </a:ext>
              </a:extLst>
            </p:cNvPr>
            <p:cNvSpPr/>
            <p:nvPr/>
          </p:nvSpPr>
          <p:spPr>
            <a:xfrm>
              <a:off x="15397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6" name="Google Shape;3743;p62">
              <a:extLst>
                <a:ext uri="{FF2B5EF4-FFF2-40B4-BE49-F238E27FC236}">
                  <a16:creationId xmlns:a16="http://schemas.microsoft.com/office/drawing/2014/main" id="{61D7CF4F-E6AA-4A46-9CB8-F9901C2C6A6C}"/>
                </a:ext>
              </a:extLst>
            </p:cNvPr>
            <p:cNvSpPr/>
            <p:nvPr/>
          </p:nvSpPr>
          <p:spPr>
            <a:xfrm>
              <a:off x="17076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7" name="Google Shape;3744;p62">
              <a:extLst>
                <a:ext uri="{FF2B5EF4-FFF2-40B4-BE49-F238E27FC236}">
                  <a16:creationId xmlns:a16="http://schemas.microsoft.com/office/drawing/2014/main" id="{7374BE4D-A2F1-460D-BFBA-55F71B38697C}"/>
                </a:ext>
              </a:extLst>
            </p:cNvPr>
            <p:cNvSpPr/>
            <p:nvPr/>
          </p:nvSpPr>
          <p:spPr>
            <a:xfrm>
              <a:off x="16159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8" name="Google Shape;3745;p62">
              <a:extLst>
                <a:ext uri="{FF2B5EF4-FFF2-40B4-BE49-F238E27FC236}">
                  <a16:creationId xmlns:a16="http://schemas.microsoft.com/office/drawing/2014/main" id="{8B131E35-235A-4966-87A8-7F206A3E75E2}"/>
                </a:ext>
              </a:extLst>
            </p:cNvPr>
            <p:cNvSpPr/>
            <p:nvPr/>
          </p:nvSpPr>
          <p:spPr>
            <a:xfrm>
              <a:off x="17076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49" name="Google Shape;3746;p62">
              <a:extLst>
                <a:ext uri="{FF2B5EF4-FFF2-40B4-BE49-F238E27FC236}">
                  <a16:creationId xmlns:a16="http://schemas.microsoft.com/office/drawing/2014/main" id="{3E0C936C-8F3F-4885-B72C-69126391D66B}"/>
                </a:ext>
              </a:extLst>
            </p:cNvPr>
            <p:cNvSpPr/>
            <p:nvPr/>
          </p:nvSpPr>
          <p:spPr>
            <a:xfrm>
              <a:off x="12941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50" name="Google Shape;3747;p62">
              <a:extLst>
                <a:ext uri="{FF2B5EF4-FFF2-40B4-BE49-F238E27FC236}">
                  <a16:creationId xmlns:a16="http://schemas.microsoft.com/office/drawing/2014/main" id="{01DC7442-86CC-4AD5-BE79-75BC298B8F0F}"/>
                </a:ext>
              </a:extLst>
            </p:cNvPr>
            <p:cNvSpPr/>
            <p:nvPr/>
          </p:nvSpPr>
          <p:spPr>
            <a:xfrm>
              <a:off x="15071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51" name="Google Shape;3748;p62">
              <a:extLst>
                <a:ext uri="{FF2B5EF4-FFF2-40B4-BE49-F238E27FC236}">
                  <a16:creationId xmlns:a16="http://schemas.microsoft.com/office/drawing/2014/main" id="{89EA73AF-E42C-4917-9E52-D801C106B9E1}"/>
                </a:ext>
              </a:extLst>
            </p:cNvPr>
            <p:cNvSpPr/>
            <p:nvPr/>
          </p:nvSpPr>
          <p:spPr>
            <a:xfrm>
              <a:off x="15072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52" name="Google Shape;3749;p62">
              <a:extLst>
                <a:ext uri="{FF2B5EF4-FFF2-40B4-BE49-F238E27FC236}">
                  <a16:creationId xmlns:a16="http://schemas.microsoft.com/office/drawing/2014/main" id="{DF4D29B9-9BE4-43DD-9765-30B4081BA0E0}"/>
                </a:ext>
              </a:extLst>
            </p:cNvPr>
            <p:cNvSpPr/>
            <p:nvPr/>
          </p:nvSpPr>
          <p:spPr>
            <a:xfrm>
              <a:off x="14783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53" name="Google Shape;3750;p62">
              <a:extLst>
                <a:ext uri="{FF2B5EF4-FFF2-40B4-BE49-F238E27FC236}">
                  <a16:creationId xmlns:a16="http://schemas.microsoft.com/office/drawing/2014/main" id="{54DF02B5-0BEB-42E2-8CD0-A1096E3A5696}"/>
                </a:ext>
              </a:extLst>
            </p:cNvPr>
            <p:cNvSpPr/>
            <p:nvPr/>
          </p:nvSpPr>
          <p:spPr>
            <a:xfrm>
              <a:off x="14028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54" name="Google Shape;3751;p62">
              <a:extLst>
                <a:ext uri="{FF2B5EF4-FFF2-40B4-BE49-F238E27FC236}">
                  <a16:creationId xmlns:a16="http://schemas.microsoft.com/office/drawing/2014/main" id="{52DF3DF3-0999-403D-9B6C-E311693206E7}"/>
                </a:ext>
              </a:extLst>
            </p:cNvPr>
            <p:cNvSpPr/>
            <p:nvPr/>
          </p:nvSpPr>
          <p:spPr>
            <a:xfrm>
              <a:off x="10825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55" name="Google Shape;3752;p62">
              <a:extLst>
                <a:ext uri="{FF2B5EF4-FFF2-40B4-BE49-F238E27FC236}">
                  <a16:creationId xmlns:a16="http://schemas.microsoft.com/office/drawing/2014/main" id="{8114112D-19AB-41F3-924E-D8964FE2F940}"/>
                </a:ext>
              </a:extLst>
            </p:cNvPr>
            <p:cNvSpPr/>
            <p:nvPr/>
          </p:nvSpPr>
          <p:spPr>
            <a:xfrm>
              <a:off x="11742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56" name="Google Shape;3753;p62">
              <a:extLst>
                <a:ext uri="{FF2B5EF4-FFF2-40B4-BE49-F238E27FC236}">
                  <a16:creationId xmlns:a16="http://schemas.microsoft.com/office/drawing/2014/main" id="{71AD167A-467D-4B28-896A-00E05AF457DF}"/>
                </a:ext>
              </a:extLst>
            </p:cNvPr>
            <p:cNvSpPr/>
            <p:nvPr/>
          </p:nvSpPr>
          <p:spPr>
            <a:xfrm>
              <a:off x="1692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57" name="Google Shape;3754;p62">
              <a:extLst>
                <a:ext uri="{FF2B5EF4-FFF2-40B4-BE49-F238E27FC236}">
                  <a16:creationId xmlns:a16="http://schemas.microsoft.com/office/drawing/2014/main" id="{EDBCBC2A-37A0-47D1-BBA1-4FF6206244BA}"/>
                </a:ext>
              </a:extLst>
            </p:cNvPr>
            <p:cNvSpPr/>
            <p:nvPr/>
          </p:nvSpPr>
          <p:spPr>
            <a:xfrm>
              <a:off x="1463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58" name="Google Shape;3755;p62">
              <a:extLst>
                <a:ext uri="{FF2B5EF4-FFF2-40B4-BE49-F238E27FC236}">
                  <a16:creationId xmlns:a16="http://schemas.microsoft.com/office/drawing/2014/main" id="{2B1D0387-8F14-4C1A-A561-72F3F0D1246B}"/>
                </a:ext>
              </a:extLst>
            </p:cNvPr>
            <p:cNvSpPr/>
            <p:nvPr/>
          </p:nvSpPr>
          <p:spPr>
            <a:xfrm>
              <a:off x="11587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59" name="Google Shape;3756;p62">
              <a:extLst>
                <a:ext uri="{FF2B5EF4-FFF2-40B4-BE49-F238E27FC236}">
                  <a16:creationId xmlns:a16="http://schemas.microsoft.com/office/drawing/2014/main" id="{025439CC-5678-448B-B865-1B7D81695544}"/>
                </a:ext>
              </a:extLst>
            </p:cNvPr>
            <p:cNvSpPr/>
            <p:nvPr/>
          </p:nvSpPr>
          <p:spPr>
            <a:xfrm>
              <a:off x="13266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0" name="Google Shape;3757;p62">
              <a:extLst>
                <a:ext uri="{FF2B5EF4-FFF2-40B4-BE49-F238E27FC236}">
                  <a16:creationId xmlns:a16="http://schemas.microsoft.com/office/drawing/2014/main" id="{E1123E2B-91E0-46DA-A0AB-456F5D8289CB}"/>
                </a:ext>
              </a:extLst>
            </p:cNvPr>
            <p:cNvSpPr/>
            <p:nvPr/>
          </p:nvSpPr>
          <p:spPr>
            <a:xfrm>
              <a:off x="11587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1" name="Google Shape;3758;p62">
              <a:extLst>
                <a:ext uri="{FF2B5EF4-FFF2-40B4-BE49-F238E27FC236}">
                  <a16:creationId xmlns:a16="http://schemas.microsoft.com/office/drawing/2014/main" id="{3764A058-A773-4CD5-8FC5-0B17D39C9E81}"/>
                </a:ext>
              </a:extLst>
            </p:cNvPr>
            <p:cNvSpPr/>
            <p:nvPr/>
          </p:nvSpPr>
          <p:spPr>
            <a:xfrm>
              <a:off x="19207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2" name="Google Shape;3759;p62">
              <a:extLst>
                <a:ext uri="{FF2B5EF4-FFF2-40B4-BE49-F238E27FC236}">
                  <a16:creationId xmlns:a16="http://schemas.microsoft.com/office/drawing/2014/main" id="{4BE25906-AA7D-4F58-A6B1-471E0C843A21}"/>
                </a:ext>
              </a:extLst>
            </p:cNvPr>
            <p:cNvSpPr/>
            <p:nvPr/>
          </p:nvSpPr>
          <p:spPr>
            <a:xfrm>
              <a:off x="1539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3" name="Google Shape;3760;p62">
              <a:extLst>
                <a:ext uri="{FF2B5EF4-FFF2-40B4-BE49-F238E27FC236}">
                  <a16:creationId xmlns:a16="http://schemas.microsoft.com/office/drawing/2014/main" id="{74C5659B-39F1-4D38-896B-CE0DFCF8E9F7}"/>
                </a:ext>
              </a:extLst>
            </p:cNvPr>
            <p:cNvSpPr/>
            <p:nvPr/>
          </p:nvSpPr>
          <p:spPr>
            <a:xfrm>
              <a:off x="1631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4" name="Google Shape;3761;p62">
              <a:extLst>
                <a:ext uri="{FF2B5EF4-FFF2-40B4-BE49-F238E27FC236}">
                  <a16:creationId xmlns:a16="http://schemas.microsoft.com/office/drawing/2014/main" id="{0213A5E5-1FD0-4270-9F33-96E929BBA04C}"/>
                </a:ext>
              </a:extLst>
            </p:cNvPr>
            <p:cNvSpPr/>
            <p:nvPr/>
          </p:nvSpPr>
          <p:spPr>
            <a:xfrm>
              <a:off x="8207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5" name="Google Shape;3762;p62">
              <a:extLst>
                <a:ext uri="{FF2B5EF4-FFF2-40B4-BE49-F238E27FC236}">
                  <a16:creationId xmlns:a16="http://schemas.microsoft.com/office/drawing/2014/main" id="{726CC4C5-0B5B-4840-A679-A352BCE42150}"/>
                </a:ext>
              </a:extLst>
            </p:cNvPr>
            <p:cNvSpPr/>
            <p:nvPr/>
          </p:nvSpPr>
          <p:spPr>
            <a:xfrm>
              <a:off x="6253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6" name="Google Shape;3763;p62">
              <a:extLst>
                <a:ext uri="{FF2B5EF4-FFF2-40B4-BE49-F238E27FC236}">
                  <a16:creationId xmlns:a16="http://schemas.microsoft.com/office/drawing/2014/main" id="{F21B8549-3B9B-4C06-BB7E-56047047B66C}"/>
                </a:ext>
              </a:extLst>
            </p:cNvPr>
            <p:cNvSpPr/>
            <p:nvPr/>
          </p:nvSpPr>
          <p:spPr>
            <a:xfrm>
              <a:off x="8694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7" name="Google Shape;3764;p62">
              <a:extLst>
                <a:ext uri="{FF2B5EF4-FFF2-40B4-BE49-F238E27FC236}">
                  <a16:creationId xmlns:a16="http://schemas.microsoft.com/office/drawing/2014/main" id="{E9DCBF1B-5BC4-4788-A9E5-011EE71DD8E0}"/>
                </a:ext>
              </a:extLst>
            </p:cNvPr>
            <p:cNvSpPr/>
            <p:nvPr/>
          </p:nvSpPr>
          <p:spPr>
            <a:xfrm>
              <a:off x="8687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68" name="Google Shape;3765;p62">
              <a:extLst>
                <a:ext uri="{FF2B5EF4-FFF2-40B4-BE49-F238E27FC236}">
                  <a16:creationId xmlns:a16="http://schemas.microsoft.com/office/drawing/2014/main" id="{C353013E-9ADD-403D-ADB9-47ACCA36E2CC}"/>
                </a:ext>
              </a:extLst>
            </p:cNvPr>
            <p:cNvSpPr/>
            <p:nvPr/>
          </p:nvSpPr>
          <p:spPr>
            <a:xfrm>
              <a:off x="11742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grpSp>
      <p:grpSp>
        <p:nvGrpSpPr>
          <p:cNvPr id="69" name="Google Shape;3766;p62">
            <a:extLst>
              <a:ext uri="{FF2B5EF4-FFF2-40B4-BE49-F238E27FC236}">
                <a16:creationId xmlns:a16="http://schemas.microsoft.com/office/drawing/2014/main" id="{6DE5A68A-073D-4E4A-9129-60CEE7F8C963}"/>
              </a:ext>
            </a:extLst>
          </p:cNvPr>
          <p:cNvGrpSpPr/>
          <p:nvPr/>
        </p:nvGrpSpPr>
        <p:grpSpPr>
          <a:xfrm>
            <a:off x="3517804" y="1497961"/>
            <a:ext cx="2197196" cy="1907794"/>
            <a:chOff x="2846950" y="1439225"/>
            <a:chExt cx="2929595" cy="2543725"/>
          </a:xfrm>
        </p:grpSpPr>
        <p:cxnSp>
          <p:nvCxnSpPr>
            <p:cNvPr id="70" name="Google Shape;3767;p62">
              <a:extLst>
                <a:ext uri="{FF2B5EF4-FFF2-40B4-BE49-F238E27FC236}">
                  <a16:creationId xmlns:a16="http://schemas.microsoft.com/office/drawing/2014/main" id="{D7F2D950-F0DC-469C-A8E3-8E84579857E8}"/>
                </a:ext>
              </a:extLst>
            </p:cNvPr>
            <p:cNvCxnSpPr/>
            <p:nvPr/>
          </p:nvCxnSpPr>
          <p:spPr>
            <a:xfrm rot="10800000">
              <a:off x="30333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71" name="Google Shape;3768;p62">
              <a:extLst>
                <a:ext uri="{FF2B5EF4-FFF2-40B4-BE49-F238E27FC236}">
                  <a16:creationId xmlns:a16="http://schemas.microsoft.com/office/drawing/2014/main" id="{96FFEA64-C554-4921-993B-176BF84435A2}"/>
                </a:ext>
              </a:extLst>
            </p:cNvPr>
            <p:cNvSpPr/>
            <p:nvPr/>
          </p:nvSpPr>
          <p:spPr>
            <a:xfrm>
              <a:off x="35639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2" name="Google Shape;3769;p62">
              <a:extLst>
                <a:ext uri="{FF2B5EF4-FFF2-40B4-BE49-F238E27FC236}">
                  <a16:creationId xmlns:a16="http://schemas.microsoft.com/office/drawing/2014/main" id="{134D8BB8-0583-4A72-B925-A84BCA061282}"/>
                </a:ext>
              </a:extLst>
            </p:cNvPr>
            <p:cNvSpPr/>
            <p:nvPr/>
          </p:nvSpPr>
          <p:spPr>
            <a:xfrm>
              <a:off x="37777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3" name="Google Shape;3770;p62">
              <a:extLst>
                <a:ext uri="{FF2B5EF4-FFF2-40B4-BE49-F238E27FC236}">
                  <a16:creationId xmlns:a16="http://schemas.microsoft.com/office/drawing/2014/main" id="{A57F2BE8-9BAF-472C-B6DB-1A16D3F85778}"/>
                </a:ext>
              </a:extLst>
            </p:cNvPr>
            <p:cNvSpPr/>
            <p:nvPr/>
          </p:nvSpPr>
          <p:spPr>
            <a:xfrm>
              <a:off x="39153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4" name="Google Shape;3771;p62">
              <a:extLst>
                <a:ext uri="{FF2B5EF4-FFF2-40B4-BE49-F238E27FC236}">
                  <a16:creationId xmlns:a16="http://schemas.microsoft.com/office/drawing/2014/main" id="{098F5C23-4D01-4EFE-BA1B-AE70A602D341}"/>
                </a:ext>
              </a:extLst>
            </p:cNvPr>
            <p:cNvSpPr/>
            <p:nvPr/>
          </p:nvSpPr>
          <p:spPr>
            <a:xfrm>
              <a:off x="38087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5" name="Google Shape;3772;p62">
              <a:extLst>
                <a:ext uri="{FF2B5EF4-FFF2-40B4-BE49-F238E27FC236}">
                  <a16:creationId xmlns:a16="http://schemas.microsoft.com/office/drawing/2014/main" id="{DF0B5A22-3F0C-4F5B-99CD-66C2363EE304}"/>
                </a:ext>
              </a:extLst>
            </p:cNvPr>
            <p:cNvSpPr/>
            <p:nvPr/>
          </p:nvSpPr>
          <p:spPr>
            <a:xfrm>
              <a:off x="37932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6" name="Google Shape;3773;p62">
              <a:extLst>
                <a:ext uri="{FF2B5EF4-FFF2-40B4-BE49-F238E27FC236}">
                  <a16:creationId xmlns:a16="http://schemas.microsoft.com/office/drawing/2014/main" id="{D728F80E-0599-4167-A579-DAE6E596A058}"/>
                </a:ext>
              </a:extLst>
            </p:cNvPr>
            <p:cNvSpPr/>
            <p:nvPr/>
          </p:nvSpPr>
          <p:spPr>
            <a:xfrm>
              <a:off x="34447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7" name="Google Shape;3774;p62">
              <a:extLst>
                <a:ext uri="{FF2B5EF4-FFF2-40B4-BE49-F238E27FC236}">
                  <a16:creationId xmlns:a16="http://schemas.microsoft.com/office/drawing/2014/main" id="{B9F30DE6-6EC6-4A5F-996A-BF9030461BBD}"/>
                </a:ext>
              </a:extLst>
            </p:cNvPr>
            <p:cNvSpPr/>
            <p:nvPr/>
          </p:nvSpPr>
          <p:spPr>
            <a:xfrm>
              <a:off x="35364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8" name="Google Shape;3775;p62">
              <a:extLst>
                <a:ext uri="{FF2B5EF4-FFF2-40B4-BE49-F238E27FC236}">
                  <a16:creationId xmlns:a16="http://schemas.microsoft.com/office/drawing/2014/main" id="{62D8B074-2728-4822-9F45-8F5C8E30D2A5}"/>
                </a:ext>
              </a:extLst>
            </p:cNvPr>
            <p:cNvSpPr/>
            <p:nvPr/>
          </p:nvSpPr>
          <p:spPr>
            <a:xfrm>
              <a:off x="33071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79" name="Google Shape;3776;p62">
              <a:extLst>
                <a:ext uri="{FF2B5EF4-FFF2-40B4-BE49-F238E27FC236}">
                  <a16:creationId xmlns:a16="http://schemas.microsoft.com/office/drawing/2014/main" id="{CE1A03B4-48B1-4E29-BD2B-E574EA47EE0F}"/>
                </a:ext>
              </a:extLst>
            </p:cNvPr>
            <p:cNvSpPr txBox="1"/>
            <p:nvPr/>
          </p:nvSpPr>
          <p:spPr>
            <a:xfrm>
              <a:off x="5171025" y="3629850"/>
              <a:ext cx="571800" cy="353100"/>
            </a:xfrm>
            <a:prstGeom prst="rect">
              <a:avLst/>
            </a:prstGeom>
            <a:noFill/>
            <a:ln>
              <a:noFill/>
            </a:ln>
          </p:spPr>
          <p:txBody>
            <a:bodyPr spcFirstLastPara="1" wrap="square" lIns="68569" tIns="68569" rIns="68569" bIns="68569" anchor="t" anchorCtr="0">
              <a:noAutofit/>
            </a:bodyPr>
            <a:lstStyle/>
            <a:p>
              <a:pPr algn="ctr"/>
              <a:r>
                <a:rPr lang="en" sz="900">
                  <a:latin typeface="Consolas"/>
                  <a:ea typeface="Consolas"/>
                  <a:cs typeface="Consolas"/>
                  <a:sym typeface="Consolas"/>
                </a:rPr>
                <a:t>x1</a:t>
              </a:r>
              <a:endParaRPr sz="900">
                <a:latin typeface="Consolas"/>
                <a:ea typeface="Consolas"/>
                <a:cs typeface="Consolas"/>
                <a:sym typeface="Consolas"/>
              </a:endParaRPr>
            </a:p>
          </p:txBody>
        </p:sp>
        <p:sp>
          <p:nvSpPr>
            <p:cNvPr id="80" name="Google Shape;3777;p62">
              <a:extLst>
                <a:ext uri="{FF2B5EF4-FFF2-40B4-BE49-F238E27FC236}">
                  <a16:creationId xmlns:a16="http://schemas.microsoft.com/office/drawing/2014/main" id="{84E8BB95-BCC4-4981-9D83-5DB0B9650CDB}"/>
                </a:ext>
              </a:extLst>
            </p:cNvPr>
            <p:cNvSpPr txBox="1"/>
            <p:nvPr/>
          </p:nvSpPr>
          <p:spPr>
            <a:xfrm rot="-5400000">
              <a:off x="2737600" y="1716075"/>
              <a:ext cx="571800" cy="353100"/>
            </a:xfrm>
            <a:prstGeom prst="rect">
              <a:avLst/>
            </a:prstGeom>
            <a:noFill/>
            <a:ln>
              <a:noFill/>
            </a:ln>
          </p:spPr>
          <p:txBody>
            <a:bodyPr spcFirstLastPara="1" wrap="square" lIns="68569" tIns="68569" rIns="68569" bIns="68569" anchor="t" anchorCtr="0">
              <a:noAutofit/>
            </a:bodyPr>
            <a:lstStyle/>
            <a:p>
              <a:pPr algn="ctr"/>
              <a:r>
                <a:rPr lang="en" sz="900">
                  <a:latin typeface="Consolas"/>
                  <a:ea typeface="Consolas"/>
                  <a:cs typeface="Consolas"/>
                  <a:sym typeface="Consolas"/>
                </a:rPr>
                <a:t>x2</a:t>
              </a:r>
              <a:endParaRPr sz="900">
                <a:latin typeface="Consolas"/>
                <a:ea typeface="Consolas"/>
                <a:cs typeface="Consolas"/>
                <a:sym typeface="Consolas"/>
              </a:endParaRPr>
            </a:p>
          </p:txBody>
        </p:sp>
        <p:cxnSp>
          <p:nvCxnSpPr>
            <p:cNvPr id="81" name="Google Shape;3778;p62">
              <a:extLst>
                <a:ext uri="{FF2B5EF4-FFF2-40B4-BE49-F238E27FC236}">
                  <a16:creationId xmlns:a16="http://schemas.microsoft.com/office/drawing/2014/main" id="{EB98212A-3C42-417B-BEF5-872A1C69620E}"/>
                </a:ext>
              </a:extLst>
            </p:cNvPr>
            <p:cNvCxnSpPr/>
            <p:nvPr/>
          </p:nvCxnSpPr>
          <p:spPr>
            <a:xfrm rot="10800000" flipH="1">
              <a:off x="31174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82" name="Google Shape;3779;p62">
              <a:extLst>
                <a:ext uri="{FF2B5EF4-FFF2-40B4-BE49-F238E27FC236}">
                  <a16:creationId xmlns:a16="http://schemas.microsoft.com/office/drawing/2014/main" id="{592185F0-4D61-45A6-9F1E-378D5D916122}"/>
                </a:ext>
              </a:extLst>
            </p:cNvPr>
            <p:cNvSpPr/>
            <p:nvPr/>
          </p:nvSpPr>
          <p:spPr>
            <a:xfrm>
              <a:off x="39611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83" name="Google Shape;3780;p62">
              <a:extLst>
                <a:ext uri="{FF2B5EF4-FFF2-40B4-BE49-F238E27FC236}">
                  <a16:creationId xmlns:a16="http://schemas.microsoft.com/office/drawing/2014/main" id="{AD02830B-FF91-4333-9456-A0C4BE5E2650}"/>
                </a:ext>
              </a:extLst>
            </p:cNvPr>
            <p:cNvSpPr/>
            <p:nvPr/>
          </p:nvSpPr>
          <p:spPr>
            <a:xfrm>
              <a:off x="40979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84" name="Google Shape;3781;p62">
              <a:extLst>
                <a:ext uri="{FF2B5EF4-FFF2-40B4-BE49-F238E27FC236}">
                  <a16:creationId xmlns:a16="http://schemas.microsoft.com/office/drawing/2014/main" id="{E5B0648F-09CC-424A-816B-658513F9800B}"/>
                </a:ext>
              </a:extLst>
            </p:cNvPr>
            <p:cNvSpPr/>
            <p:nvPr/>
          </p:nvSpPr>
          <p:spPr>
            <a:xfrm>
              <a:off x="35357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85" name="Google Shape;3782;p62">
              <a:extLst>
                <a:ext uri="{FF2B5EF4-FFF2-40B4-BE49-F238E27FC236}">
                  <a16:creationId xmlns:a16="http://schemas.microsoft.com/office/drawing/2014/main" id="{A1057DE1-0370-41C3-82CC-2AAA51967B57}"/>
                </a:ext>
              </a:extLst>
            </p:cNvPr>
            <p:cNvSpPr/>
            <p:nvPr/>
          </p:nvSpPr>
          <p:spPr>
            <a:xfrm>
              <a:off x="37495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86" name="Google Shape;3783;p62">
              <a:extLst>
                <a:ext uri="{FF2B5EF4-FFF2-40B4-BE49-F238E27FC236}">
                  <a16:creationId xmlns:a16="http://schemas.microsoft.com/office/drawing/2014/main" id="{A99E9EDF-DC9C-4E5D-B6A6-E8C09079D28A}"/>
                </a:ext>
              </a:extLst>
            </p:cNvPr>
            <p:cNvSpPr/>
            <p:nvPr/>
          </p:nvSpPr>
          <p:spPr>
            <a:xfrm>
              <a:off x="38412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87" name="Google Shape;3784;p62">
              <a:extLst>
                <a:ext uri="{FF2B5EF4-FFF2-40B4-BE49-F238E27FC236}">
                  <a16:creationId xmlns:a16="http://schemas.microsoft.com/office/drawing/2014/main" id="{86FA5AFF-20BD-424C-BE8A-C4A70AE0481C}"/>
                </a:ext>
              </a:extLst>
            </p:cNvPr>
            <p:cNvSpPr/>
            <p:nvPr/>
          </p:nvSpPr>
          <p:spPr>
            <a:xfrm>
              <a:off x="38405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88" name="Google Shape;3785;p62">
              <a:extLst>
                <a:ext uri="{FF2B5EF4-FFF2-40B4-BE49-F238E27FC236}">
                  <a16:creationId xmlns:a16="http://schemas.microsoft.com/office/drawing/2014/main" id="{A3FF7AC0-7CC2-48E3-8DF6-28CE1AA2C041}"/>
                </a:ext>
              </a:extLst>
            </p:cNvPr>
            <p:cNvSpPr/>
            <p:nvPr/>
          </p:nvSpPr>
          <p:spPr>
            <a:xfrm>
              <a:off x="41305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89" name="Google Shape;3786;p62">
              <a:extLst>
                <a:ext uri="{FF2B5EF4-FFF2-40B4-BE49-F238E27FC236}">
                  <a16:creationId xmlns:a16="http://schemas.microsoft.com/office/drawing/2014/main" id="{C997D56F-B76B-4501-AD6A-3D10033ADF6C}"/>
                </a:ext>
              </a:extLst>
            </p:cNvPr>
            <p:cNvSpPr/>
            <p:nvPr/>
          </p:nvSpPr>
          <p:spPr>
            <a:xfrm>
              <a:off x="42222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90" name="Google Shape;3787;p62">
              <a:extLst>
                <a:ext uri="{FF2B5EF4-FFF2-40B4-BE49-F238E27FC236}">
                  <a16:creationId xmlns:a16="http://schemas.microsoft.com/office/drawing/2014/main" id="{439D4BE0-6ECE-4E5B-8263-5807678884DC}"/>
                </a:ext>
              </a:extLst>
            </p:cNvPr>
            <p:cNvSpPr/>
            <p:nvPr/>
          </p:nvSpPr>
          <p:spPr>
            <a:xfrm>
              <a:off x="42215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91" name="Google Shape;3788;p62">
              <a:extLst>
                <a:ext uri="{FF2B5EF4-FFF2-40B4-BE49-F238E27FC236}">
                  <a16:creationId xmlns:a16="http://schemas.microsoft.com/office/drawing/2014/main" id="{0D34D701-58B6-4E37-B85A-C9E2112F5A0A}"/>
                </a:ext>
              </a:extLst>
            </p:cNvPr>
            <p:cNvSpPr/>
            <p:nvPr/>
          </p:nvSpPr>
          <p:spPr>
            <a:xfrm>
              <a:off x="4054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92" name="Google Shape;3789;p62">
              <a:extLst>
                <a:ext uri="{FF2B5EF4-FFF2-40B4-BE49-F238E27FC236}">
                  <a16:creationId xmlns:a16="http://schemas.microsoft.com/office/drawing/2014/main" id="{F60E4D35-4CCD-4C98-8195-EC006B6D23B0}"/>
                </a:ext>
              </a:extLst>
            </p:cNvPr>
            <p:cNvSpPr/>
            <p:nvPr/>
          </p:nvSpPr>
          <p:spPr>
            <a:xfrm>
              <a:off x="41453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93" name="Google Shape;3790;p62">
              <a:extLst>
                <a:ext uri="{FF2B5EF4-FFF2-40B4-BE49-F238E27FC236}">
                  <a16:creationId xmlns:a16="http://schemas.microsoft.com/office/drawing/2014/main" id="{D407C27E-2242-47F7-B278-51027C4B87AD}"/>
                </a:ext>
              </a:extLst>
            </p:cNvPr>
            <p:cNvSpPr/>
            <p:nvPr/>
          </p:nvSpPr>
          <p:spPr>
            <a:xfrm>
              <a:off x="3825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94" name="Google Shape;3791;p62">
              <a:extLst>
                <a:ext uri="{FF2B5EF4-FFF2-40B4-BE49-F238E27FC236}">
                  <a16:creationId xmlns:a16="http://schemas.microsoft.com/office/drawing/2014/main" id="{BB83D498-0401-4006-9AF1-7B08D8D7B93C}"/>
                </a:ext>
              </a:extLst>
            </p:cNvPr>
            <p:cNvSpPr/>
            <p:nvPr/>
          </p:nvSpPr>
          <p:spPr>
            <a:xfrm>
              <a:off x="3597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95" name="Google Shape;3792;p62">
              <a:extLst>
                <a:ext uri="{FF2B5EF4-FFF2-40B4-BE49-F238E27FC236}">
                  <a16:creationId xmlns:a16="http://schemas.microsoft.com/office/drawing/2014/main" id="{1651805A-958A-41A2-9B9B-B527BD4C7A52}"/>
                </a:ext>
              </a:extLst>
            </p:cNvPr>
            <p:cNvSpPr/>
            <p:nvPr/>
          </p:nvSpPr>
          <p:spPr>
            <a:xfrm>
              <a:off x="3688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96" name="Google Shape;3793;p62">
              <a:extLst>
                <a:ext uri="{FF2B5EF4-FFF2-40B4-BE49-F238E27FC236}">
                  <a16:creationId xmlns:a16="http://schemas.microsoft.com/office/drawing/2014/main" id="{FBB71E0E-4A76-4886-B37E-9E91C197DB90}"/>
                </a:ext>
              </a:extLst>
            </p:cNvPr>
            <p:cNvSpPr/>
            <p:nvPr/>
          </p:nvSpPr>
          <p:spPr>
            <a:xfrm>
              <a:off x="34884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97" name="Google Shape;3794;p62">
              <a:extLst>
                <a:ext uri="{FF2B5EF4-FFF2-40B4-BE49-F238E27FC236}">
                  <a16:creationId xmlns:a16="http://schemas.microsoft.com/office/drawing/2014/main" id="{178FC20F-B531-49E6-989D-AEEB1188E15B}"/>
                </a:ext>
              </a:extLst>
            </p:cNvPr>
            <p:cNvSpPr/>
            <p:nvPr/>
          </p:nvSpPr>
          <p:spPr>
            <a:xfrm>
              <a:off x="35209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98" name="Google Shape;3795;p62">
              <a:extLst>
                <a:ext uri="{FF2B5EF4-FFF2-40B4-BE49-F238E27FC236}">
                  <a16:creationId xmlns:a16="http://schemas.microsoft.com/office/drawing/2014/main" id="{647570A7-429E-40F3-8055-701EC0ACAB54}"/>
                </a:ext>
              </a:extLst>
            </p:cNvPr>
            <p:cNvSpPr/>
            <p:nvPr/>
          </p:nvSpPr>
          <p:spPr>
            <a:xfrm>
              <a:off x="36119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99" name="Google Shape;3796;p62">
              <a:extLst>
                <a:ext uri="{FF2B5EF4-FFF2-40B4-BE49-F238E27FC236}">
                  <a16:creationId xmlns:a16="http://schemas.microsoft.com/office/drawing/2014/main" id="{A8D09E4A-6E48-421E-BC8D-5E76F3A58C4D}"/>
                </a:ext>
              </a:extLst>
            </p:cNvPr>
            <p:cNvSpPr/>
            <p:nvPr/>
          </p:nvSpPr>
          <p:spPr>
            <a:xfrm>
              <a:off x="36888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00" name="Google Shape;3797;p62">
              <a:extLst>
                <a:ext uri="{FF2B5EF4-FFF2-40B4-BE49-F238E27FC236}">
                  <a16:creationId xmlns:a16="http://schemas.microsoft.com/office/drawing/2014/main" id="{FB3A7B2A-94B0-42C9-9A60-A7891206EF29}"/>
                </a:ext>
              </a:extLst>
            </p:cNvPr>
            <p:cNvSpPr/>
            <p:nvPr/>
          </p:nvSpPr>
          <p:spPr>
            <a:xfrm>
              <a:off x="4831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01" name="Google Shape;3798;p62">
              <a:extLst>
                <a:ext uri="{FF2B5EF4-FFF2-40B4-BE49-F238E27FC236}">
                  <a16:creationId xmlns:a16="http://schemas.microsoft.com/office/drawing/2014/main" id="{99ADC40C-531B-4760-BF40-80253777337A}"/>
                </a:ext>
              </a:extLst>
            </p:cNvPr>
            <p:cNvSpPr/>
            <p:nvPr/>
          </p:nvSpPr>
          <p:spPr>
            <a:xfrm>
              <a:off x="4603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02" name="Google Shape;3799;p62">
              <a:extLst>
                <a:ext uri="{FF2B5EF4-FFF2-40B4-BE49-F238E27FC236}">
                  <a16:creationId xmlns:a16="http://schemas.microsoft.com/office/drawing/2014/main" id="{5109C46D-03D6-4A38-B7DD-B41ADADE639F}"/>
                </a:ext>
              </a:extLst>
            </p:cNvPr>
            <p:cNvSpPr/>
            <p:nvPr/>
          </p:nvSpPr>
          <p:spPr>
            <a:xfrm>
              <a:off x="44353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03" name="Google Shape;3800;p62">
              <a:extLst>
                <a:ext uri="{FF2B5EF4-FFF2-40B4-BE49-F238E27FC236}">
                  <a16:creationId xmlns:a16="http://schemas.microsoft.com/office/drawing/2014/main" id="{1CBC8F74-E7CD-45C1-AEF1-9B4BAC30A11A}"/>
                </a:ext>
              </a:extLst>
            </p:cNvPr>
            <p:cNvSpPr/>
            <p:nvPr/>
          </p:nvSpPr>
          <p:spPr>
            <a:xfrm>
              <a:off x="46032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04" name="Google Shape;3801;p62">
              <a:extLst>
                <a:ext uri="{FF2B5EF4-FFF2-40B4-BE49-F238E27FC236}">
                  <a16:creationId xmlns:a16="http://schemas.microsoft.com/office/drawing/2014/main" id="{C311522A-DA7E-4B6B-96A2-E4C7878B2CA6}"/>
                </a:ext>
              </a:extLst>
            </p:cNvPr>
            <p:cNvSpPr/>
            <p:nvPr/>
          </p:nvSpPr>
          <p:spPr>
            <a:xfrm>
              <a:off x="43591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05" name="Google Shape;3802;p62">
              <a:extLst>
                <a:ext uri="{FF2B5EF4-FFF2-40B4-BE49-F238E27FC236}">
                  <a16:creationId xmlns:a16="http://schemas.microsoft.com/office/drawing/2014/main" id="{A0C24B06-F8C8-400C-A36B-523957658288}"/>
                </a:ext>
              </a:extLst>
            </p:cNvPr>
            <p:cNvSpPr/>
            <p:nvPr/>
          </p:nvSpPr>
          <p:spPr>
            <a:xfrm>
              <a:off x="45270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06" name="Google Shape;3803;p62">
              <a:extLst>
                <a:ext uri="{FF2B5EF4-FFF2-40B4-BE49-F238E27FC236}">
                  <a16:creationId xmlns:a16="http://schemas.microsoft.com/office/drawing/2014/main" id="{A793248A-A666-4CF0-AD6B-658B60CC5652}"/>
                </a:ext>
              </a:extLst>
            </p:cNvPr>
            <p:cNvSpPr/>
            <p:nvPr/>
          </p:nvSpPr>
          <p:spPr>
            <a:xfrm>
              <a:off x="44353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07" name="Google Shape;3804;p62">
              <a:extLst>
                <a:ext uri="{FF2B5EF4-FFF2-40B4-BE49-F238E27FC236}">
                  <a16:creationId xmlns:a16="http://schemas.microsoft.com/office/drawing/2014/main" id="{1D94125E-20EB-4BFA-B57D-C8672F5F0A51}"/>
                </a:ext>
              </a:extLst>
            </p:cNvPr>
            <p:cNvSpPr/>
            <p:nvPr/>
          </p:nvSpPr>
          <p:spPr>
            <a:xfrm>
              <a:off x="45270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08" name="Google Shape;3805;p62">
              <a:extLst>
                <a:ext uri="{FF2B5EF4-FFF2-40B4-BE49-F238E27FC236}">
                  <a16:creationId xmlns:a16="http://schemas.microsoft.com/office/drawing/2014/main" id="{0BA0E72A-0F57-4D9E-9489-1767154DA588}"/>
                </a:ext>
              </a:extLst>
            </p:cNvPr>
            <p:cNvSpPr/>
            <p:nvPr/>
          </p:nvSpPr>
          <p:spPr>
            <a:xfrm>
              <a:off x="41135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09" name="Google Shape;3806;p62">
              <a:extLst>
                <a:ext uri="{FF2B5EF4-FFF2-40B4-BE49-F238E27FC236}">
                  <a16:creationId xmlns:a16="http://schemas.microsoft.com/office/drawing/2014/main" id="{F9D1ADEE-4BCC-4AEC-BBEA-5E3B2B917FF1}"/>
                </a:ext>
              </a:extLst>
            </p:cNvPr>
            <p:cNvSpPr/>
            <p:nvPr/>
          </p:nvSpPr>
          <p:spPr>
            <a:xfrm>
              <a:off x="43265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10" name="Google Shape;3807;p62">
              <a:extLst>
                <a:ext uri="{FF2B5EF4-FFF2-40B4-BE49-F238E27FC236}">
                  <a16:creationId xmlns:a16="http://schemas.microsoft.com/office/drawing/2014/main" id="{12D895C9-9209-4B46-8475-C6E756DD09F0}"/>
                </a:ext>
              </a:extLst>
            </p:cNvPr>
            <p:cNvSpPr/>
            <p:nvPr/>
          </p:nvSpPr>
          <p:spPr>
            <a:xfrm>
              <a:off x="43266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11" name="Google Shape;3808;p62">
              <a:extLst>
                <a:ext uri="{FF2B5EF4-FFF2-40B4-BE49-F238E27FC236}">
                  <a16:creationId xmlns:a16="http://schemas.microsoft.com/office/drawing/2014/main" id="{A729E201-323E-4C6F-8C46-3E8FD94954B9}"/>
                </a:ext>
              </a:extLst>
            </p:cNvPr>
            <p:cNvSpPr/>
            <p:nvPr/>
          </p:nvSpPr>
          <p:spPr>
            <a:xfrm>
              <a:off x="42977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12" name="Google Shape;3809;p62">
              <a:extLst>
                <a:ext uri="{FF2B5EF4-FFF2-40B4-BE49-F238E27FC236}">
                  <a16:creationId xmlns:a16="http://schemas.microsoft.com/office/drawing/2014/main" id="{681713F7-FEF5-457E-84F2-0EE1D849768B}"/>
                </a:ext>
              </a:extLst>
            </p:cNvPr>
            <p:cNvSpPr/>
            <p:nvPr/>
          </p:nvSpPr>
          <p:spPr>
            <a:xfrm>
              <a:off x="42222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13" name="Google Shape;3810;p62">
              <a:extLst>
                <a:ext uri="{FF2B5EF4-FFF2-40B4-BE49-F238E27FC236}">
                  <a16:creationId xmlns:a16="http://schemas.microsoft.com/office/drawing/2014/main" id="{1B521504-B05E-457D-929F-765B953AD554}"/>
                </a:ext>
              </a:extLst>
            </p:cNvPr>
            <p:cNvSpPr/>
            <p:nvPr/>
          </p:nvSpPr>
          <p:spPr>
            <a:xfrm>
              <a:off x="39019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14" name="Google Shape;3811;p62">
              <a:extLst>
                <a:ext uri="{FF2B5EF4-FFF2-40B4-BE49-F238E27FC236}">
                  <a16:creationId xmlns:a16="http://schemas.microsoft.com/office/drawing/2014/main" id="{41046C85-B8A5-4A6A-B379-6F9C8F14120D}"/>
                </a:ext>
              </a:extLst>
            </p:cNvPr>
            <p:cNvSpPr/>
            <p:nvPr/>
          </p:nvSpPr>
          <p:spPr>
            <a:xfrm>
              <a:off x="39936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15" name="Google Shape;3812;p62">
              <a:extLst>
                <a:ext uri="{FF2B5EF4-FFF2-40B4-BE49-F238E27FC236}">
                  <a16:creationId xmlns:a16="http://schemas.microsoft.com/office/drawing/2014/main" id="{C7131B9D-74CF-41EE-B105-0F24D610DA9B}"/>
                </a:ext>
              </a:extLst>
            </p:cNvPr>
            <p:cNvSpPr/>
            <p:nvPr/>
          </p:nvSpPr>
          <p:spPr>
            <a:xfrm>
              <a:off x="4511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16" name="Google Shape;3813;p62">
              <a:extLst>
                <a:ext uri="{FF2B5EF4-FFF2-40B4-BE49-F238E27FC236}">
                  <a16:creationId xmlns:a16="http://schemas.microsoft.com/office/drawing/2014/main" id="{EBC15B97-2B74-4EB7-9599-1DB0566D50C7}"/>
                </a:ext>
              </a:extLst>
            </p:cNvPr>
            <p:cNvSpPr/>
            <p:nvPr/>
          </p:nvSpPr>
          <p:spPr>
            <a:xfrm>
              <a:off x="4282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17" name="Google Shape;3814;p62">
              <a:extLst>
                <a:ext uri="{FF2B5EF4-FFF2-40B4-BE49-F238E27FC236}">
                  <a16:creationId xmlns:a16="http://schemas.microsoft.com/office/drawing/2014/main" id="{825C774A-420A-4D64-A448-D22AAB50E766}"/>
                </a:ext>
              </a:extLst>
            </p:cNvPr>
            <p:cNvSpPr/>
            <p:nvPr/>
          </p:nvSpPr>
          <p:spPr>
            <a:xfrm>
              <a:off x="39781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18" name="Google Shape;3815;p62">
              <a:extLst>
                <a:ext uri="{FF2B5EF4-FFF2-40B4-BE49-F238E27FC236}">
                  <a16:creationId xmlns:a16="http://schemas.microsoft.com/office/drawing/2014/main" id="{30B9A0DE-DC04-4875-80F9-F6A3AA905795}"/>
                </a:ext>
              </a:extLst>
            </p:cNvPr>
            <p:cNvSpPr/>
            <p:nvPr/>
          </p:nvSpPr>
          <p:spPr>
            <a:xfrm>
              <a:off x="39781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19" name="Google Shape;3816;p62">
              <a:extLst>
                <a:ext uri="{FF2B5EF4-FFF2-40B4-BE49-F238E27FC236}">
                  <a16:creationId xmlns:a16="http://schemas.microsoft.com/office/drawing/2014/main" id="{BE469E2C-2D6E-49F6-80AF-91A8EF1996C6}"/>
                </a:ext>
              </a:extLst>
            </p:cNvPr>
            <p:cNvSpPr/>
            <p:nvPr/>
          </p:nvSpPr>
          <p:spPr>
            <a:xfrm>
              <a:off x="4740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20" name="Google Shape;3817;p62">
              <a:extLst>
                <a:ext uri="{FF2B5EF4-FFF2-40B4-BE49-F238E27FC236}">
                  <a16:creationId xmlns:a16="http://schemas.microsoft.com/office/drawing/2014/main" id="{EB22C4F8-2705-4FF0-BA97-E417275A1A9D}"/>
                </a:ext>
              </a:extLst>
            </p:cNvPr>
            <p:cNvSpPr/>
            <p:nvPr/>
          </p:nvSpPr>
          <p:spPr>
            <a:xfrm>
              <a:off x="4359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21" name="Google Shape;3818;p62">
              <a:extLst>
                <a:ext uri="{FF2B5EF4-FFF2-40B4-BE49-F238E27FC236}">
                  <a16:creationId xmlns:a16="http://schemas.microsoft.com/office/drawing/2014/main" id="{DC54DFCD-3729-4433-99E6-F3F3EEF0994B}"/>
                </a:ext>
              </a:extLst>
            </p:cNvPr>
            <p:cNvSpPr/>
            <p:nvPr/>
          </p:nvSpPr>
          <p:spPr>
            <a:xfrm>
              <a:off x="4450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22" name="Google Shape;3819;p62">
              <a:extLst>
                <a:ext uri="{FF2B5EF4-FFF2-40B4-BE49-F238E27FC236}">
                  <a16:creationId xmlns:a16="http://schemas.microsoft.com/office/drawing/2014/main" id="{8A033CE0-84EE-4EE8-B0BA-C39438F0BDFF}"/>
                </a:ext>
              </a:extLst>
            </p:cNvPr>
            <p:cNvSpPr/>
            <p:nvPr/>
          </p:nvSpPr>
          <p:spPr>
            <a:xfrm>
              <a:off x="36401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23" name="Google Shape;3820;p62">
              <a:extLst>
                <a:ext uri="{FF2B5EF4-FFF2-40B4-BE49-F238E27FC236}">
                  <a16:creationId xmlns:a16="http://schemas.microsoft.com/office/drawing/2014/main" id="{C814911C-78CB-41BF-81BC-A0415C50EEDF}"/>
                </a:ext>
              </a:extLst>
            </p:cNvPr>
            <p:cNvSpPr/>
            <p:nvPr/>
          </p:nvSpPr>
          <p:spPr>
            <a:xfrm>
              <a:off x="34447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24" name="Google Shape;3821;p62">
              <a:extLst>
                <a:ext uri="{FF2B5EF4-FFF2-40B4-BE49-F238E27FC236}">
                  <a16:creationId xmlns:a16="http://schemas.microsoft.com/office/drawing/2014/main" id="{EDFA76F1-9AD6-45D8-B7C5-47762CDF57F8}"/>
                </a:ext>
              </a:extLst>
            </p:cNvPr>
            <p:cNvSpPr/>
            <p:nvPr/>
          </p:nvSpPr>
          <p:spPr>
            <a:xfrm>
              <a:off x="36888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25" name="Google Shape;3822;p62">
              <a:extLst>
                <a:ext uri="{FF2B5EF4-FFF2-40B4-BE49-F238E27FC236}">
                  <a16:creationId xmlns:a16="http://schemas.microsoft.com/office/drawing/2014/main" id="{AD2C1F01-2809-4F14-888F-3A8415AE21C0}"/>
                </a:ext>
              </a:extLst>
            </p:cNvPr>
            <p:cNvSpPr/>
            <p:nvPr/>
          </p:nvSpPr>
          <p:spPr>
            <a:xfrm>
              <a:off x="36881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cxnSp>
          <p:nvCxnSpPr>
            <p:cNvPr id="126" name="Google Shape;3823;p62">
              <a:extLst>
                <a:ext uri="{FF2B5EF4-FFF2-40B4-BE49-F238E27FC236}">
                  <a16:creationId xmlns:a16="http://schemas.microsoft.com/office/drawing/2014/main" id="{311C7110-0B4D-4213-A911-EF5D72D9A1ED}"/>
                </a:ext>
              </a:extLst>
            </p:cNvPr>
            <p:cNvCxnSpPr/>
            <p:nvPr/>
          </p:nvCxnSpPr>
          <p:spPr>
            <a:xfrm>
              <a:off x="3181550" y="2143750"/>
              <a:ext cx="1908900" cy="1227300"/>
            </a:xfrm>
            <a:prstGeom prst="curvedConnector3">
              <a:avLst>
                <a:gd name="adj1" fmla="val 50000"/>
              </a:avLst>
            </a:prstGeom>
            <a:noFill/>
            <a:ln w="19050" cap="flat" cmpd="sng">
              <a:solidFill>
                <a:srgbClr val="6AA84F"/>
              </a:solidFill>
              <a:prstDash val="lgDash"/>
              <a:round/>
              <a:headEnd type="none" w="med" len="med"/>
              <a:tailEnd type="none" w="med" len="med"/>
            </a:ln>
          </p:spPr>
        </p:cxnSp>
        <p:sp>
          <p:nvSpPr>
            <p:cNvPr id="127" name="Google Shape;3824;p62">
              <a:extLst>
                <a:ext uri="{FF2B5EF4-FFF2-40B4-BE49-F238E27FC236}">
                  <a16:creationId xmlns:a16="http://schemas.microsoft.com/office/drawing/2014/main" id="{558CA92D-36CE-4D2C-835B-3621087D5716}"/>
                </a:ext>
              </a:extLst>
            </p:cNvPr>
            <p:cNvSpPr/>
            <p:nvPr/>
          </p:nvSpPr>
          <p:spPr>
            <a:xfrm>
              <a:off x="39936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grpSp>
      <p:grpSp>
        <p:nvGrpSpPr>
          <p:cNvPr id="128" name="Google Shape;3825;p62">
            <a:extLst>
              <a:ext uri="{FF2B5EF4-FFF2-40B4-BE49-F238E27FC236}">
                <a16:creationId xmlns:a16="http://schemas.microsoft.com/office/drawing/2014/main" id="{42081D55-5C32-4C2D-881F-53E042052906}"/>
              </a:ext>
            </a:extLst>
          </p:cNvPr>
          <p:cNvGrpSpPr/>
          <p:nvPr/>
        </p:nvGrpSpPr>
        <p:grpSpPr>
          <a:xfrm>
            <a:off x="5803804" y="1497961"/>
            <a:ext cx="2197196" cy="1907794"/>
            <a:chOff x="5666350" y="1439225"/>
            <a:chExt cx="2929595" cy="2543725"/>
          </a:xfrm>
        </p:grpSpPr>
        <p:cxnSp>
          <p:nvCxnSpPr>
            <p:cNvPr id="129" name="Google Shape;3826;p62">
              <a:extLst>
                <a:ext uri="{FF2B5EF4-FFF2-40B4-BE49-F238E27FC236}">
                  <a16:creationId xmlns:a16="http://schemas.microsoft.com/office/drawing/2014/main" id="{C72494A3-F693-4287-AC5F-22D935459862}"/>
                </a:ext>
              </a:extLst>
            </p:cNvPr>
            <p:cNvCxnSpPr/>
            <p:nvPr/>
          </p:nvCxnSpPr>
          <p:spPr>
            <a:xfrm rot="10800000">
              <a:off x="58527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130" name="Google Shape;3827;p62">
              <a:extLst>
                <a:ext uri="{FF2B5EF4-FFF2-40B4-BE49-F238E27FC236}">
                  <a16:creationId xmlns:a16="http://schemas.microsoft.com/office/drawing/2014/main" id="{3F8CBA63-6645-43F2-9747-7BCE03249770}"/>
                </a:ext>
              </a:extLst>
            </p:cNvPr>
            <p:cNvSpPr/>
            <p:nvPr/>
          </p:nvSpPr>
          <p:spPr>
            <a:xfrm>
              <a:off x="63833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31" name="Google Shape;3828;p62">
              <a:extLst>
                <a:ext uri="{FF2B5EF4-FFF2-40B4-BE49-F238E27FC236}">
                  <a16:creationId xmlns:a16="http://schemas.microsoft.com/office/drawing/2014/main" id="{23ED1BAD-04CD-4AED-8B93-DC599C6A4365}"/>
                </a:ext>
              </a:extLst>
            </p:cNvPr>
            <p:cNvSpPr/>
            <p:nvPr/>
          </p:nvSpPr>
          <p:spPr>
            <a:xfrm>
              <a:off x="65971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32" name="Google Shape;3829;p62">
              <a:extLst>
                <a:ext uri="{FF2B5EF4-FFF2-40B4-BE49-F238E27FC236}">
                  <a16:creationId xmlns:a16="http://schemas.microsoft.com/office/drawing/2014/main" id="{4AC91788-713A-4FC2-8530-0AAFBF2C61D1}"/>
                </a:ext>
              </a:extLst>
            </p:cNvPr>
            <p:cNvSpPr/>
            <p:nvPr/>
          </p:nvSpPr>
          <p:spPr>
            <a:xfrm>
              <a:off x="67347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33" name="Google Shape;3830;p62">
              <a:extLst>
                <a:ext uri="{FF2B5EF4-FFF2-40B4-BE49-F238E27FC236}">
                  <a16:creationId xmlns:a16="http://schemas.microsoft.com/office/drawing/2014/main" id="{DD56AB1A-D2EF-49A4-8398-BF29A97B2C70}"/>
                </a:ext>
              </a:extLst>
            </p:cNvPr>
            <p:cNvSpPr/>
            <p:nvPr/>
          </p:nvSpPr>
          <p:spPr>
            <a:xfrm>
              <a:off x="66281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34" name="Google Shape;3831;p62">
              <a:extLst>
                <a:ext uri="{FF2B5EF4-FFF2-40B4-BE49-F238E27FC236}">
                  <a16:creationId xmlns:a16="http://schemas.microsoft.com/office/drawing/2014/main" id="{1C1CDC35-3E44-4B47-AD7C-4A7600A648E4}"/>
                </a:ext>
              </a:extLst>
            </p:cNvPr>
            <p:cNvSpPr/>
            <p:nvPr/>
          </p:nvSpPr>
          <p:spPr>
            <a:xfrm>
              <a:off x="66126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35" name="Google Shape;3832;p62">
              <a:extLst>
                <a:ext uri="{FF2B5EF4-FFF2-40B4-BE49-F238E27FC236}">
                  <a16:creationId xmlns:a16="http://schemas.microsoft.com/office/drawing/2014/main" id="{5BB3B967-BB3D-497A-B669-ED8D15F19E45}"/>
                </a:ext>
              </a:extLst>
            </p:cNvPr>
            <p:cNvSpPr/>
            <p:nvPr/>
          </p:nvSpPr>
          <p:spPr>
            <a:xfrm>
              <a:off x="6264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36" name="Google Shape;3833;p62">
              <a:extLst>
                <a:ext uri="{FF2B5EF4-FFF2-40B4-BE49-F238E27FC236}">
                  <a16:creationId xmlns:a16="http://schemas.microsoft.com/office/drawing/2014/main" id="{699EE556-BC98-4968-B523-0F4D13481922}"/>
                </a:ext>
              </a:extLst>
            </p:cNvPr>
            <p:cNvSpPr/>
            <p:nvPr/>
          </p:nvSpPr>
          <p:spPr>
            <a:xfrm>
              <a:off x="6355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37" name="Google Shape;3834;p62">
              <a:extLst>
                <a:ext uri="{FF2B5EF4-FFF2-40B4-BE49-F238E27FC236}">
                  <a16:creationId xmlns:a16="http://schemas.microsoft.com/office/drawing/2014/main" id="{62DF0152-3009-438E-AC2E-A65A63A5C48A}"/>
                </a:ext>
              </a:extLst>
            </p:cNvPr>
            <p:cNvSpPr/>
            <p:nvPr/>
          </p:nvSpPr>
          <p:spPr>
            <a:xfrm>
              <a:off x="61265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38" name="Google Shape;3835;p62">
              <a:extLst>
                <a:ext uri="{FF2B5EF4-FFF2-40B4-BE49-F238E27FC236}">
                  <a16:creationId xmlns:a16="http://schemas.microsoft.com/office/drawing/2014/main" id="{84D6BD7A-78E4-4963-8FBE-7C25E5B9C388}"/>
                </a:ext>
              </a:extLst>
            </p:cNvPr>
            <p:cNvSpPr txBox="1"/>
            <p:nvPr/>
          </p:nvSpPr>
          <p:spPr>
            <a:xfrm>
              <a:off x="7990425" y="3629850"/>
              <a:ext cx="571800" cy="353100"/>
            </a:xfrm>
            <a:prstGeom prst="rect">
              <a:avLst/>
            </a:prstGeom>
            <a:noFill/>
            <a:ln>
              <a:noFill/>
            </a:ln>
          </p:spPr>
          <p:txBody>
            <a:bodyPr spcFirstLastPara="1" wrap="square" lIns="68569" tIns="68569" rIns="68569" bIns="68569" anchor="t" anchorCtr="0">
              <a:noAutofit/>
            </a:bodyPr>
            <a:lstStyle/>
            <a:p>
              <a:pPr algn="ctr"/>
              <a:r>
                <a:rPr lang="en" sz="900">
                  <a:latin typeface="Consolas"/>
                  <a:ea typeface="Consolas"/>
                  <a:cs typeface="Consolas"/>
                  <a:sym typeface="Consolas"/>
                </a:rPr>
                <a:t>x1</a:t>
              </a:r>
              <a:endParaRPr sz="900">
                <a:latin typeface="Consolas"/>
                <a:ea typeface="Consolas"/>
                <a:cs typeface="Consolas"/>
                <a:sym typeface="Consolas"/>
              </a:endParaRPr>
            </a:p>
          </p:txBody>
        </p:sp>
        <p:sp>
          <p:nvSpPr>
            <p:cNvPr id="139" name="Google Shape;3836;p62">
              <a:extLst>
                <a:ext uri="{FF2B5EF4-FFF2-40B4-BE49-F238E27FC236}">
                  <a16:creationId xmlns:a16="http://schemas.microsoft.com/office/drawing/2014/main" id="{07279886-111F-44A3-B8D2-6DFF60824D70}"/>
                </a:ext>
              </a:extLst>
            </p:cNvPr>
            <p:cNvSpPr txBox="1"/>
            <p:nvPr/>
          </p:nvSpPr>
          <p:spPr>
            <a:xfrm rot="-5400000">
              <a:off x="5557000" y="1716075"/>
              <a:ext cx="571800" cy="353100"/>
            </a:xfrm>
            <a:prstGeom prst="rect">
              <a:avLst/>
            </a:prstGeom>
            <a:noFill/>
            <a:ln>
              <a:noFill/>
            </a:ln>
          </p:spPr>
          <p:txBody>
            <a:bodyPr spcFirstLastPara="1" wrap="square" lIns="68569" tIns="68569" rIns="68569" bIns="68569" anchor="t" anchorCtr="0">
              <a:noAutofit/>
            </a:bodyPr>
            <a:lstStyle/>
            <a:p>
              <a:pPr algn="ctr"/>
              <a:r>
                <a:rPr lang="en" sz="900">
                  <a:latin typeface="Consolas"/>
                  <a:ea typeface="Consolas"/>
                  <a:cs typeface="Consolas"/>
                  <a:sym typeface="Consolas"/>
                </a:rPr>
                <a:t>x2</a:t>
              </a:r>
              <a:endParaRPr sz="900">
                <a:latin typeface="Consolas"/>
                <a:ea typeface="Consolas"/>
                <a:cs typeface="Consolas"/>
                <a:sym typeface="Consolas"/>
              </a:endParaRPr>
            </a:p>
          </p:txBody>
        </p:sp>
        <p:cxnSp>
          <p:nvCxnSpPr>
            <p:cNvPr id="140" name="Google Shape;3837;p62">
              <a:extLst>
                <a:ext uri="{FF2B5EF4-FFF2-40B4-BE49-F238E27FC236}">
                  <a16:creationId xmlns:a16="http://schemas.microsoft.com/office/drawing/2014/main" id="{35ACCCF4-127C-4A5C-828E-2144755BB2CB}"/>
                </a:ext>
              </a:extLst>
            </p:cNvPr>
            <p:cNvCxnSpPr/>
            <p:nvPr/>
          </p:nvCxnSpPr>
          <p:spPr>
            <a:xfrm rot="10800000" flipH="1">
              <a:off x="59368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141" name="Google Shape;3838;p62">
              <a:extLst>
                <a:ext uri="{FF2B5EF4-FFF2-40B4-BE49-F238E27FC236}">
                  <a16:creationId xmlns:a16="http://schemas.microsoft.com/office/drawing/2014/main" id="{853E234D-16D8-4C82-89A8-D63D1FDA4F0A}"/>
                </a:ext>
              </a:extLst>
            </p:cNvPr>
            <p:cNvSpPr/>
            <p:nvPr/>
          </p:nvSpPr>
          <p:spPr>
            <a:xfrm>
              <a:off x="67805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42" name="Google Shape;3839;p62">
              <a:extLst>
                <a:ext uri="{FF2B5EF4-FFF2-40B4-BE49-F238E27FC236}">
                  <a16:creationId xmlns:a16="http://schemas.microsoft.com/office/drawing/2014/main" id="{3B423E9C-345E-4E40-9CBA-AAD08C413EF1}"/>
                </a:ext>
              </a:extLst>
            </p:cNvPr>
            <p:cNvSpPr/>
            <p:nvPr/>
          </p:nvSpPr>
          <p:spPr>
            <a:xfrm>
              <a:off x="69173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43" name="Google Shape;3840;p62">
              <a:extLst>
                <a:ext uri="{FF2B5EF4-FFF2-40B4-BE49-F238E27FC236}">
                  <a16:creationId xmlns:a16="http://schemas.microsoft.com/office/drawing/2014/main" id="{2E3A3106-D911-445B-BB16-79B429538EA0}"/>
                </a:ext>
              </a:extLst>
            </p:cNvPr>
            <p:cNvSpPr/>
            <p:nvPr/>
          </p:nvSpPr>
          <p:spPr>
            <a:xfrm>
              <a:off x="6355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44" name="Google Shape;3841;p62">
              <a:extLst>
                <a:ext uri="{FF2B5EF4-FFF2-40B4-BE49-F238E27FC236}">
                  <a16:creationId xmlns:a16="http://schemas.microsoft.com/office/drawing/2014/main" id="{0A75B8A4-2C87-4418-B005-212ECFBB5708}"/>
                </a:ext>
              </a:extLst>
            </p:cNvPr>
            <p:cNvSpPr/>
            <p:nvPr/>
          </p:nvSpPr>
          <p:spPr>
            <a:xfrm>
              <a:off x="65689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45" name="Google Shape;3842;p62">
              <a:extLst>
                <a:ext uri="{FF2B5EF4-FFF2-40B4-BE49-F238E27FC236}">
                  <a16:creationId xmlns:a16="http://schemas.microsoft.com/office/drawing/2014/main" id="{A03DACE7-F661-4FA3-B37D-275F64BBFE1B}"/>
                </a:ext>
              </a:extLst>
            </p:cNvPr>
            <p:cNvSpPr/>
            <p:nvPr/>
          </p:nvSpPr>
          <p:spPr>
            <a:xfrm>
              <a:off x="66606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46" name="Google Shape;3843;p62">
              <a:extLst>
                <a:ext uri="{FF2B5EF4-FFF2-40B4-BE49-F238E27FC236}">
                  <a16:creationId xmlns:a16="http://schemas.microsoft.com/office/drawing/2014/main" id="{A2B964FC-230A-40EE-BF76-1F1E2DB7519C}"/>
                </a:ext>
              </a:extLst>
            </p:cNvPr>
            <p:cNvSpPr/>
            <p:nvPr/>
          </p:nvSpPr>
          <p:spPr>
            <a:xfrm>
              <a:off x="66599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47" name="Google Shape;3844;p62">
              <a:extLst>
                <a:ext uri="{FF2B5EF4-FFF2-40B4-BE49-F238E27FC236}">
                  <a16:creationId xmlns:a16="http://schemas.microsoft.com/office/drawing/2014/main" id="{B4CC285F-45FB-40E9-896A-E6F04B2287EC}"/>
                </a:ext>
              </a:extLst>
            </p:cNvPr>
            <p:cNvSpPr/>
            <p:nvPr/>
          </p:nvSpPr>
          <p:spPr>
            <a:xfrm>
              <a:off x="69499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48" name="Google Shape;3845;p62">
              <a:extLst>
                <a:ext uri="{FF2B5EF4-FFF2-40B4-BE49-F238E27FC236}">
                  <a16:creationId xmlns:a16="http://schemas.microsoft.com/office/drawing/2014/main" id="{A075040E-2643-4D31-A5F1-C374A3C67B1C}"/>
                </a:ext>
              </a:extLst>
            </p:cNvPr>
            <p:cNvSpPr/>
            <p:nvPr/>
          </p:nvSpPr>
          <p:spPr>
            <a:xfrm>
              <a:off x="70416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49" name="Google Shape;3846;p62">
              <a:extLst>
                <a:ext uri="{FF2B5EF4-FFF2-40B4-BE49-F238E27FC236}">
                  <a16:creationId xmlns:a16="http://schemas.microsoft.com/office/drawing/2014/main" id="{F1F21E9D-810C-4CDA-9F3E-5E52E17BEC97}"/>
                </a:ext>
              </a:extLst>
            </p:cNvPr>
            <p:cNvSpPr/>
            <p:nvPr/>
          </p:nvSpPr>
          <p:spPr>
            <a:xfrm>
              <a:off x="70409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50" name="Google Shape;3847;p62">
              <a:extLst>
                <a:ext uri="{FF2B5EF4-FFF2-40B4-BE49-F238E27FC236}">
                  <a16:creationId xmlns:a16="http://schemas.microsoft.com/office/drawing/2014/main" id="{04D201E5-604D-4AB7-93AE-998CD4A9355C}"/>
                </a:ext>
              </a:extLst>
            </p:cNvPr>
            <p:cNvSpPr/>
            <p:nvPr/>
          </p:nvSpPr>
          <p:spPr>
            <a:xfrm>
              <a:off x="6873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51" name="Google Shape;3848;p62">
              <a:extLst>
                <a:ext uri="{FF2B5EF4-FFF2-40B4-BE49-F238E27FC236}">
                  <a16:creationId xmlns:a16="http://schemas.microsoft.com/office/drawing/2014/main" id="{7DCB186F-E5E3-40E2-B5E9-0B15D93E702A}"/>
                </a:ext>
              </a:extLst>
            </p:cNvPr>
            <p:cNvSpPr/>
            <p:nvPr/>
          </p:nvSpPr>
          <p:spPr>
            <a:xfrm>
              <a:off x="69647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52" name="Google Shape;3849;p62">
              <a:extLst>
                <a:ext uri="{FF2B5EF4-FFF2-40B4-BE49-F238E27FC236}">
                  <a16:creationId xmlns:a16="http://schemas.microsoft.com/office/drawing/2014/main" id="{817C843C-820E-4978-B6D4-024F7E3A498D}"/>
                </a:ext>
              </a:extLst>
            </p:cNvPr>
            <p:cNvSpPr/>
            <p:nvPr/>
          </p:nvSpPr>
          <p:spPr>
            <a:xfrm>
              <a:off x="66451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53" name="Google Shape;3850;p62">
              <a:extLst>
                <a:ext uri="{FF2B5EF4-FFF2-40B4-BE49-F238E27FC236}">
                  <a16:creationId xmlns:a16="http://schemas.microsoft.com/office/drawing/2014/main" id="{6CF5E64B-8034-4B0E-9E8B-36DA13BB57CC}"/>
                </a:ext>
              </a:extLst>
            </p:cNvPr>
            <p:cNvSpPr/>
            <p:nvPr/>
          </p:nvSpPr>
          <p:spPr>
            <a:xfrm>
              <a:off x="6416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54" name="Google Shape;3851;p62">
              <a:extLst>
                <a:ext uri="{FF2B5EF4-FFF2-40B4-BE49-F238E27FC236}">
                  <a16:creationId xmlns:a16="http://schemas.microsoft.com/office/drawing/2014/main" id="{DC3A2B6D-6BD0-47A3-B7B5-7D60D5BDC2F2}"/>
                </a:ext>
              </a:extLst>
            </p:cNvPr>
            <p:cNvSpPr/>
            <p:nvPr/>
          </p:nvSpPr>
          <p:spPr>
            <a:xfrm>
              <a:off x="6508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55" name="Google Shape;3852;p62">
              <a:extLst>
                <a:ext uri="{FF2B5EF4-FFF2-40B4-BE49-F238E27FC236}">
                  <a16:creationId xmlns:a16="http://schemas.microsoft.com/office/drawing/2014/main" id="{B7B3C2F8-AC26-445C-8E06-43842AAE82DD}"/>
                </a:ext>
              </a:extLst>
            </p:cNvPr>
            <p:cNvSpPr/>
            <p:nvPr/>
          </p:nvSpPr>
          <p:spPr>
            <a:xfrm>
              <a:off x="63078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56" name="Google Shape;3853;p62">
              <a:extLst>
                <a:ext uri="{FF2B5EF4-FFF2-40B4-BE49-F238E27FC236}">
                  <a16:creationId xmlns:a16="http://schemas.microsoft.com/office/drawing/2014/main" id="{C13DFDE7-A267-42C6-BD25-AB568F105D54}"/>
                </a:ext>
              </a:extLst>
            </p:cNvPr>
            <p:cNvSpPr/>
            <p:nvPr/>
          </p:nvSpPr>
          <p:spPr>
            <a:xfrm>
              <a:off x="63403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57" name="Google Shape;3854;p62">
              <a:extLst>
                <a:ext uri="{FF2B5EF4-FFF2-40B4-BE49-F238E27FC236}">
                  <a16:creationId xmlns:a16="http://schemas.microsoft.com/office/drawing/2014/main" id="{BB0BF2DB-DC96-4A20-B544-BF23F20C225F}"/>
                </a:ext>
              </a:extLst>
            </p:cNvPr>
            <p:cNvSpPr/>
            <p:nvPr/>
          </p:nvSpPr>
          <p:spPr>
            <a:xfrm>
              <a:off x="64313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58" name="Google Shape;3855;p62">
              <a:extLst>
                <a:ext uri="{FF2B5EF4-FFF2-40B4-BE49-F238E27FC236}">
                  <a16:creationId xmlns:a16="http://schemas.microsoft.com/office/drawing/2014/main" id="{B74A98DB-A9BA-4D33-B9F3-6C2605B2DDF4}"/>
                </a:ext>
              </a:extLst>
            </p:cNvPr>
            <p:cNvSpPr/>
            <p:nvPr/>
          </p:nvSpPr>
          <p:spPr>
            <a:xfrm>
              <a:off x="65082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59" name="Google Shape;3856;p62">
              <a:extLst>
                <a:ext uri="{FF2B5EF4-FFF2-40B4-BE49-F238E27FC236}">
                  <a16:creationId xmlns:a16="http://schemas.microsoft.com/office/drawing/2014/main" id="{8769C7F6-9965-4E7E-B2C1-D65F7FDB354B}"/>
                </a:ext>
              </a:extLst>
            </p:cNvPr>
            <p:cNvSpPr/>
            <p:nvPr/>
          </p:nvSpPr>
          <p:spPr>
            <a:xfrm>
              <a:off x="7651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60" name="Google Shape;3857;p62">
              <a:extLst>
                <a:ext uri="{FF2B5EF4-FFF2-40B4-BE49-F238E27FC236}">
                  <a16:creationId xmlns:a16="http://schemas.microsoft.com/office/drawing/2014/main" id="{4A406CA4-3BAE-46FD-AEA0-5D81DC78C2A5}"/>
                </a:ext>
              </a:extLst>
            </p:cNvPr>
            <p:cNvSpPr/>
            <p:nvPr/>
          </p:nvSpPr>
          <p:spPr>
            <a:xfrm>
              <a:off x="74226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61" name="Google Shape;3858;p62">
              <a:extLst>
                <a:ext uri="{FF2B5EF4-FFF2-40B4-BE49-F238E27FC236}">
                  <a16:creationId xmlns:a16="http://schemas.microsoft.com/office/drawing/2014/main" id="{14E21540-7852-4A75-9D33-2BE2151450BD}"/>
                </a:ext>
              </a:extLst>
            </p:cNvPr>
            <p:cNvSpPr/>
            <p:nvPr/>
          </p:nvSpPr>
          <p:spPr>
            <a:xfrm>
              <a:off x="72547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62" name="Google Shape;3859;p62">
              <a:extLst>
                <a:ext uri="{FF2B5EF4-FFF2-40B4-BE49-F238E27FC236}">
                  <a16:creationId xmlns:a16="http://schemas.microsoft.com/office/drawing/2014/main" id="{EB3E32B4-1FF2-42B7-A2F7-249E69A4ABB3}"/>
                </a:ext>
              </a:extLst>
            </p:cNvPr>
            <p:cNvSpPr/>
            <p:nvPr/>
          </p:nvSpPr>
          <p:spPr>
            <a:xfrm>
              <a:off x="74226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63" name="Google Shape;3860;p62">
              <a:extLst>
                <a:ext uri="{FF2B5EF4-FFF2-40B4-BE49-F238E27FC236}">
                  <a16:creationId xmlns:a16="http://schemas.microsoft.com/office/drawing/2014/main" id="{E02AE4D8-A752-43FD-B2A5-F34982DC1E75}"/>
                </a:ext>
              </a:extLst>
            </p:cNvPr>
            <p:cNvSpPr/>
            <p:nvPr/>
          </p:nvSpPr>
          <p:spPr>
            <a:xfrm>
              <a:off x="71785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64" name="Google Shape;3861;p62">
              <a:extLst>
                <a:ext uri="{FF2B5EF4-FFF2-40B4-BE49-F238E27FC236}">
                  <a16:creationId xmlns:a16="http://schemas.microsoft.com/office/drawing/2014/main" id="{506FC5D6-6225-4004-B767-2B85D78B8C30}"/>
                </a:ext>
              </a:extLst>
            </p:cNvPr>
            <p:cNvSpPr/>
            <p:nvPr/>
          </p:nvSpPr>
          <p:spPr>
            <a:xfrm>
              <a:off x="73464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65" name="Google Shape;3862;p62">
              <a:extLst>
                <a:ext uri="{FF2B5EF4-FFF2-40B4-BE49-F238E27FC236}">
                  <a16:creationId xmlns:a16="http://schemas.microsoft.com/office/drawing/2014/main" id="{5BA379EC-CF11-4FAE-852A-6C7ABEC92DB5}"/>
                </a:ext>
              </a:extLst>
            </p:cNvPr>
            <p:cNvSpPr/>
            <p:nvPr/>
          </p:nvSpPr>
          <p:spPr>
            <a:xfrm>
              <a:off x="7178516" y="2690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66" name="Google Shape;3863;p62">
              <a:extLst>
                <a:ext uri="{FF2B5EF4-FFF2-40B4-BE49-F238E27FC236}">
                  <a16:creationId xmlns:a16="http://schemas.microsoft.com/office/drawing/2014/main" id="{98032035-3B82-4F69-A5F1-0125390E7338}"/>
                </a:ext>
              </a:extLst>
            </p:cNvPr>
            <p:cNvSpPr/>
            <p:nvPr/>
          </p:nvSpPr>
          <p:spPr>
            <a:xfrm>
              <a:off x="73464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67" name="Google Shape;3864;p62">
              <a:extLst>
                <a:ext uri="{FF2B5EF4-FFF2-40B4-BE49-F238E27FC236}">
                  <a16:creationId xmlns:a16="http://schemas.microsoft.com/office/drawing/2014/main" id="{B3C702C0-9E8E-4981-B49A-0F215098F250}"/>
                </a:ext>
              </a:extLst>
            </p:cNvPr>
            <p:cNvSpPr/>
            <p:nvPr/>
          </p:nvSpPr>
          <p:spPr>
            <a:xfrm>
              <a:off x="69329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68" name="Google Shape;3865;p62">
              <a:extLst>
                <a:ext uri="{FF2B5EF4-FFF2-40B4-BE49-F238E27FC236}">
                  <a16:creationId xmlns:a16="http://schemas.microsoft.com/office/drawing/2014/main" id="{7FA7D2AD-F6F9-49BD-B7EC-1EA59841ED9B}"/>
                </a:ext>
              </a:extLst>
            </p:cNvPr>
            <p:cNvSpPr/>
            <p:nvPr/>
          </p:nvSpPr>
          <p:spPr>
            <a:xfrm>
              <a:off x="71459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69" name="Google Shape;3866;p62">
              <a:extLst>
                <a:ext uri="{FF2B5EF4-FFF2-40B4-BE49-F238E27FC236}">
                  <a16:creationId xmlns:a16="http://schemas.microsoft.com/office/drawing/2014/main" id="{2E1E95E5-5D75-4C43-9ED8-C434C8E4CCF5}"/>
                </a:ext>
              </a:extLst>
            </p:cNvPr>
            <p:cNvSpPr/>
            <p:nvPr/>
          </p:nvSpPr>
          <p:spPr>
            <a:xfrm>
              <a:off x="71460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70" name="Google Shape;3867;p62">
              <a:extLst>
                <a:ext uri="{FF2B5EF4-FFF2-40B4-BE49-F238E27FC236}">
                  <a16:creationId xmlns:a16="http://schemas.microsoft.com/office/drawing/2014/main" id="{16B62B97-E035-4331-8F26-1DF123A116B1}"/>
                </a:ext>
              </a:extLst>
            </p:cNvPr>
            <p:cNvSpPr/>
            <p:nvPr/>
          </p:nvSpPr>
          <p:spPr>
            <a:xfrm>
              <a:off x="71171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71" name="Google Shape;3868;p62">
              <a:extLst>
                <a:ext uri="{FF2B5EF4-FFF2-40B4-BE49-F238E27FC236}">
                  <a16:creationId xmlns:a16="http://schemas.microsoft.com/office/drawing/2014/main" id="{8A3BD942-62A9-4E1B-8682-3833FBED1CF3}"/>
                </a:ext>
              </a:extLst>
            </p:cNvPr>
            <p:cNvSpPr/>
            <p:nvPr/>
          </p:nvSpPr>
          <p:spPr>
            <a:xfrm>
              <a:off x="70416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72" name="Google Shape;3869;p62">
              <a:extLst>
                <a:ext uri="{FF2B5EF4-FFF2-40B4-BE49-F238E27FC236}">
                  <a16:creationId xmlns:a16="http://schemas.microsoft.com/office/drawing/2014/main" id="{CBC5781F-E8B5-4107-B882-CF938D07C736}"/>
                </a:ext>
              </a:extLst>
            </p:cNvPr>
            <p:cNvSpPr/>
            <p:nvPr/>
          </p:nvSpPr>
          <p:spPr>
            <a:xfrm>
              <a:off x="67213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73" name="Google Shape;3870;p62">
              <a:extLst>
                <a:ext uri="{FF2B5EF4-FFF2-40B4-BE49-F238E27FC236}">
                  <a16:creationId xmlns:a16="http://schemas.microsoft.com/office/drawing/2014/main" id="{2CEE9DC3-1860-47C3-B3F0-455AB53495CD}"/>
                </a:ext>
              </a:extLst>
            </p:cNvPr>
            <p:cNvSpPr/>
            <p:nvPr/>
          </p:nvSpPr>
          <p:spPr>
            <a:xfrm>
              <a:off x="68130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74" name="Google Shape;3871;p62">
              <a:extLst>
                <a:ext uri="{FF2B5EF4-FFF2-40B4-BE49-F238E27FC236}">
                  <a16:creationId xmlns:a16="http://schemas.microsoft.com/office/drawing/2014/main" id="{A0DFD81D-6CBC-4C39-89DE-A06C1042E13D}"/>
                </a:ext>
              </a:extLst>
            </p:cNvPr>
            <p:cNvSpPr/>
            <p:nvPr/>
          </p:nvSpPr>
          <p:spPr>
            <a:xfrm>
              <a:off x="7330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75" name="Google Shape;3872;p62">
              <a:extLst>
                <a:ext uri="{FF2B5EF4-FFF2-40B4-BE49-F238E27FC236}">
                  <a16:creationId xmlns:a16="http://schemas.microsoft.com/office/drawing/2014/main" id="{3A5B5B29-7061-47A9-ADE1-A4F016866F67}"/>
                </a:ext>
              </a:extLst>
            </p:cNvPr>
            <p:cNvSpPr/>
            <p:nvPr/>
          </p:nvSpPr>
          <p:spPr>
            <a:xfrm>
              <a:off x="71023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76" name="Google Shape;3873;p62">
              <a:extLst>
                <a:ext uri="{FF2B5EF4-FFF2-40B4-BE49-F238E27FC236}">
                  <a16:creationId xmlns:a16="http://schemas.microsoft.com/office/drawing/2014/main" id="{A359139D-A22D-4746-8A3C-2FCBF55B293D}"/>
                </a:ext>
              </a:extLst>
            </p:cNvPr>
            <p:cNvSpPr/>
            <p:nvPr/>
          </p:nvSpPr>
          <p:spPr>
            <a:xfrm>
              <a:off x="67975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77" name="Google Shape;3874;p62">
              <a:extLst>
                <a:ext uri="{FF2B5EF4-FFF2-40B4-BE49-F238E27FC236}">
                  <a16:creationId xmlns:a16="http://schemas.microsoft.com/office/drawing/2014/main" id="{A648A6E6-CD56-4C39-BF75-68AB868B4B87}"/>
                </a:ext>
              </a:extLst>
            </p:cNvPr>
            <p:cNvSpPr/>
            <p:nvPr/>
          </p:nvSpPr>
          <p:spPr>
            <a:xfrm>
              <a:off x="69654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78" name="Google Shape;3875;p62">
              <a:extLst>
                <a:ext uri="{FF2B5EF4-FFF2-40B4-BE49-F238E27FC236}">
                  <a16:creationId xmlns:a16="http://schemas.microsoft.com/office/drawing/2014/main" id="{303DE050-AC0D-411A-9F0A-9C707916D471}"/>
                </a:ext>
              </a:extLst>
            </p:cNvPr>
            <p:cNvSpPr/>
            <p:nvPr/>
          </p:nvSpPr>
          <p:spPr>
            <a:xfrm>
              <a:off x="67975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79" name="Google Shape;3876;p62">
              <a:extLst>
                <a:ext uri="{FF2B5EF4-FFF2-40B4-BE49-F238E27FC236}">
                  <a16:creationId xmlns:a16="http://schemas.microsoft.com/office/drawing/2014/main" id="{DAA7B820-8EFA-4406-85F3-A9F66148B40E}"/>
                </a:ext>
              </a:extLst>
            </p:cNvPr>
            <p:cNvSpPr/>
            <p:nvPr/>
          </p:nvSpPr>
          <p:spPr>
            <a:xfrm>
              <a:off x="7559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80" name="Google Shape;3877;p62">
              <a:extLst>
                <a:ext uri="{FF2B5EF4-FFF2-40B4-BE49-F238E27FC236}">
                  <a16:creationId xmlns:a16="http://schemas.microsoft.com/office/drawing/2014/main" id="{23B9AE1B-E32A-4BD2-8D80-16223DC471C5}"/>
                </a:ext>
              </a:extLst>
            </p:cNvPr>
            <p:cNvSpPr/>
            <p:nvPr/>
          </p:nvSpPr>
          <p:spPr>
            <a:xfrm>
              <a:off x="7178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81" name="Google Shape;3878;p62">
              <a:extLst>
                <a:ext uri="{FF2B5EF4-FFF2-40B4-BE49-F238E27FC236}">
                  <a16:creationId xmlns:a16="http://schemas.microsoft.com/office/drawing/2014/main" id="{F932BEA7-B587-42E9-958D-6244AF8660FA}"/>
                </a:ext>
              </a:extLst>
            </p:cNvPr>
            <p:cNvSpPr/>
            <p:nvPr/>
          </p:nvSpPr>
          <p:spPr>
            <a:xfrm>
              <a:off x="7270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82" name="Google Shape;3879;p62">
              <a:extLst>
                <a:ext uri="{FF2B5EF4-FFF2-40B4-BE49-F238E27FC236}">
                  <a16:creationId xmlns:a16="http://schemas.microsoft.com/office/drawing/2014/main" id="{F005670B-EAC9-48F1-94F1-4B5FCE0717CB}"/>
                </a:ext>
              </a:extLst>
            </p:cNvPr>
            <p:cNvSpPr/>
            <p:nvPr/>
          </p:nvSpPr>
          <p:spPr>
            <a:xfrm>
              <a:off x="64595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83" name="Google Shape;3880;p62">
              <a:extLst>
                <a:ext uri="{FF2B5EF4-FFF2-40B4-BE49-F238E27FC236}">
                  <a16:creationId xmlns:a16="http://schemas.microsoft.com/office/drawing/2014/main" id="{5C9FE93F-BC18-477A-9256-2C6282D2A685}"/>
                </a:ext>
              </a:extLst>
            </p:cNvPr>
            <p:cNvSpPr/>
            <p:nvPr/>
          </p:nvSpPr>
          <p:spPr>
            <a:xfrm>
              <a:off x="62641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84" name="Google Shape;3881;p62">
              <a:extLst>
                <a:ext uri="{FF2B5EF4-FFF2-40B4-BE49-F238E27FC236}">
                  <a16:creationId xmlns:a16="http://schemas.microsoft.com/office/drawing/2014/main" id="{F723791C-9BDB-4E3A-83C6-6B67057B9CF4}"/>
                </a:ext>
              </a:extLst>
            </p:cNvPr>
            <p:cNvSpPr/>
            <p:nvPr/>
          </p:nvSpPr>
          <p:spPr>
            <a:xfrm>
              <a:off x="65082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85" name="Google Shape;3882;p62">
              <a:extLst>
                <a:ext uri="{FF2B5EF4-FFF2-40B4-BE49-F238E27FC236}">
                  <a16:creationId xmlns:a16="http://schemas.microsoft.com/office/drawing/2014/main" id="{8A28DEC1-A363-4D49-BD35-F26A537347BD}"/>
                </a:ext>
              </a:extLst>
            </p:cNvPr>
            <p:cNvSpPr/>
            <p:nvPr/>
          </p:nvSpPr>
          <p:spPr>
            <a:xfrm>
              <a:off x="65075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sp>
          <p:nvSpPr>
            <p:cNvPr id="186" name="Google Shape;3883;p62">
              <a:extLst>
                <a:ext uri="{FF2B5EF4-FFF2-40B4-BE49-F238E27FC236}">
                  <a16:creationId xmlns:a16="http://schemas.microsoft.com/office/drawing/2014/main" id="{E7D243F7-ACBC-4181-AFE9-2204C4C5E856}"/>
                </a:ext>
              </a:extLst>
            </p:cNvPr>
            <p:cNvSpPr/>
            <p:nvPr/>
          </p:nvSpPr>
          <p:spPr>
            <a:xfrm>
              <a:off x="68130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350"/>
            </a:p>
          </p:txBody>
        </p:sp>
        <p:cxnSp>
          <p:nvCxnSpPr>
            <p:cNvPr id="187" name="Google Shape;3884;p62">
              <a:extLst>
                <a:ext uri="{FF2B5EF4-FFF2-40B4-BE49-F238E27FC236}">
                  <a16:creationId xmlns:a16="http://schemas.microsoft.com/office/drawing/2014/main" id="{8F0BA860-1ED3-4A18-990A-2D0634338F8E}"/>
                </a:ext>
              </a:extLst>
            </p:cNvPr>
            <p:cNvCxnSpPr>
              <a:endCxn id="150" idx="3"/>
            </p:cNvCxnSpPr>
            <p:nvPr/>
          </p:nvCxnSpPr>
          <p:spPr>
            <a:xfrm>
              <a:off x="6059991" y="2106013"/>
              <a:ext cx="822600" cy="268500"/>
            </a:xfrm>
            <a:prstGeom prst="curvedConnector4">
              <a:avLst>
                <a:gd name="adj1" fmla="val 49461"/>
                <a:gd name="adj2" fmla="val 157937"/>
              </a:avLst>
            </a:prstGeom>
            <a:noFill/>
            <a:ln w="19050" cap="flat" cmpd="sng">
              <a:solidFill>
                <a:srgbClr val="6AA84F"/>
              </a:solidFill>
              <a:prstDash val="lgDash"/>
              <a:round/>
              <a:headEnd type="none" w="med" len="med"/>
              <a:tailEnd type="none" w="med" len="med"/>
            </a:ln>
          </p:spPr>
        </p:cxnSp>
        <p:cxnSp>
          <p:nvCxnSpPr>
            <p:cNvPr id="188" name="Google Shape;3885;p62">
              <a:extLst>
                <a:ext uri="{FF2B5EF4-FFF2-40B4-BE49-F238E27FC236}">
                  <a16:creationId xmlns:a16="http://schemas.microsoft.com/office/drawing/2014/main" id="{B4DEC1B0-09E6-47D0-B056-6CA690B06047}"/>
                </a:ext>
              </a:extLst>
            </p:cNvPr>
            <p:cNvCxnSpPr>
              <a:stCxn id="150" idx="4"/>
              <a:endCxn id="165" idx="1"/>
            </p:cNvCxnSpPr>
            <p:nvPr/>
          </p:nvCxnSpPr>
          <p:spPr>
            <a:xfrm rot="-5400000" flipH="1">
              <a:off x="6887666" y="2401978"/>
              <a:ext cx="316200" cy="283500"/>
            </a:xfrm>
            <a:prstGeom prst="curvedConnector3">
              <a:avLst>
                <a:gd name="adj1" fmla="val 48245"/>
              </a:avLst>
            </a:prstGeom>
            <a:noFill/>
            <a:ln w="19050" cap="flat" cmpd="sng">
              <a:solidFill>
                <a:srgbClr val="6AA84F"/>
              </a:solidFill>
              <a:prstDash val="lgDash"/>
              <a:round/>
              <a:headEnd type="none" w="med" len="med"/>
              <a:tailEnd type="none" w="med" len="med"/>
            </a:ln>
          </p:spPr>
        </p:cxnSp>
        <p:cxnSp>
          <p:nvCxnSpPr>
            <p:cNvPr id="189" name="Google Shape;3886;p62">
              <a:extLst>
                <a:ext uri="{FF2B5EF4-FFF2-40B4-BE49-F238E27FC236}">
                  <a16:creationId xmlns:a16="http://schemas.microsoft.com/office/drawing/2014/main" id="{7E88061E-EEB6-441F-8B79-2E34E0F93758}"/>
                </a:ext>
              </a:extLst>
            </p:cNvPr>
            <p:cNvCxnSpPr>
              <a:stCxn id="165" idx="6"/>
              <a:endCxn id="163" idx="2"/>
            </p:cNvCxnSpPr>
            <p:nvPr/>
          </p:nvCxnSpPr>
          <p:spPr>
            <a:xfrm flipH="1">
              <a:off x="7178516" y="2728678"/>
              <a:ext cx="60600" cy="228600"/>
            </a:xfrm>
            <a:prstGeom prst="curvedConnector5">
              <a:avLst>
                <a:gd name="adj1" fmla="val -392946"/>
                <a:gd name="adj2" fmla="val 50000"/>
                <a:gd name="adj3" fmla="val 492946"/>
              </a:avLst>
            </a:prstGeom>
            <a:noFill/>
            <a:ln w="19050" cap="flat" cmpd="sng">
              <a:solidFill>
                <a:srgbClr val="6AA84F"/>
              </a:solidFill>
              <a:prstDash val="lgDash"/>
              <a:round/>
              <a:headEnd type="none" w="med" len="med"/>
              <a:tailEnd type="none" w="med" len="med"/>
            </a:ln>
          </p:spPr>
        </p:cxnSp>
        <p:cxnSp>
          <p:nvCxnSpPr>
            <p:cNvPr id="190" name="Google Shape;3887;p62">
              <a:extLst>
                <a:ext uri="{FF2B5EF4-FFF2-40B4-BE49-F238E27FC236}">
                  <a16:creationId xmlns:a16="http://schemas.microsoft.com/office/drawing/2014/main" id="{18012BFC-B1E1-4F63-A9C8-FECAC4FD93E5}"/>
                </a:ext>
              </a:extLst>
            </p:cNvPr>
            <p:cNvCxnSpPr>
              <a:stCxn id="163" idx="5"/>
              <a:endCxn id="169" idx="2"/>
            </p:cNvCxnSpPr>
            <p:nvPr/>
          </p:nvCxnSpPr>
          <p:spPr>
            <a:xfrm rot="5400000">
              <a:off x="7076041" y="3054013"/>
              <a:ext cx="224100" cy="84300"/>
            </a:xfrm>
            <a:prstGeom prst="curvedConnector4">
              <a:avLst>
                <a:gd name="adj1" fmla="val 44024"/>
                <a:gd name="adj2" fmla="val 382336"/>
              </a:avLst>
            </a:prstGeom>
            <a:noFill/>
            <a:ln w="19050" cap="flat" cmpd="sng">
              <a:solidFill>
                <a:srgbClr val="6AA84F"/>
              </a:solidFill>
              <a:prstDash val="lgDash"/>
              <a:round/>
              <a:headEnd type="none" w="med" len="med"/>
              <a:tailEnd type="none" w="med" len="med"/>
            </a:ln>
          </p:spPr>
        </p:cxnSp>
        <p:cxnSp>
          <p:nvCxnSpPr>
            <p:cNvPr id="191" name="Google Shape;3888;p62">
              <a:extLst>
                <a:ext uri="{FF2B5EF4-FFF2-40B4-BE49-F238E27FC236}">
                  <a16:creationId xmlns:a16="http://schemas.microsoft.com/office/drawing/2014/main" id="{70C7091C-B7BE-4D15-9F68-13515C5225FA}"/>
                </a:ext>
              </a:extLst>
            </p:cNvPr>
            <p:cNvCxnSpPr>
              <a:stCxn id="169" idx="6"/>
            </p:cNvCxnSpPr>
            <p:nvPr/>
          </p:nvCxnSpPr>
          <p:spPr>
            <a:xfrm>
              <a:off x="7206657" y="3208263"/>
              <a:ext cx="103200" cy="359700"/>
            </a:xfrm>
            <a:prstGeom prst="curvedConnector2">
              <a:avLst/>
            </a:prstGeom>
            <a:noFill/>
            <a:ln w="19050" cap="flat" cmpd="sng">
              <a:solidFill>
                <a:srgbClr val="6AA84F"/>
              </a:solidFill>
              <a:prstDash val="lgDash"/>
              <a:round/>
              <a:headEnd type="none" w="med" len="med"/>
              <a:tailEnd type="none" w="med" len="med"/>
            </a:ln>
          </p:spPr>
        </p:cxnSp>
      </p:grpSp>
      <p:sp>
        <p:nvSpPr>
          <p:cNvPr id="192" name="Google Shape;3890;p62">
            <a:extLst>
              <a:ext uri="{FF2B5EF4-FFF2-40B4-BE49-F238E27FC236}">
                <a16:creationId xmlns:a16="http://schemas.microsoft.com/office/drawing/2014/main" id="{8671B701-C113-43D2-A539-60D3F1091E9C}"/>
              </a:ext>
            </a:extLst>
          </p:cNvPr>
          <p:cNvSpPr txBox="1"/>
          <p:nvPr/>
        </p:nvSpPr>
        <p:spPr>
          <a:xfrm>
            <a:off x="1864485" y="1390186"/>
            <a:ext cx="1141875" cy="178875"/>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68569" tIns="0" rIns="68569" bIns="0" anchor="t" anchorCtr="0">
            <a:noAutofit/>
          </a:bodyPr>
          <a:lstStyle/>
          <a:p>
            <a:pPr algn="ctr"/>
            <a:r>
              <a:rPr lang="en" sz="1200" dirty="0">
                <a:latin typeface="Consolas"/>
                <a:ea typeface="Consolas"/>
                <a:cs typeface="Consolas"/>
                <a:sym typeface="Consolas"/>
              </a:rPr>
              <a:t>Underfitting</a:t>
            </a:r>
            <a:endParaRPr sz="1200" dirty="0">
              <a:latin typeface="Consolas"/>
              <a:ea typeface="Consolas"/>
              <a:cs typeface="Consolas"/>
              <a:sym typeface="Consolas"/>
            </a:endParaRPr>
          </a:p>
        </p:txBody>
      </p:sp>
      <p:sp>
        <p:nvSpPr>
          <p:cNvPr id="193" name="Google Shape;3891;p62">
            <a:extLst>
              <a:ext uri="{FF2B5EF4-FFF2-40B4-BE49-F238E27FC236}">
                <a16:creationId xmlns:a16="http://schemas.microsoft.com/office/drawing/2014/main" id="{39189BDF-1F7B-4BF2-989E-5EBEAECF947E}"/>
              </a:ext>
            </a:extLst>
          </p:cNvPr>
          <p:cNvSpPr txBox="1"/>
          <p:nvPr/>
        </p:nvSpPr>
        <p:spPr>
          <a:xfrm>
            <a:off x="4097928" y="1390186"/>
            <a:ext cx="1141875" cy="178875"/>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68569" tIns="0" rIns="68569" bIns="0" anchor="t" anchorCtr="0">
            <a:noAutofit/>
          </a:bodyPr>
          <a:lstStyle/>
          <a:p>
            <a:pPr algn="ctr"/>
            <a:r>
              <a:rPr lang="en" sz="1350" dirty="0">
                <a:latin typeface="Consolas"/>
                <a:ea typeface="Consolas"/>
                <a:cs typeface="Consolas"/>
                <a:sym typeface="Consolas"/>
              </a:rPr>
              <a:t>Good fit</a:t>
            </a:r>
            <a:endParaRPr sz="1350" dirty="0">
              <a:latin typeface="Consolas"/>
              <a:ea typeface="Consolas"/>
              <a:cs typeface="Consolas"/>
              <a:sym typeface="Consolas"/>
            </a:endParaRPr>
          </a:p>
        </p:txBody>
      </p:sp>
      <p:sp>
        <p:nvSpPr>
          <p:cNvPr id="194" name="Google Shape;3892;p62">
            <a:extLst>
              <a:ext uri="{FF2B5EF4-FFF2-40B4-BE49-F238E27FC236}">
                <a16:creationId xmlns:a16="http://schemas.microsoft.com/office/drawing/2014/main" id="{56C8E7EC-6833-43F3-AA53-BB9E9ACD417E}"/>
              </a:ext>
            </a:extLst>
          </p:cNvPr>
          <p:cNvSpPr txBox="1"/>
          <p:nvPr/>
        </p:nvSpPr>
        <p:spPr>
          <a:xfrm>
            <a:off x="6416591" y="1390186"/>
            <a:ext cx="1141875" cy="178875"/>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68569" tIns="0" rIns="68569" bIns="0" anchor="t" anchorCtr="0">
            <a:noAutofit/>
          </a:bodyPr>
          <a:lstStyle/>
          <a:p>
            <a:pPr algn="ctr"/>
            <a:r>
              <a:rPr lang="en" sz="1200" dirty="0">
                <a:latin typeface="Consolas"/>
                <a:ea typeface="Consolas"/>
                <a:cs typeface="Consolas"/>
                <a:sym typeface="Consolas"/>
              </a:rPr>
              <a:t>Overfitting</a:t>
            </a:r>
            <a:endParaRPr sz="1200" dirty="0">
              <a:latin typeface="Consolas"/>
              <a:ea typeface="Consolas"/>
              <a:cs typeface="Consolas"/>
              <a:sym typeface="Consolas"/>
            </a:endParaRPr>
          </a:p>
        </p:txBody>
      </p:sp>
      <p:sp>
        <p:nvSpPr>
          <p:cNvPr id="3" name="Rectangle 2">
            <a:extLst>
              <a:ext uri="{FF2B5EF4-FFF2-40B4-BE49-F238E27FC236}">
                <a16:creationId xmlns:a16="http://schemas.microsoft.com/office/drawing/2014/main" id="{24D79FF4-3754-68DD-E17C-717BE67A3E21}"/>
              </a:ext>
            </a:extLst>
          </p:cNvPr>
          <p:cNvSpPr>
            <a:spLocks noGrp="1" noChangeArrowheads="1"/>
          </p:cNvSpPr>
          <p:nvPr>
            <p:ph type="title"/>
          </p:nvPr>
        </p:nvSpPr>
        <p:spPr>
          <a:xfrm>
            <a:off x="358767" y="164605"/>
            <a:ext cx="5952045" cy="508397"/>
          </a:xfrm>
        </p:spPr>
        <p:txBody>
          <a:bodyPr>
            <a:normAutofit fontScale="90000"/>
          </a:bodyPr>
          <a:lstStyle/>
          <a:p>
            <a:pPr algn="l" eaLnBrk="1" hangingPunct="1"/>
            <a:r>
              <a:rPr lang="zh-CN" altLang="en-US" dirty="0">
                <a:solidFill>
                  <a:srgbClr val="C00000"/>
                </a:solidFill>
              </a:rPr>
              <a:t>偏差和方差</a:t>
            </a:r>
            <a:r>
              <a:rPr lang="en-US" altLang="zh-CN" dirty="0">
                <a:solidFill>
                  <a:srgbClr val="C00000"/>
                </a:solidFill>
              </a:rPr>
              <a:t>---</a:t>
            </a:r>
            <a:r>
              <a:rPr lang="zh-CN" altLang="en-US" dirty="0">
                <a:solidFill>
                  <a:srgbClr val="C00000"/>
                </a:solidFill>
              </a:rPr>
              <a:t>具象化理解</a:t>
            </a:r>
          </a:p>
        </p:txBody>
      </p:sp>
      <p:sp>
        <p:nvSpPr>
          <p:cNvPr id="4" name="灯片编号占位符 3">
            <a:extLst>
              <a:ext uri="{FF2B5EF4-FFF2-40B4-BE49-F238E27FC236}">
                <a16:creationId xmlns:a16="http://schemas.microsoft.com/office/drawing/2014/main" id="{8E2ABC87-9551-4B4C-98FE-D4C98AAF609E}"/>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94</a:t>
            </a:fld>
            <a:endParaRPr lang="en-US">
              <a:solidFill>
                <a:prstClr val="black">
                  <a:tint val="75000"/>
                </a:prstClr>
              </a:solidFill>
            </a:endParaRPr>
          </a:p>
        </p:txBody>
      </p:sp>
    </p:spTree>
    <p:extLst>
      <p:ext uri="{BB962C8B-B14F-4D97-AF65-F5344CB8AC3E}">
        <p14:creationId xmlns:p14="http://schemas.microsoft.com/office/powerpoint/2010/main" val="320973693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79498" y="168711"/>
            <a:ext cx="8642747" cy="508397"/>
          </a:xfrm>
        </p:spPr>
        <p:txBody>
          <a:bodyPr>
            <a:normAutofit fontScale="90000"/>
          </a:bodyPr>
          <a:lstStyle/>
          <a:p>
            <a:pPr algn="l" eaLnBrk="1" hangingPunct="1"/>
            <a:r>
              <a:rPr lang="zh-CN" altLang="en-US" dirty="0">
                <a:solidFill>
                  <a:srgbClr val="C00000"/>
                </a:solidFill>
              </a:rPr>
              <a:t>高方差（过拟合）处理方法</a:t>
            </a:r>
          </a:p>
        </p:txBody>
      </p:sp>
      <p:sp>
        <p:nvSpPr>
          <p:cNvPr id="3" name="Rectangle 1"/>
          <p:cNvSpPr>
            <a:spLocks noChangeArrowheads="1"/>
          </p:cNvSpPr>
          <p:nvPr/>
        </p:nvSpPr>
        <p:spPr bwMode="auto">
          <a:xfrm>
            <a:off x="476032" y="946763"/>
            <a:ext cx="8249678" cy="4028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eaLnBrk="0" fontAlgn="base" hangingPunct="0">
              <a:lnSpc>
                <a:spcPct val="150000"/>
              </a:lnSpc>
              <a:spcBef>
                <a:spcPct val="0"/>
              </a:spcBef>
              <a:spcAft>
                <a:spcPct val="0"/>
              </a:spcAft>
            </a:pPr>
            <a:r>
              <a:rPr lang="en-US" altLang="zh-CN" sz="1500" b="1" dirty="0">
                <a:solidFill>
                  <a:srgbClr val="333333"/>
                </a:solidFill>
                <a:latin typeface="Open Sans" panose="020B0606030504020204" pitchFamily="34" charset="0"/>
                <a:cs typeface="Open Sans" panose="020B0606030504020204" pitchFamily="34" charset="0"/>
              </a:rPr>
              <a:t>1. </a:t>
            </a:r>
            <a:r>
              <a:rPr lang="zh-CN" altLang="zh-CN" sz="1500" b="1" dirty="0">
                <a:solidFill>
                  <a:srgbClr val="FF0000"/>
                </a:solidFill>
                <a:latin typeface="Open Sans" panose="020B0606030504020204" pitchFamily="34" charset="0"/>
                <a:cs typeface="Open Sans" panose="020B0606030504020204" pitchFamily="34" charset="0"/>
              </a:rPr>
              <a:t>获得更多的训练数据</a:t>
            </a:r>
            <a:endParaRPr lang="en-US" altLang="zh-CN" sz="1500" dirty="0">
              <a:solidFill>
                <a:srgbClr val="FF0000"/>
              </a:solidFill>
              <a:latin typeface="Open Sans" panose="020B0606030504020204" pitchFamily="34" charset="0"/>
              <a:cs typeface="Open Sans" panose="020B0606030504020204" pitchFamily="34" charset="0"/>
            </a:endParaRPr>
          </a:p>
          <a:p>
            <a:pPr defTabSz="685800" eaLnBrk="0" fontAlgn="base" hangingPunct="0">
              <a:lnSpc>
                <a:spcPct val="150000"/>
              </a:lnSpc>
              <a:spcBef>
                <a:spcPct val="0"/>
              </a:spcBef>
              <a:spcAft>
                <a:spcPct val="0"/>
              </a:spcAft>
            </a:pPr>
            <a:r>
              <a:rPr lang="zh-CN" altLang="zh-CN" sz="1500" dirty="0">
                <a:solidFill>
                  <a:srgbClr val="333333"/>
                </a:solidFill>
                <a:latin typeface="Open Sans" panose="020B0606030504020204" pitchFamily="34" charset="0"/>
                <a:cs typeface="Open Sans" panose="020B0606030504020204" pitchFamily="34" charset="0"/>
              </a:rPr>
              <a:t>使用更多的训练数据是解决过拟合问题最有效的手段，更多的样本能够让模型学习到更多更有效的特征，减小噪声的影响。</a:t>
            </a:r>
            <a:endParaRPr lang="en-US" altLang="zh-CN" sz="1500" dirty="0">
              <a:solidFill>
                <a:srgbClr val="333333"/>
              </a:solidFill>
              <a:latin typeface="Open Sans" panose="020B0606030504020204" pitchFamily="34" charset="0"/>
              <a:cs typeface="Open Sans" panose="020B0606030504020204" pitchFamily="34" charset="0"/>
            </a:endParaRPr>
          </a:p>
          <a:p>
            <a:pPr defTabSz="685800" eaLnBrk="0" fontAlgn="base" hangingPunct="0">
              <a:lnSpc>
                <a:spcPct val="150000"/>
              </a:lnSpc>
              <a:spcBef>
                <a:spcPct val="0"/>
              </a:spcBef>
              <a:spcAft>
                <a:spcPct val="0"/>
              </a:spcAft>
            </a:pPr>
            <a:endParaRPr lang="zh-CN" altLang="zh-CN" sz="600" dirty="0"/>
          </a:p>
          <a:p>
            <a:pPr defTabSz="685800" eaLnBrk="0" fontAlgn="base" hangingPunct="0">
              <a:lnSpc>
                <a:spcPct val="150000"/>
              </a:lnSpc>
              <a:spcBef>
                <a:spcPct val="0"/>
              </a:spcBef>
              <a:spcAft>
                <a:spcPct val="0"/>
              </a:spcAft>
            </a:pPr>
            <a:r>
              <a:rPr lang="zh-CN" altLang="zh-CN" sz="1500" dirty="0">
                <a:solidFill>
                  <a:srgbClr val="333333"/>
                </a:solidFill>
                <a:latin typeface="Open Sans" panose="020B0606030504020204" pitchFamily="34" charset="0"/>
                <a:cs typeface="Open Sans" panose="020B0606030504020204" pitchFamily="34" charset="0"/>
              </a:rPr>
              <a:t>2.</a:t>
            </a:r>
            <a:r>
              <a:rPr lang="en-US" altLang="zh-CN" sz="1500" dirty="0">
                <a:solidFill>
                  <a:srgbClr val="333333"/>
                </a:solidFill>
                <a:latin typeface="Open Sans" panose="020B0606030504020204" pitchFamily="34" charset="0"/>
                <a:cs typeface="Open Sans" panose="020B0606030504020204" pitchFamily="34" charset="0"/>
              </a:rPr>
              <a:t> </a:t>
            </a:r>
            <a:r>
              <a:rPr lang="zh-CN" altLang="zh-CN" sz="1500" b="1" dirty="0">
                <a:solidFill>
                  <a:srgbClr val="333333"/>
                </a:solidFill>
                <a:latin typeface="Open Sans" panose="020B0606030504020204" pitchFamily="34" charset="0"/>
                <a:cs typeface="Open Sans" panose="020B0606030504020204" pitchFamily="34" charset="0"/>
              </a:rPr>
              <a:t>降维</a:t>
            </a:r>
            <a:endParaRPr lang="en-US" altLang="zh-CN" sz="1500" dirty="0">
              <a:solidFill>
                <a:srgbClr val="333333"/>
              </a:solidFill>
              <a:latin typeface="Open Sans" panose="020B0606030504020204" pitchFamily="34" charset="0"/>
              <a:cs typeface="Open Sans" panose="020B0606030504020204" pitchFamily="34" charset="0"/>
            </a:endParaRPr>
          </a:p>
          <a:p>
            <a:pPr defTabSz="685800" eaLnBrk="0" fontAlgn="base" hangingPunct="0">
              <a:lnSpc>
                <a:spcPct val="150000"/>
              </a:lnSpc>
              <a:spcBef>
                <a:spcPct val="0"/>
              </a:spcBef>
              <a:spcAft>
                <a:spcPct val="0"/>
              </a:spcAft>
            </a:pPr>
            <a:r>
              <a:rPr lang="zh-CN" altLang="zh-CN" sz="1500" dirty="0">
                <a:solidFill>
                  <a:srgbClr val="333333"/>
                </a:solidFill>
                <a:latin typeface="Open Sans" panose="020B0606030504020204" pitchFamily="34" charset="0"/>
                <a:cs typeface="Open Sans" panose="020B0606030504020204" pitchFamily="34" charset="0"/>
              </a:rPr>
              <a:t>丢弃一些特征。可以是手工选择，或者使用一些选择的算法（例如PCA）</a:t>
            </a:r>
            <a:r>
              <a:rPr lang="zh-CN" altLang="en-US" sz="1500" dirty="0">
                <a:solidFill>
                  <a:srgbClr val="333333"/>
                </a:solidFill>
                <a:latin typeface="Open Sans" panose="020B0606030504020204" pitchFamily="34" charset="0"/>
                <a:cs typeface="Open Sans" panose="020B0606030504020204" pitchFamily="34" charset="0"/>
              </a:rPr>
              <a:t>。</a:t>
            </a:r>
            <a:endParaRPr lang="en-US" altLang="zh-CN" sz="1500" dirty="0">
              <a:solidFill>
                <a:srgbClr val="333333"/>
              </a:solidFill>
              <a:latin typeface="Open Sans" panose="020B0606030504020204" pitchFamily="34" charset="0"/>
              <a:cs typeface="Open Sans" panose="020B0606030504020204" pitchFamily="34" charset="0"/>
            </a:endParaRPr>
          </a:p>
          <a:p>
            <a:pPr defTabSz="685800" eaLnBrk="0" fontAlgn="base" hangingPunct="0">
              <a:lnSpc>
                <a:spcPct val="150000"/>
              </a:lnSpc>
              <a:spcBef>
                <a:spcPct val="0"/>
              </a:spcBef>
              <a:spcAft>
                <a:spcPct val="0"/>
              </a:spcAft>
            </a:pPr>
            <a:endParaRPr lang="zh-CN" altLang="zh-CN" sz="375" dirty="0"/>
          </a:p>
          <a:p>
            <a:pPr defTabSz="685800" eaLnBrk="0" fontAlgn="base" hangingPunct="0">
              <a:lnSpc>
                <a:spcPct val="150000"/>
              </a:lnSpc>
              <a:spcBef>
                <a:spcPct val="0"/>
              </a:spcBef>
              <a:spcAft>
                <a:spcPct val="0"/>
              </a:spcAft>
            </a:pPr>
            <a:r>
              <a:rPr lang="zh-CN" altLang="zh-CN" sz="1500" dirty="0">
                <a:latin typeface="Open Sans" panose="020B0606030504020204" pitchFamily="34" charset="0"/>
                <a:cs typeface="Open Sans" panose="020B0606030504020204" pitchFamily="34" charset="0"/>
              </a:rPr>
              <a:t>3.</a:t>
            </a:r>
            <a:r>
              <a:rPr lang="en-US" altLang="zh-CN" sz="1500" dirty="0">
                <a:latin typeface="Open Sans" panose="020B0606030504020204" pitchFamily="34" charset="0"/>
                <a:cs typeface="Open Sans" panose="020B0606030504020204" pitchFamily="34" charset="0"/>
              </a:rPr>
              <a:t> </a:t>
            </a:r>
            <a:r>
              <a:rPr lang="zh-CN" altLang="zh-CN" sz="1500" b="1" dirty="0">
                <a:latin typeface="Open Sans" panose="020B0606030504020204" pitchFamily="34" charset="0"/>
                <a:cs typeface="Open Sans" panose="020B0606030504020204" pitchFamily="34" charset="0"/>
              </a:rPr>
              <a:t>正则化</a:t>
            </a:r>
            <a:endParaRPr lang="en-US" altLang="zh-CN" sz="1500" dirty="0">
              <a:latin typeface="Open Sans" panose="020B0606030504020204" pitchFamily="34" charset="0"/>
              <a:cs typeface="Open Sans" panose="020B0606030504020204" pitchFamily="34" charset="0"/>
            </a:endParaRPr>
          </a:p>
          <a:p>
            <a:pPr defTabSz="685800" eaLnBrk="0" fontAlgn="base" hangingPunct="0">
              <a:lnSpc>
                <a:spcPct val="150000"/>
              </a:lnSpc>
              <a:spcBef>
                <a:spcPct val="0"/>
              </a:spcBef>
              <a:spcAft>
                <a:spcPct val="0"/>
              </a:spcAft>
            </a:pPr>
            <a:r>
              <a:rPr lang="zh-CN" altLang="zh-CN" sz="1500" dirty="0">
                <a:latin typeface="Open Sans" panose="020B0606030504020204" pitchFamily="34" charset="0"/>
                <a:cs typeface="Open Sans" panose="020B0606030504020204" pitchFamily="34" charset="0"/>
              </a:rPr>
              <a:t>正则化(regularization)的技术，保留所有的特征，但是减少参数的大小（magnitude），它可以改善或者减少过拟合问题。</a:t>
            </a:r>
            <a:endParaRPr lang="en-US" altLang="zh-CN" sz="1500" dirty="0">
              <a:latin typeface="Open Sans" panose="020B0606030504020204" pitchFamily="34" charset="0"/>
              <a:cs typeface="Open Sans" panose="020B0606030504020204" pitchFamily="34" charset="0"/>
            </a:endParaRPr>
          </a:p>
          <a:p>
            <a:pPr defTabSz="685800" eaLnBrk="0" fontAlgn="base" hangingPunct="0">
              <a:lnSpc>
                <a:spcPct val="150000"/>
              </a:lnSpc>
              <a:spcBef>
                <a:spcPct val="0"/>
              </a:spcBef>
              <a:spcAft>
                <a:spcPct val="0"/>
              </a:spcAft>
            </a:pPr>
            <a:endParaRPr lang="zh-CN" altLang="zh-CN" sz="375" dirty="0"/>
          </a:p>
          <a:p>
            <a:pPr defTabSz="685800" eaLnBrk="0" fontAlgn="base" hangingPunct="0">
              <a:lnSpc>
                <a:spcPct val="150000"/>
              </a:lnSpc>
              <a:spcBef>
                <a:spcPct val="0"/>
              </a:spcBef>
              <a:spcAft>
                <a:spcPct val="0"/>
              </a:spcAft>
            </a:pPr>
            <a:r>
              <a:rPr lang="zh-CN" altLang="zh-CN" sz="1500" dirty="0">
                <a:solidFill>
                  <a:srgbClr val="333333"/>
                </a:solidFill>
                <a:latin typeface="Open Sans" panose="020B0606030504020204" pitchFamily="34" charset="0"/>
                <a:cs typeface="Open Sans" panose="020B0606030504020204" pitchFamily="34" charset="0"/>
              </a:rPr>
              <a:t>4.</a:t>
            </a:r>
            <a:r>
              <a:rPr lang="en-US" altLang="zh-CN" sz="1500" dirty="0">
                <a:solidFill>
                  <a:srgbClr val="333333"/>
                </a:solidFill>
                <a:latin typeface="Open Sans" panose="020B0606030504020204" pitchFamily="34" charset="0"/>
                <a:cs typeface="Open Sans" panose="020B0606030504020204" pitchFamily="34" charset="0"/>
              </a:rPr>
              <a:t> </a:t>
            </a:r>
            <a:r>
              <a:rPr lang="zh-CN" altLang="zh-CN" sz="1500" b="1" dirty="0">
                <a:solidFill>
                  <a:srgbClr val="333333"/>
                </a:solidFill>
                <a:latin typeface="Open Sans" panose="020B0606030504020204" pitchFamily="34" charset="0"/>
                <a:cs typeface="Open Sans" panose="020B0606030504020204" pitchFamily="34" charset="0"/>
              </a:rPr>
              <a:t>集成学习方法</a:t>
            </a:r>
            <a:endParaRPr lang="en-US" altLang="zh-CN" sz="1500" dirty="0">
              <a:solidFill>
                <a:srgbClr val="333333"/>
              </a:solidFill>
              <a:latin typeface="Open Sans" panose="020B0606030504020204" pitchFamily="34" charset="0"/>
              <a:cs typeface="Open Sans" panose="020B0606030504020204" pitchFamily="34" charset="0"/>
            </a:endParaRPr>
          </a:p>
          <a:p>
            <a:pPr defTabSz="685800" eaLnBrk="0" fontAlgn="base" hangingPunct="0">
              <a:lnSpc>
                <a:spcPct val="150000"/>
              </a:lnSpc>
              <a:spcBef>
                <a:spcPct val="0"/>
              </a:spcBef>
              <a:spcAft>
                <a:spcPct val="0"/>
              </a:spcAft>
            </a:pPr>
            <a:r>
              <a:rPr lang="zh-CN" altLang="zh-CN" sz="1500" dirty="0">
                <a:solidFill>
                  <a:srgbClr val="333333"/>
                </a:solidFill>
                <a:latin typeface="Open Sans" panose="020B0606030504020204" pitchFamily="34" charset="0"/>
                <a:cs typeface="Open Sans" panose="020B0606030504020204" pitchFamily="34" charset="0"/>
              </a:rPr>
              <a:t>集成学习是把多个模型集成在一起，来降低单一模型的过拟合风险。</a:t>
            </a:r>
            <a:endParaRPr lang="zh-CN" altLang="zh-CN" sz="600" dirty="0"/>
          </a:p>
          <a:p>
            <a:pPr defTabSz="685800" eaLnBrk="0" fontAlgn="base" hangingPunct="0">
              <a:spcBef>
                <a:spcPct val="0"/>
              </a:spcBef>
              <a:spcAft>
                <a:spcPct val="0"/>
              </a:spcAft>
            </a:pPr>
            <a:endParaRPr lang="en-US" altLang="zh-CN" sz="1200" b="1" dirty="0">
              <a:solidFill>
                <a:srgbClr val="333333"/>
              </a:solidFill>
              <a:latin typeface="Open Sans" panose="020B0606030504020204" pitchFamily="34" charset="0"/>
              <a:cs typeface="Open Sans" panose="020B0606030504020204" pitchFamily="34" charset="0"/>
            </a:endParaRPr>
          </a:p>
        </p:txBody>
      </p:sp>
      <p:sp>
        <p:nvSpPr>
          <p:cNvPr id="4" name="灯片编号占位符 3">
            <a:extLst>
              <a:ext uri="{FF2B5EF4-FFF2-40B4-BE49-F238E27FC236}">
                <a16:creationId xmlns:a16="http://schemas.microsoft.com/office/drawing/2014/main" id="{9FC85A0F-6D99-E544-BA94-D0D2179A959E}"/>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95</a:t>
            </a:fld>
            <a:endParaRPr lang="en-US">
              <a:solidFill>
                <a:prstClr val="black">
                  <a:tint val="75000"/>
                </a:prstClr>
              </a:solidFill>
            </a:endParaRPr>
          </a:p>
        </p:txBody>
      </p:sp>
    </p:spTree>
    <p:extLst>
      <p:ext uri="{BB962C8B-B14F-4D97-AF65-F5344CB8AC3E}">
        <p14:creationId xmlns:p14="http://schemas.microsoft.com/office/powerpoint/2010/main" val="231063172"/>
      </p:ext>
    </p:extLst>
  </p:cSld>
  <p:clrMapOvr>
    <a:masterClrMapping/>
  </p:clrMapOvr>
  <p:transition advTm="8005"/>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01254" y="176924"/>
            <a:ext cx="7271146" cy="508397"/>
          </a:xfrm>
        </p:spPr>
        <p:txBody>
          <a:bodyPr>
            <a:normAutofit fontScale="90000"/>
          </a:bodyPr>
          <a:lstStyle/>
          <a:p>
            <a:pPr algn="l" eaLnBrk="1" hangingPunct="1"/>
            <a:r>
              <a:rPr lang="zh-CN" altLang="en-US" dirty="0">
                <a:solidFill>
                  <a:srgbClr val="C00000"/>
                </a:solidFill>
              </a:rPr>
              <a:t>高偏差（欠拟合）的处理</a:t>
            </a:r>
          </a:p>
        </p:txBody>
      </p:sp>
      <p:sp>
        <p:nvSpPr>
          <p:cNvPr id="3" name="Rectangle 1"/>
          <p:cNvSpPr>
            <a:spLocks noChangeArrowheads="1"/>
          </p:cNvSpPr>
          <p:nvPr/>
        </p:nvSpPr>
        <p:spPr bwMode="auto">
          <a:xfrm>
            <a:off x="762000" y="819150"/>
            <a:ext cx="6934733" cy="3763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eaLnBrk="0" fontAlgn="base" hangingPunct="0">
              <a:lnSpc>
                <a:spcPct val="150000"/>
              </a:lnSpc>
              <a:spcBef>
                <a:spcPct val="0"/>
              </a:spcBef>
              <a:spcAft>
                <a:spcPct val="0"/>
              </a:spcAft>
            </a:pPr>
            <a:r>
              <a:rPr lang="en-US" altLang="zh-CN" sz="1500" dirty="0">
                <a:solidFill>
                  <a:srgbClr val="333333"/>
                </a:solidFill>
                <a:latin typeface="Open Sans" panose="020B0606030504020204" pitchFamily="34" charset="0"/>
                <a:cs typeface="Open Sans" panose="020B0606030504020204" pitchFamily="34" charset="0"/>
              </a:rPr>
              <a:t>1.   </a:t>
            </a:r>
            <a:r>
              <a:rPr lang="zh-CN" altLang="zh-CN" sz="1500" b="1" dirty="0">
                <a:solidFill>
                  <a:srgbClr val="FF0000"/>
                </a:solidFill>
                <a:latin typeface="Open Sans" panose="020B0606030504020204" pitchFamily="34" charset="0"/>
                <a:cs typeface="Open Sans" panose="020B0606030504020204" pitchFamily="34" charset="0"/>
              </a:rPr>
              <a:t>添加新特征</a:t>
            </a:r>
            <a:endParaRPr lang="en-US" altLang="zh-CN" sz="1500" dirty="0">
              <a:solidFill>
                <a:srgbClr val="FF0000"/>
              </a:solidFill>
              <a:latin typeface="Open Sans" panose="020B0606030504020204" pitchFamily="34" charset="0"/>
              <a:cs typeface="Open Sans" panose="020B0606030504020204" pitchFamily="34" charset="0"/>
            </a:endParaRPr>
          </a:p>
          <a:p>
            <a:pPr defTabSz="685800" eaLnBrk="0" fontAlgn="base" hangingPunct="0">
              <a:lnSpc>
                <a:spcPct val="150000"/>
              </a:lnSpc>
              <a:spcBef>
                <a:spcPct val="0"/>
              </a:spcBef>
              <a:spcAft>
                <a:spcPct val="0"/>
              </a:spcAft>
            </a:pPr>
            <a:r>
              <a:rPr lang="zh-CN" altLang="zh-CN" sz="1500" dirty="0">
                <a:solidFill>
                  <a:srgbClr val="333333"/>
                </a:solidFill>
                <a:latin typeface="Open Sans" panose="020B0606030504020204" pitchFamily="34" charset="0"/>
                <a:cs typeface="Open Sans" panose="020B0606030504020204" pitchFamily="34" charset="0"/>
              </a:rPr>
              <a:t>当特征不足或者现有特征与样本标签的相关性不强时，模型容易出现欠拟合。通过挖掘组合特征等新的特征，往往能够取得更好的效果。</a:t>
            </a:r>
            <a:endParaRPr lang="en-US" altLang="zh-CN" sz="1500" dirty="0">
              <a:solidFill>
                <a:srgbClr val="333333"/>
              </a:solidFill>
              <a:latin typeface="Open Sans" panose="020B0606030504020204" pitchFamily="34" charset="0"/>
              <a:cs typeface="Open Sans" panose="020B0606030504020204" pitchFamily="34" charset="0"/>
            </a:endParaRPr>
          </a:p>
          <a:p>
            <a:pPr defTabSz="685800" eaLnBrk="0" fontAlgn="base" hangingPunct="0">
              <a:lnSpc>
                <a:spcPct val="150000"/>
              </a:lnSpc>
              <a:spcBef>
                <a:spcPct val="0"/>
              </a:spcBef>
              <a:spcAft>
                <a:spcPct val="0"/>
              </a:spcAft>
            </a:pPr>
            <a:endParaRPr lang="zh-CN" altLang="zh-CN" sz="675" dirty="0"/>
          </a:p>
          <a:p>
            <a:pPr defTabSz="685800" eaLnBrk="0" fontAlgn="base" hangingPunct="0">
              <a:lnSpc>
                <a:spcPct val="150000"/>
              </a:lnSpc>
              <a:spcBef>
                <a:spcPct val="0"/>
              </a:spcBef>
              <a:spcAft>
                <a:spcPct val="0"/>
              </a:spcAft>
            </a:pPr>
            <a:r>
              <a:rPr lang="en-US" altLang="zh-CN" sz="1500" dirty="0">
                <a:solidFill>
                  <a:srgbClr val="333333"/>
                </a:solidFill>
                <a:latin typeface="Open Sans" panose="020B0606030504020204" pitchFamily="34" charset="0"/>
                <a:cs typeface="Open Sans" panose="020B0606030504020204" pitchFamily="34" charset="0"/>
              </a:rPr>
              <a:t>2.   </a:t>
            </a:r>
            <a:r>
              <a:rPr lang="zh-CN" altLang="zh-CN" sz="1500" b="1" dirty="0">
                <a:solidFill>
                  <a:srgbClr val="333333"/>
                </a:solidFill>
                <a:latin typeface="Open Sans" panose="020B0606030504020204" pitchFamily="34" charset="0"/>
                <a:cs typeface="Open Sans" panose="020B0606030504020204" pitchFamily="34" charset="0"/>
              </a:rPr>
              <a:t>增加模型复杂度</a:t>
            </a:r>
            <a:endParaRPr lang="en-US" altLang="zh-CN" sz="1500" dirty="0">
              <a:solidFill>
                <a:srgbClr val="333333"/>
              </a:solidFill>
              <a:latin typeface="Open Sans" panose="020B0606030504020204" pitchFamily="34" charset="0"/>
              <a:cs typeface="Open Sans" panose="020B0606030504020204" pitchFamily="34" charset="0"/>
            </a:endParaRPr>
          </a:p>
          <a:p>
            <a:pPr defTabSz="685800" eaLnBrk="0" fontAlgn="base" hangingPunct="0">
              <a:lnSpc>
                <a:spcPct val="150000"/>
              </a:lnSpc>
              <a:spcBef>
                <a:spcPct val="0"/>
              </a:spcBef>
              <a:spcAft>
                <a:spcPct val="0"/>
              </a:spcAft>
            </a:pPr>
            <a:r>
              <a:rPr lang="zh-CN" altLang="zh-CN" sz="1500" dirty="0">
                <a:solidFill>
                  <a:srgbClr val="333333"/>
                </a:solidFill>
                <a:latin typeface="Open Sans" panose="020B0606030504020204" pitchFamily="34" charset="0"/>
                <a:cs typeface="Open Sans" panose="020B0606030504020204" pitchFamily="34" charset="0"/>
              </a:rPr>
              <a:t>简单模型的学习能力较差，通过增加模型的复杂度可以使模型拥有更强的拟合能力。例如，在线性模型中添加高次项，在神经网络模型中增加网络层数或神经元个数等。</a:t>
            </a:r>
            <a:endParaRPr lang="en-US" altLang="zh-CN" sz="1500" dirty="0">
              <a:solidFill>
                <a:srgbClr val="333333"/>
              </a:solidFill>
              <a:latin typeface="Open Sans" panose="020B0606030504020204" pitchFamily="34" charset="0"/>
              <a:cs typeface="Open Sans" panose="020B0606030504020204" pitchFamily="34" charset="0"/>
            </a:endParaRPr>
          </a:p>
          <a:p>
            <a:pPr defTabSz="685800" eaLnBrk="0" fontAlgn="base" hangingPunct="0">
              <a:lnSpc>
                <a:spcPct val="150000"/>
              </a:lnSpc>
              <a:spcBef>
                <a:spcPct val="0"/>
              </a:spcBef>
              <a:spcAft>
                <a:spcPct val="0"/>
              </a:spcAft>
            </a:pPr>
            <a:endParaRPr lang="zh-CN" altLang="zh-CN" sz="525" dirty="0"/>
          </a:p>
          <a:p>
            <a:pPr defTabSz="685800" eaLnBrk="0" fontAlgn="base" hangingPunct="0">
              <a:lnSpc>
                <a:spcPct val="150000"/>
              </a:lnSpc>
              <a:spcBef>
                <a:spcPct val="0"/>
              </a:spcBef>
              <a:spcAft>
                <a:spcPct val="0"/>
              </a:spcAft>
            </a:pPr>
            <a:r>
              <a:rPr lang="en-US" altLang="zh-CN" sz="1500" dirty="0">
                <a:solidFill>
                  <a:srgbClr val="333333"/>
                </a:solidFill>
                <a:latin typeface="Open Sans" panose="020B0606030504020204" pitchFamily="34" charset="0"/>
                <a:cs typeface="Open Sans" panose="020B0606030504020204" pitchFamily="34" charset="0"/>
              </a:rPr>
              <a:t>3.   </a:t>
            </a:r>
            <a:r>
              <a:rPr lang="zh-CN" altLang="zh-CN" sz="1500" b="1" dirty="0">
                <a:solidFill>
                  <a:srgbClr val="333333"/>
                </a:solidFill>
                <a:latin typeface="Open Sans" panose="020B0606030504020204" pitchFamily="34" charset="0"/>
                <a:cs typeface="Open Sans" panose="020B0606030504020204" pitchFamily="34" charset="0"/>
              </a:rPr>
              <a:t>减小正则化系数</a:t>
            </a:r>
            <a:endParaRPr lang="en-US" altLang="zh-CN" sz="1500" dirty="0">
              <a:solidFill>
                <a:srgbClr val="333333"/>
              </a:solidFill>
              <a:latin typeface="Open Sans" panose="020B0606030504020204" pitchFamily="34" charset="0"/>
              <a:cs typeface="Open Sans" panose="020B0606030504020204" pitchFamily="34" charset="0"/>
            </a:endParaRPr>
          </a:p>
          <a:p>
            <a:pPr defTabSz="685800" eaLnBrk="0" fontAlgn="base" hangingPunct="0">
              <a:lnSpc>
                <a:spcPct val="150000"/>
              </a:lnSpc>
              <a:spcBef>
                <a:spcPct val="0"/>
              </a:spcBef>
              <a:spcAft>
                <a:spcPct val="0"/>
              </a:spcAft>
            </a:pPr>
            <a:r>
              <a:rPr lang="zh-CN" altLang="zh-CN" sz="1500" dirty="0">
                <a:latin typeface="Open Sans" panose="020B0606030504020204" pitchFamily="34" charset="0"/>
                <a:cs typeface="Open Sans" panose="020B0606030504020204" pitchFamily="34" charset="0"/>
              </a:rPr>
              <a:t>正则化是用来防止过拟合的，但当模型出现欠拟合现象时，则需要有针对性地减小正则化系数。</a:t>
            </a:r>
            <a:endParaRPr lang="zh-CN" altLang="zh-CN" sz="1500" dirty="0"/>
          </a:p>
        </p:txBody>
      </p:sp>
      <p:sp>
        <p:nvSpPr>
          <p:cNvPr id="4" name="灯片编号占位符 3">
            <a:extLst>
              <a:ext uri="{FF2B5EF4-FFF2-40B4-BE49-F238E27FC236}">
                <a16:creationId xmlns:a16="http://schemas.microsoft.com/office/drawing/2014/main" id="{50EB3161-EBFA-0D42-B59B-0252ADA69608}"/>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96</a:t>
            </a:fld>
            <a:endParaRPr lang="en-US">
              <a:solidFill>
                <a:prstClr val="black">
                  <a:tint val="75000"/>
                </a:prstClr>
              </a:solidFill>
            </a:endParaRPr>
          </a:p>
        </p:txBody>
      </p:sp>
    </p:spTree>
    <p:extLst>
      <p:ext uri="{BB962C8B-B14F-4D97-AF65-F5344CB8AC3E}">
        <p14:creationId xmlns:p14="http://schemas.microsoft.com/office/powerpoint/2010/main" val="1449818872"/>
      </p:ext>
    </p:extLst>
  </p:cSld>
  <p:clrMapOvr>
    <a:masterClrMapping/>
  </p:clrMapOvr>
  <p:transition advTm="8005"/>
</p:sld>
</file>

<file path=ppt/tags/tag1.xml><?xml version="1.0" encoding="utf-8"?>
<p:tagLst xmlns:a="http://schemas.openxmlformats.org/drawingml/2006/main" xmlns:r="http://schemas.openxmlformats.org/officeDocument/2006/relationships" xmlns:p="http://schemas.openxmlformats.org/presentationml/2006/main">
  <p:tag name="PREVIOUS_ACTIVE_SLIDE" val="399"/>
</p:tagLst>
</file>

<file path=ppt/theme/theme1.xml><?xml version="1.0" encoding="utf-8"?>
<a:theme xmlns:a="http://schemas.openxmlformats.org/drawingml/2006/main" name="1_Lectur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accent5">
              <a:lumMod val="75000"/>
            </a:schemeClr>
          </a:solidFill>
        </a:ln>
      </a:spPr>
      <a:bodyPr rtlCol="0" anchor="ctr"/>
      <a:lstStyle>
        <a:defPPr marL="0" indent="0" algn="l">
          <a:lnSpc>
            <a:spcPct val="150000"/>
          </a:lnSpc>
          <a:buNone/>
          <a:defRPr sz="2000" dirty="0">
            <a:latin typeface="+mj-ea"/>
            <a:ea typeface="+mj-ea"/>
          </a:defRPr>
        </a:defPPr>
      </a:lstStyle>
      <a:style>
        <a:lnRef idx="1">
          <a:schemeClr val="accent5"/>
        </a:lnRef>
        <a:fillRef idx="2">
          <a:schemeClr val="accent5"/>
        </a:fillRef>
        <a:effectRef idx="1">
          <a:schemeClr val="accent5"/>
        </a:effectRef>
        <a:fontRef idx="minor">
          <a:schemeClr val="dk1"/>
        </a:fontRef>
      </a:style>
    </a:spDef>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Lectur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Lectur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4_Lectur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微软雅黑"/>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Template>
  <TotalTime>16735</TotalTime>
  <Words>6554</Words>
  <Application>Microsoft Macintosh PowerPoint</Application>
  <PresentationFormat>全屏显示(16:9)</PresentationFormat>
  <Paragraphs>1011</Paragraphs>
  <Slides>96</Slides>
  <Notes>50</Notes>
  <HiddenSlides>0</HiddenSlides>
  <MMClips>0</MMClips>
  <ScaleCrop>false</ScaleCrop>
  <HeadingPairs>
    <vt:vector size="8" baseType="variant">
      <vt:variant>
        <vt:lpstr>已用的字体</vt:lpstr>
      </vt:variant>
      <vt:variant>
        <vt:i4>15</vt:i4>
      </vt:variant>
      <vt:variant>
        <vt:lpstr>主题</vt:lpstr>
      </vt:variant>
      <vt:variant>
        <vt:i4>7</vt:i4>
      </vt:variant>
      <vt:variant>
        <vt:lpstr>嵌入 OLE 服务器</vt:lpstr>
      </vt:variant>
      <vt:variant>
        <vt:i4>3</vt:i4>
      </vt:variant>
      <vt:variant>
        <vt:lpstr>幻灯片标题</vt:lpstr>
      </vt:variant>
      <vt:variant>
        <vt:i4>96</vt:i4>
      </vt:variant>
    </vt:vector>
  </HeadingPairs>
  <TitlesOfParts>
    <vt:vector size="121" baseType="lpstr">
      <vt:lpstr>-apple-system</vt:lpstr>
      <vt:lpstr>黑体</vt:lpstr>
      <vt:lpstr>楷体</vt:lpstr>
      <vt:lpstr>宋体</vt:lpstr>
      <vt:lpstr>微软雅黑</vt:lpstr>
      <vt:lpstr>Open Sans</vt:lpstr>
      <vt:lpstr>Arial</vt:lpstr>
      <vt:lpstr>Calibri</vt:lpstr>
      <vt:lpstr>Cambria Math</vt:lpstr>
      <vt:lpstr>Consolas</vt:lpstr>
      <vt:lpstr>Marlett</vt:lpstr>
      <vt:lpstr>Tahoma</vt:lpstr>
      <vt:lpstr>Times New Roman</vt:lpstr>
      <vt:lpstr>Wingdings</vt:lpstr>
      <vt:lpstr>Wingdings 2</vt:lpstr>
      <vt:lpstr>1_Lecture</vt:lpstr>
      <vt:lpstr>2_Office Theme</vt:lpstr>
      <vt:lpstr>3_Office Theme</vt:lpstr>
      <vt:lpstr>2_Lecture</vt:lpstr>
      <vt:lpstr>3_Lecture</vt:lpstr>
      <vt:lpstr>4_Lecture</vt:lpstr>
      <vt:lpstr>默认设计模板</vt:lpstr>
      <vt:lpstr>工作表</vt:lpstr>
      <vt:lpstr>Equation</vt:lpstr>
      <vt:lpstr>位图图像</vt:lpstr>
      <vt:lpstr>有监督学习</vt:lpstr>
      <vt:lpstr>什么是有监督学习</vt:lpstr>
      <vt:lpstr>预测建模</vt:lpstr>
      <vt:lpstr>预测建模</vt:lpstr>
      <vt:lpstr>预测建模</vt:lpstr>
      <vt:lpstr>预测建模的训练数据</vt:lpstr>
      <vt:lpstr>预测模型的拟合过程</vt:lpstr>
      <vt:lpstr>用于预测的模型结构 </vt:lpstr>
      <vt:lpstr>数据预处理</vt:lpstr>
      <vt:lpstr>维度灾难（curse of dimensionality）</vt:lpstr>
      <vt:lpstr>维度灾难（curse of dimensionality）</vt:lpstr>
      <vt:lpstr>维度灾难（curse of dimensionality）</vt:lpstr>
      <vt:lpstr>分类 vs. 回归</vt:lpstr>
      <vt:lpstr>回归</vt:lpstr>
      <vt:lpstr>分类（回归）的过程</vt:lpstr>
      <vt:lpstr>分类过程：建立模型阶段</vt:lpstr>
      <vt:lpstr>分类过程：使用模型阶段</vt:lpstr>
      <vt:lpstr>分类</vt:lpstr>
      <vt:lpstr>有监督学习</vt:lpstr>
      <vt:lpstr>Decision Tree Induction: Training Dataset</vt:lpstr>
      <vt:lpstr>Output: A Decision Tree for “buys_computer”</vt:lpstr>
      <vt:lpstr>决策树算法的宏观思考</vt:lpstr>
      <vt:lpstr>决策树分类</vt:lpstr>
      <vt:lpstr>决策树分类第一步：选择属性，作为树根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决策树分类第一步：选择属性，作为树根</vt:lpstr>
      <vt:lpstr>决策树分类第一步：选择属性，作为树根</vt:lpstr>
      <vt:lpstr>PowerPoint 演示文稿</vt:lpstr>
      <vt:lpstr>属性选择方法：信息增益计算示例</vt:lpstr>
      <vt:lpstr>属性选择方法：信息增益计算示例</vt:lpstr>
      <vt:lpstr>属性选择方法：信息增益计算示例</vt:lpstr>
      <vt:lpstr>根据树根，划分训练集</vt:lpstr>
      <vt:lpstr>Extracting Classification Rules from Trees</vt:lpstr>
      <vt:lpstr>有监督学习</vt:lpstr>
      <vt:lpstr>用于分类的预测模型 </vt:lpstr>
      <vt:lpstr>判别模型</vt:lpstr>
      <vt:lpstr>判别模型</vt:lpstr>
      <vt:lpstr>PowerPoint 演示文稿</vt:lpstr>
      <vt:lpstr>PowerPoint 演示文稿</vt:lpstr>
      <vt:lpstr>PowerPoint 演示文稿</vt:lpstr>
      <vt:lpstr>PowerPoint 演示文稿</vt:lpstr>
      <vt:lpstr>决策树的决策边界（判别模型）</vt:lpstr>
      <vt:lpstr>概率模型</vt:lpstr>
      <vt:lpstr>概率模型</vt:lpstr>
      <vt:lpstr>有监督学习</vt:lpstr>
      <vt:lpstr>模型评估与选择</vt:lpstr>
      <vt:lpstr>PowerPoint 演示文稿</vt:lpstr>
      <vt:lpstr>有监督学习</vt:lpstr>
      <vt:lpstr>目标：获得最终模型</vt:lpstr>
      <vt:lpstr>四类数据：训练集、测试集、验证集、新数据</vt:lpstr>
      <vt:lpstr>PowerPoint 演示文稿</vt:lpstr>
      <vt:lpstr>过拟合问题（Overfitting）</vt:lpstr>
      <vt:lpstr>过拟合问题（Overfitting）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有监督学习</vt:lpstr>
      <vt:lpstr>PowerPoint 演示文稿</vt:lpstr>
      <vt:lpstr>模型评估-混淆矩阵</vt:lpstr>
      <vt:lpstr>模型评估-二元分类混淆矩阵</vt:lpstr>
      <vt:lpstr>二元分类混淆矩阵---举例</vt:lpstr>
      <vt:lpstr>PowerPoint 演示文稿</vt:lpstr>
      <vt:lpstr>查准率和查全率之间的矛盾</vt:lpstr>
      <vt:lpstr>模型评估-F1度量</vt:lpstr>
      <vt:lpstr>PowerPoint 演示文稿</vt:lpstr>
      <vt:lpstr>PowerPoint 演示文稿</vt:lpstr>
      <vt:lpstr>模型评估-ROC曲线</vt:lpstr>
      <vt:lpstr>模型评估-ROC曲线</vt:lpstr>
      <vt:lpstr>模型评估-AUC</vt:lpstr>
      <vt:lpstr>模型评估-AUC</vt:lpstr>
      <vt:lpstr>模型评估-Unbalanced Data</vt:lpstr>
      <vt:lpstr>模型评估-多元分类模型</vt:lpstr>
      <vt:lpstr>有监督学习</vt:lpstr>
      <vt:lpstr>偏差和方差---具象化理解</vt:lpstr>
      <vt:lpstr>PowerPoint 演示文稿</vt:lpstr>
      <vt:lpstr>偏差与方差---泛化误差分析</vt:lpstr>
      <vt:lpstr>PowerPoint 演示文稿</vt:lpstr>
      <vt:lpstr>偏差和方差---具象化理解</vt:lpstr>
      <vt:lpstr>PowerPoint 演示文稿</vt:lpstr>
      <vt:lpstr>偏差和方差---具象化理解</vt:lpstr>
      <vt:lpstr>高方差（过拟合）处理方法</vt:lpstr>
      <vt:lpstr>高偏差（欠拟合）的处理</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Programming</dc:title>
  <dc:creator>OpenClassroom</dc:creator>
  <cp:lastModifiedBy>Microsoft Office User</cp:lastModifiedBy>
  <cp:revision>518</cp:revision>
  <dcterms:created xsi:type="dcterms:W3CDTF">2010-07-08T21:59:02Z</dcterms:created>
  <dcterms:modified xsi:type="dcterms:W3CDTF">2025-03-28T03:35:18Z</dcterms:modified>
</cp:coreProperties>
</file>